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96" r:id="rId5"/>
    <p:sldId id="10639" r:id="rId6"/>
    <p:sldId id="10534" r:id="rId7"/>
    <p:sldId id="10676" r:id="rId8"/>
    <p:sldId id="10557" r:id="rId9"/>
    <p:sldId id="10558" r:id="rId10"/>
    <p:sldId id="10677" r:id="rId11"/>
    <p:sldId id="10652" r:id="rId12"/>
    <p:sldId id="10657" r:id="rId13"/>
    <p:sldId id="10610" r:id="rId14"/>
    <p:sldId id="10659" r:id="rId15"/>
    <p:sldId id="10551" r:id="rId16"/>
    <p:sldId id="105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ngel, Cara" initials="PC" lastIdx="49" clrIdx="6">
    <p:extLst>
      <p:ext uri="{19B8F6BF-5375-455C-9EA6-DF929625EA0E}">
        <p15:presenceInfo xmlns:p15="http://schemas.microsoft.com/office/powerpoint/2012/main" userId="S::cara.pingel@hellofurther.com::2aecaed9-e0d7-42a9-9160-6b02d919114e" providerId="AD"/>
      </p:ext>
    </p:extLst>
  </p:cmAuthor>
  <p:cmAuthor id="1" name="Lien, Sandy" initials="LS" lastIdx="50" clrIdx="0">
    <p:extLst>
      <p:ext uri="{19B8F6BF-5375-455C-9EA6-DF929625EA0E}">
        <p15:presenceInfo xmlns:p15="http://schemas.microsoft.com/office/powerpoint/2012/main" userId="S::sandy.lien@hellofurther.com::a3cb84f6-c325-4ff0-8f2f-ea17f9eace96" providerId="AD"/>
      </p:ext>
    </p:extLst>
  </p:cmAuthor>
  <p:cmAuthor id="8" name="Blazovich, Ben" initials="BB" lastIdx="164" clrIdx="7">
    <p:extLst>
      <p:ext uri="{19B8F6BF-5375-455C-9EA6-DF929625EA0E}">
        <p15:presenceInfo xmlns:p15="http://schemas.microsoft.com/office/powerpoint/2012/main" userId="Blazovich, Ben" providerId="None"/>
      </p:ext>
    </p:extLst>
  </p:cmAuthor>
  <p:cmAuthor id="2" name="Emily Caroon" initials="EC" lastIdx="7" clrIdx="1">
    <p:extLst>
      <p:ext uri="{19B8F6BF-5375-455C-9EA6-DF929625EA0E}">
        <p15:presenceInfo xmlns:p15="http://schemas.microsoft.com/office/powerpoint/2012/main" userId="Emily Caroon" providerId="None"/>
      </p:ext>
    </p:extLst>
  </p:cmAuthor>
  <p:cmAuthor id="3" name="Emily Caroon" initials="EC [2]" lastIdx="37" clrIdx="2">
    <p:extLst>
      <p:ext uri="{19B8F6BF-5375-455C-9EA6-DF929625EA0E}">
        <p15:presenceInfo xmlns:p15="http://schemas.microsoft.com/office/powerpoint/2012/main" userId="83086e8c96e3814d" providerId="Windows Live"/>
      </p:ext>
    </p:extLst>
  </p:cmAuthor>
  <p:cmAuthor id="4" name="Laura Orestano" initials="LO" lastIdx="1" clrIdx="3">
    <p:extLst>
      <p:ext uri="{19B8F6BF-5375-455C-9EA6-DF929625EA0E}">
        <p15:presenceInfo xmlns:p15="http://schemas.microsoft.com/office/powerpoint/2012/main" userId="S::laura.orestano@futuramarketing.com::a98cd7cc-f164-4595-8249-988e0701654e" providerId="AD"/>
      </p:ext>
    </p:extLst>
  </p:cmAuthor>
  <p:cmAuthor id="5" name="Maddie Murphy" initials="MM" lastIdx="136" clrIdx="4">
    <p:extLst>
      <p:ext uri="{19B8F6BF-5375-455C-9EA6-DF929625EA0E}">
        <p15:presenceInfo xmlns:p15="http://schemas.microsoft.com/office/powerpoint/2012/main" userId="ca1f44dfc457f148" providerId="Windows Live"/>
      </p:ext>
    </p:extLst>
  </p:cmAuthor>
  <p:cmAuthor id="6" name="Stephanie Chaika" initials="SC" lastIdx="104" clrIdx="5">
    <p:extLst>
      <p:ext uri="{19B8F6BF-5375-455C-9EA6-DF929625EA0E}">
        <p15:presenceInfo xmlns:p15="http://schemas.microsoft.com/office/powerpoint/2012/main" userId="Stephanie Cha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6"/>
    <a:srgbClr val="333232"/>
    <a:srgbClr val="BF95DF"/>
    <a:srgbClr val="FFCC01"/>
    <a:srgbClr val="C6C6C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6" autoAdjust="0"/>
    <p:restoredTop sz="94250" autoAdjust="0"/>
  </p:normalViewPr>
  <p:slideViewPr>
    <p:cSldViewPr snapToGrid="0" snapToObjects="1">
      <p:cViewPr varScale="1">
        <p:scale>
          <a:sx n="104" d="100"/>
          <a:sy n="104" d="100"/>
        </p:scale>
        <p:origin x="1020" y="7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335929E-1A23-41A3-8492-15F571C3CCE3}" type="datetimeFigureOut">
              <a:rPr lang="en-US" smtClean="0"/>
              <a:pPr/>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2108D39-FC73-43D4-AA82-E67C23DE5DB8}" type="slidenum">
              <a:rPr lang="en-US" smtClean="0"/>
              <a:pPr/>
              <a:t>‹#›</a:t>
            </a:fld>
            <a:endParaRPr lang="en-US" dirty="0"/>
          </a:p>
        </p:txBody>
      </p:sp>
    </p:spTree>
    <p:extLst>
      <p:ext uri="{BB962C8B-B14F-4D97-AF65-F5344CB8AC3E}">
        <p14:creationId xmlns:p14="http://schemas.microsoft.com/office/powerpoint/2010/main" val="30263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1</a:t>
            </a:fld>
            <a:endParaRPr lang="en-US" dirty="0"/>
          </a:p>
        </p:txBody>
      </p:sp>
    </p:spTree>
    <p:extLst>
      <p:ext uri="{BB962C8B-B14F-4D97-AF65-F5344CB8AC3E}">
        <p14:creationId xmlns:p14="http://schemas.microsoft.com/office/powerpoint/2010/main" val="183822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t>3</a:t>
            </a:fld>
            <a:endParaRPr lang="en-US" dirty="0"/>
          </a:p>
        </p:txBody>
      </p:sp>
    </p:spTree>
    <p:extLst>
      <p:ext uri="{BB962C8B-B14F-4D97-AF65-F5344CB8AC3E}">
        <p14:creationId xmlns:p14="http://schemas.microsoft.com/office/powerpoint/2010/main" val="39688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4</a:t>
            </a:fld>
            <a:endParaRPr lang="en-US" dirty="0"/>
          </a:p>
        </p:txBody>
      </p:sp>
    </p:spTree>
    <p:extLst>
      <p:ext uri="{BB962C8B-B14F-4D97-AF65-F5344CB8AC3E}">
        <p14:creationId xmlns:p14="http://schemas.microsoft.com/office/powerpoint/2010/main" val="236539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5</a:t>
            </a:fld>
            <a:endParaRPr lang="en-US" dirty="0"/>
          </a:p>
        </p:txBody>
      </p:sp>
    </p:spTree>
    <p:extLst>
      <p:ext uri="{BB962C8B-B14F-4D97-AF65-F5344CB8AC3E}">
        <p14:creationId xmlns:p14="http://schemas.microsoft.com/office/powerpoint/2010/main" val="354911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6</a:t>
            </a:fld>
            <a:endParaRPr lang="en-US" dirty="0"/>
          </a:p>
        </p:txBody>
      </p:sp>
    </p:spTree>
    <p:extLst>
      <p:ext uri="{BB962C8B-B14F-4D97-AF65-F5344CB8AC3E}">
        <p14:creationId xmlns:p14="http://schemas.microsoft.com/office/powerpoint/2010/main" val="340951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7</a:t>
            </a:fld>
            <a:endParaRPr lang="en-US" dirty="0"/>
          </a:p>
        </p:txBody>
      </p:sp>
    </p:spTree>
    <p:extLst>
      <p:ext uri="{BB962C8B-B14F-4D97-AF65-F5344CB8AC3E}">
        <p14:creationId xmlns:p14="http://schemas.microsoft.com/office/powerpoint/2010/main" val="376606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be used for FSA and HSA PowerPoints</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8</a:t>
            </a:fld>
            <a:endParaRPr lang="en-US" dirty="0"/>
          </a:p>
        </p:txBody>
      </p:sp>
    </p:spTree>
    <p:extLst>
      <p:ext uri="{BB962C8B-B14F-4D97-AF65-F5344CB8AC3E}">
        <p14:creationId xmlns:p14="http://schemas.microsoft.com/office/powerpoint/2010/main" val="192846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Adjust times to the appropriate time zone in which you are presenting</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12</a:t>
            </a:fld>
            <a:endParaRPr lang="en-US" dirty="0"/>
          </a:p>
        </p:txBody>
      </p:sp>
    </p:spTree>
    <p:extLst>
      <p:ext uri="{BB962C8B-B14F-4D97-AF65-F5344CB8AC3E}">
        <p14:creationId xmlns:p14="http://schemas.microsoft.com/office/powerpoint/2010/main" val="4072865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9430"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6362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59A830AD-4086-4249-864B-C3C683FB79C8}"/>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838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9E492204-90A7-4124-8589-CC6F9738A92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8577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56139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 Text Lef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4715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7" name="Text Placeholder 6">
            <a:extLst>
              <a:ext uri="{FF2B5EF4-FFF2-40B4-BE49-F238E27FC236}">
                <a16:creationId xmlns:a16="http://schemas.microsoft.com/office/drawing/2014/main" id="{9388A8F2-1FBA-D148-ABD3-92C2CF7FA93B}"/>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30505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2E09CA90-C39B-8F4E-A12F-3866641B56FB}"/>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6" name="Text Placeholder 6">
            <a:extLst>
              <a:ext uri="{FF2B5EF4-FFF2-40B4-BE49-F238E27FC236}">
                <a16:creationId xmlns:a16="http://schemas.microsoft.com/office/drawing/2014/main" id="{60FFE229-3326-C740-9DAF-BB3FA73EF1CF}"/>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46420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9959CAFD-0580-5B42-B9F9-F3D1A48E3FD0}"/>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07AB17E-AE52-9340-B89C-9368B8776E93}"/>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05377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Slide - Dark Grey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13805650-88C6-1A48-94EA-97E2CDEDEF7F}"/>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A74A53C-91DD-E643-915C-CA064AD50615}"/>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7523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49775" y="527174"/>
            <a:ext cx="10515600" cy="769194"/>
          </a:xfrm>
        </p:spPr>
        <p:txBody>
          <a:bodyPr>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5495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040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solidFill>
                  <a:schemeClr val="bg2"/>
                </a:solidFill>
              </a:defRPr>
            </a:lvl1pPr>
          </a:lstStyle>
          <a:p>
            <a:pPr lvl="0"/>
            <a:endParaRPr lang="en-US" dirty="0"/>
          </a:p>
        </p:txBody>
      </p:sp>
    </p:spTree>
    <p:extLst>
      <p:ext uri="{BB962C8B-B14F-4D97-AF65-F5344CB8AC3E}">
        <p14:creationId xmlns:p14="http://schemas.microsoft.com/office/powerpoint/2010/main" val="5112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Grey Option">
    <p:bg>
      <p:bgPr>
        <a:solidFill>
          <a:schemeClr val="tx2"/>
        </a:solidFill>
        <a:effectLst/>
      </p:bgPr>
    </p:bg>
    <p:spTree>
      <p:nvGrpSpPr>
        <p:cNvPr id="1" name=""/>
        <p:cNvGrpSpPr/>
        <p:nvPr/>
      </p:nvGrpSpPr>
      <p:grpSpPr>
        <a:xfrm>
          <a:off x="0" y="0"/>
          <a:ext cx="0" cy="0"/>
          <a:chOff x="0" y="0"/>
          <a:chExt cx="0" cy="0"/>
        </a:xfrm>
      </p:grpSpPr>
      <p:pic>
        <p:nvPicPr>
          <p:cNvPr id="7" name="Picture 6" descr="A person carrying a person on his back&#10;&#10;Description automatically generated with medium confidence">
            <a:extLst>
              <a:ext uri="{FF2B5EF4-FFF2-40B4-BE49-F238E27FC236}">
                <a16:creationId xmlns:a16="http://schemas.microsoft.com/office/drawing/2014/main" id="{DEFF4CB6-F2CB-4B25-954E-402230C6F8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lvl1pPr>
              <a:defRPr>
                <a:solidFill>
                  <a:schemeClr val="bg1"/>
                </a:solidFill>
              </a:defRPr>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789430" y="1629119"/>
            <a:ext cx="1684867" cy="455242"/>
          </a:xfrm>
          <a:prstGeom prst="rect">
            <a:avLst/>
          </a:prstGeom>
        </p:spPr>
      </p:pic>
      <p:sp>
        <p:nvSpPr>
          <p:cNvPr id="6" name="Rectangle 5">
            <a:extLst>
              <a:ext uri="{FF2B5EF4-FFF2-40B4-BE49-F238E27FC236}">
                <a16:creationId xmlns:a16="http://schemas.microsoft.com/office/drawing/2014/main" id="{8F50D5D3-8329-F845-9FBF-862448A7EE9E}"/>
              </a:ext>
            </a:extLst>
          </p:cNvPr>
          <p:cNvSpPr/>
          <p:nvPr userDrawn="1"/>
        </p:nvSpPr>
        <p:spPr>
          <a:xfrm>
            <a:off x="287851" y="6381981"/>
            <a:ext cx="2541080" cy="276999"/>
          </a:xfrm>
          <a:prstGeom prst="rect">
            <a:avLst/>
          </a:prstGeom>
        </p:spPr>
        <p:txBody>
          <a:bodyPr wrap="none">
            <a:spAutoFit/>
          </a:bodyPr>
          <a:lstStyle/>
          <a:p>
            <a:r>
              <a:rPr lang="en-US" sz="1200" dirty="0">
                <a:solidFill>
                  <a:srgbClr val="666666"/>
                </a:solidFill>
              </a:rPr>
              <a:t>Further | Proprietary + Confidential</a:t>
            </a:r>
          </a:p>
        </p:txBody>
      </p:sp>
    </p:spTree>
    <p:extLst>
      <p:ext uri="{BB962C8B-B14F-4D97-AF65-F5344CB8AC3E}">
        <p14:creationId xmlns:p14="http://schemas.microsoft.com/office/powerpoint/2010/main" val="220916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 Call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0" name="Picture Placeholder 31">
            <a:extLst>
              <a:ext uri="{FF2B5EF4-FFF2-40B4-BE49-F238E27FC236}">
                <a16:creationId xmlns:a16="http://schemas.microsoft.com/office/drawing/2014/main" id="{7C198D5A-50E3-B14F-ADBA-4651711B06E9}"/>
              </a:ext>
            </a:extLst>
          </p:cNvPr>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1" name="Picture Placeholder 33">
            <a:extLst>
              <a:ext uri="{FF2B5EF4-FFF2-40B4-BE49-F238E27FC236}">
                <a16:creationId xmlns:a16="http://schemas.microsoft.com/office/drawing/2014/main" id="{71E1199A-3DB9-E249-8A62-D99A9DDCAA0E}"/>
              </a:ext>
            </a:extLst>
          </p:cNvPr>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2" name="Picture Placeholder 34">
            <a:extLst>
              <a:ext uri="{FF2B5EF4-FFF2-40B4-BE49-F238E27FC236}">
                <a16:creationId xmlns:a16="http://schemas.microsoft.com/office/drawing/2014/main" id="{5781DE71-8147-6549-9CE4-232228A3091F}"/>
              </a:ext>
            </a:extLst>
          </p:cNvPr>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3" name="Text Placeholder 14">
            <a:extLst>
              <a:ext uri="{FF2B5EF4-FFF2-40B4-BE49-F238E27FC236}">
                <a16:creationId xmlns:a16="http://schemas.microsoft.com/office/drawing/2014/main" id="{0B43F4F8-D7E6-9148-BC24-01847E9535BD}"/>
              </a:ext>
            </a:extLst>
          </p:cNvPr>
          <p:cNvSpPr>
            <a:spLocks noGrp="1"/>
          </p:cNvSpPr>
          <p:nvPr>
            <p:ph type="body" sz="quarter" idx="15" hasCustomPrompt="1"/>
          </p:nvPr>
        </p:nvSpPr>
        <p:spPr>
          <a:xfrm>
            <a:off x="7243763" y="1300900"/>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4" name="Text Placeholder 16">
            <a:extLst>
              <a:ext uri="{FF2B5EF4-FFF2-40B4-BE49-F238E27FC236}">
                <a16:creationId xmlns:a16="http://schemas.microsoft.com/office/drawing/2014/main" id="{821CAF73-F8F0-204C-868E-075705AA1787}"/>
              </a:ext>
            </a:extLst>
          </p:cNvPr>
          <p:cNvSpPr>
            <a:spLocks noGrp="1"/>
          </p:cNvSpPr>
          <p:nvPr>
            <p:ph type="body" sz="quarter" idx="16" hasCustomPrompt="1"/>
          </p:nvPr>
        </p:nvSpPr>
        <p:spPr>
          <a:xfrm>
            <a:off x="7243763" y="919400"/>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5" name="Text Placeholder 14">
            <a:extLst>
              <a:ext uri="{FF2B5EF4-FFF2-40B4-BE49-F238E27FC236}">
                <a16:creationId xmlns:a16="http://schemas.microsoft.com/office/drawing/2014/main" id="{44987DBD-D5AC-EC40-9EE8-C4E72B6728BD}"/>
              </a:ext>
            </a:extLst>
          </p:cNvPr>
          <p:cNvSpPr>
            <a:spLocks noGrp="1"/>
          </p:cNvSpPr>
          <p:nvPr>
            <p:ph type="body" sz="quarter" idx="25" hasCustomPrompt="1"/>
          </p:nvPr>
        </p:nvSpPr>
        <p:spPr>
          <a:xfrm>
            <a:off x="7243763" y="3329236"/>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6" name="Text Placeholder 16">
            <a:extLst>
              <a:ext uri="{FF2B5EF4-FFF2-40B4-BE49-F238E27FC236}">
                <a16:creationId xmlns:a16="http://schemas.microsoft.com/office/drawing/2014/main" id="{3E55A9F6-33CA-3E4A-838E-A3C726CA3213}"/>
              </a:ext>
            </a:extLst>
          </p:cNvPr>
          <p:cNvSpPr>
            <a:spLocks noGrp="1"/>
          </p:cNvSpPr>
          <p:nvPr>
            <p:ph type="body" sz="quarter" idx="26" hasCustomPrompt="1"/>
          </p:nvPr>
        </p:nvSpPr>
        <p:spPr>
          <a:xfrm>
            <a:off x="7243763" y="2947736"/>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7" name="Text Placeholder 14">
            <a:extLst>
              <a:ext uri="{FF2B5EF4-FFF2-40B4-BE49-F238E27FC236}">
                <a16:creationId xmlns:a16="http://schemas.microsoft.com/office/drawing/2014/main" id="{DBFC31DE-4D30-0443-91E6-07F3AEF53598}"/>
              </a:ext>
            </a:extLst>
          </p:cNvPr>
          <p:cNvSpPr>
            <a:spLocks noGrp="1"/>
          </p:cNvSpPr>
          <p:nvPr>
            <p:ph type="body" sz="quarter" idx="27" hasCustomPrompt="1"/>
          </p:nvPr>
        </p:nvSpPr>
        <p:spPr>
          <a:xfrm>
            <a:off x="7243763" y="5386941"/>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8" name="Text Placeholder 16">
            <a:extLst>
              <a:ext uri="{FF2B5EF4-FFF2-40B4-BE49-F238E27FC236}">
                <a16:creationId xmlns:a16="http://schemas.microsoft.com/office/drawing/2014/main" id="{1FFEC2AE-F5E2-6847-8E70-40D53147C172}"/>
              </a:ext>
            </a:extLst>
          </p:cNvPr>
          <p:cNvSpPr>
            <a:spLocks noGrp="1"/>
          </p:cNvSpPr>
          <p:nvPr>
            <p:ph type="body" sz="quarter" idx="28" hasCustomPrompt="1"/>
          </p:nvPr>
        </p:nvSpPr>
        <p:spPr>
          <a:xfrm>
            <a:off x="7243763" y="5005441"/>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Tree>
    <p:extLst>
      <p:ext uri="{BB962C8B-B14F-4D97-AF65-F5344CB8AC3E}">
        <p14:creationId xmlns:p14="http://schemas.microsoft.com/office/powerpoint/2010/main" val="889152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0C4C40-475C-DF4B-BF8C-7E385AA65C33}"/>
              </a:ext>
            </a:extLst>
          </p:cNvPr>
          <p:cNvSpPr/>
          <p:nvPr userDrawn="1"/>
        </p:nvSpPr>
        <p:spPr>
          <a:xfrm>
            <a:off x="7478598"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Rectangle 5">
            <a:extLst>
              <a:ext uri="{FF2B5EF4-FFF2-40B4-BE49-F238E27FC236}">
                <a16:creationId xmlns:a16="http://schemas.microsoft.com/office/drawing/2014/main" id="{E8764A41-4624-FB48-AAB0-83A8B8507B3F}"/>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7" name="Title 6">
            <a:extLst>
              <a:ext uri="{FF2B5EF4-FFF2-40B4-BE49-F238E27FC236}">
                <a16:creationId xmlns:a16="http://schemas.microsoft.com/office/drawing/2014/main" id="{E7A37767-8C97-F449-8A85-946A5B64D640}"/>
              </a:ext>
            </a:extLst>
          </p:cNvPr>
          <p:cNvSpPr>
            <a:spLocks noGrp="1"/>
          </p:cNvSpPr>
          <p:nvPr>
            <p:ph type="title" hasCustomPrompt="1"/>
          </p:nvPr>
        </p:nvSpPr>
        <p:spPr>
          <a:xfrm>
            <a:off x="7879189"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8" name="Text Placeholder 5">
            <a:extLst>
              <a:ext uri="{FF2B5EF4-FFF2-40B4-BE49-F238E27FC236}">
                <a16:creationId xmlns:a16="http://schemas.microsoft.com/office/drawing/2014/main" id="{9559B629-B3C6-4A47-9466-6616B6DC2709}"/>
              </a:ext>
            </a:extLst>
          </p:cNvPr>
          <p:cNvSpPr>
            <a:spLocks noGrp="1"/>
          </p:cNvSpPr>
          <p:nvPr>
            <p:ph type="body" sz="quarter" idx="13" hasCustomPrompt="1"/>
          </p:nvPr>
        </p:nvSpPr>
        <p:spPr>
          <a:xfrm>
            <a:off x="7879189"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Text Placeholder 5">
            <a:extLst>
              <a:ext uri="{FF2B5EF4-FFF2-40B4-BE49-F238E27FC236}">
                <a16:creationId xmlns:a16="http://schemas.microsoft.com/office/drawing/2014/main" id="{0505CA27-2C84-664B-9886-17B0E3B5BB85}"/>
              </a:ext>
            </a:extLst>
          </p:cNvPr>
          <p:cNvSpPr>
            <a:spLocks noGrp="1"/>
          </p:cNvSpPr>
          <p:nvPr>
            <p:ph type="body" sz="quarter" idx="15" hasCustomPrompt="1"/>
          </p:nvPr>
        </p:nvSpPr>
        <p:spPr>
          <a:xfrm>
            <a:off x="873710" y="1001700"/>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0" name="Text Placeholder 8">
            <a:extLst>
              <a:ext uri="{FF2B5EF4-FFF2-40B4-BE49-F238E27FC236}">
                <a16:creationId xmlns:a16="http://schemas.microsoft.com/office/drawing/2014/main" id="{45FE8C3C-636A-FA44-A6CB-15A6932DEC46}"/>
              </a:ext>
            </a:extLst>
          </p:cNvPr>
          <p:cNvSpPr>
            <a:spLocks noGrp="1"/>
          </p:cNvSpPr>
          <p:nvPr>
            <p:ph type="body" sz="quarter" idx="16" hasCustomPrompt="1"/>
          </p:nvPr>
        </p:nvSpPr>
        <p:spPr>
          <a:xfrm>
            <a:off x="873710" y="2173714"/>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1" name="Text Placeholder 5">
            <a:extLst>
              <a:ext uri="{FF2B5EF4-FFF2-40B4-BE49-F238E27FC236}">
                <a16:creationId xmlns:a16="http://schemas.microsoft.com/office/drawing/2014/main" id="{1879AD23-9AA1-D549-B4F1-322C959F1CF4}"/>
              </a:ext>
            </a:extLst>
          </p:cNvPr>
          <p:cNvSpPr>
            <a:spLocks noGrp="1"/>
          </p:cNvSpPr>
          <p:nvPr>
            <p:ph type="body" sz="quarter" idx="17" hasCustomPrompt="1"/>
          </p:nvPr>
        </p:nvSpPr>
        <p:spPr>
          <a:xfrm>
            <a:off x="4208980" y="1001261"/>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2" name="Text Placeholder 8">
            <a:extLst>
              <a:ext uri="{FF2B5EF4-FFF2-40B4-BE49-F238E27FC236}">
                <a16:creationId xmlns:a16="http://schemas.microsoft.com/office/drawing/2014/main" id="{84831616-7519-3343-BC33-455753DF71FE}"/>
              </a:ext>
            </a:extLst>
          </p:cNvPr>
          <p:cNvSpPr>
            <a:spLocks noGrp="1"/>
          </p:cNvSpPr>
          <p:nvPr>
            <p:ph type="body" sz="quarter" idx="18" hasCustomPrompt="1"/>
          </p:nvPr>
        </p:nvSpPr>
        <p:spPr>
          <a:xfrm>
            <a:off x="4208980" y="2173275"/>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3" name="Text Placeholder 5">
            <a:extLst>
              <a:ext uri="{FF2B5EF4-FFF2-40B4-BE49-F238E27FC236}">
                <a16:creationId xmlns:a16="http://schemas.microsoft.com/office/drawing/2014/main" id="{ED8C00C4-FF37-5142-8C04-D02D0DB2F9EA}"/>
              </a:ext>
            </a:extLst>
          </p:cNvPr>
          <p:cNvSpPr>
            <a:spLocks noGrp="1"/>
          </p:cNvSpPr>
          <p:nvPr>
            <p:ph type="body" sz="quarter" idx="19" hasCustomPrompt="1"/>
          </p:nvPr>
        </p:nvSpPr>
        <p:spPr>
          <a:xfrm>
            <a:off x="882319" y="3539586"/>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4" name="Text Placeholder 8">
            <a:extLst>
              <a:ext uri="{FF2B5EF4-FFF2-40B4-BE49-F238E27FC236}">
                <a16:creationId xmlns:a16="http://schemas.microsoft.com/office/drawing/2014/main" id="{4AC16BE5-C8BF-D242-B9A1-9FB4719FF647}"/>
              </a:ext>
            </a:extLst>
          </p:cNvPr>
          <p:cNvSpPr>
            <a:spLocks noGrp="1"/>
          </p:cNvSpPr>
          <p:nvPr>
            <p:ph type="body" sz="quarter" idx="20" hasCustomPrompt="1"/>
          </p:nvPr>
        </p:nvSpPr>
        <p:spPr>
          <a:xfrm>
            <a:off x="882319" y="4711600"/>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5" name="Text Placeholder 5">
            <a:extLst>
              <a:ext uri="{FF2B5EF4-FFF2-40B4-BE49-F238E27FC236}">
                <a16:creationId xmlns:a16="http://schemas.microsoft.com/office/drawing/2014/main" id="{7A9ADE18-B855-AE4F-8205-355D9E37F8FC}"/>
              </a:ext>
            </a:extLst>
          </p:cNvPr>
          <p:cNvSpPr>
            <a:spLocks noGrp="1"/>
          </p:cNvSpPr>
          <p:nvPr>
            <p:ph type="body" sz="quarter" idx="21" hasCustomPrompt="1"/>
          </p:nvPr>
        </p:nvSpPr>
        <p:spPr>
          <a:xfrm>
            <a:off x="4227186" y="3557999"/>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6" name="Text Placeholder 8">
            <a:extLst>
              <a:ext uri="{FF2B5EF4-FFF2-40B4-BE49-F238E27FC236}">
                <a16:creationId xmlns:a16="http://schemas.microsoft.com/office/drawing/2014/main" id="{2B06E030-69D1-3B40-97E8-2BCEEC0D5C7C}"/>
              </a:ext>
            </a:extLst>
          </p:cNvPr>
          <p:cNvSpPr>
            <a:spLocks noGrp="1"/>
          </p:cNvSpPr>
          <p:nvPr>
            <p:ph type="body" sz="quarter" idx="22" hasCustomPrompt="1"/>
          </p:nvPr>
        </p:nvSpPr>
        <p:spPr>
          <a:xfrm>
            <a:off x="4227186" y="4730013"/>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Tree>
    <p:extLst>
      <p:ext uri="{BB962C8B-B14F-4D97-AF65-F5344CB8AC3E}">
        <p14:creationId xmlns:p14="http://schemas.microsoft.com/office/powerpoint/2010/main" val="107773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Dark - Righ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3" name="Content Placeholder 2">
            <a:extLst>
              <a:ext uri="{FF2B5EF4-FFF2-40B4-BE49-F238E27FC236}">
                <a16:creationId xmlns:a16="http://schemas.microsoft.com/office/drawing/2014/main" id="{10983614-4A31-614E-A8B1-23CC1A8A0471}"/>
              </a:ext>
            </a:extLst>
          </p:cNvPr>
          <p:cNvSpPr>
            <a:spLocks noGrp="1"/>
          </p:cNvSpPr>
          <p:nvPr>
            <p:ph sz="quarter" idx="14"/>
          </p:nvPr>
        </p:nvSpPr>
        <p:spPr>
          <a:xfrm>
            <a:off x="5373884" y="726176"/>
            <a:ext cx="6324600" cy="5589587"/>
          </a:xfrm>
        </p:spPr>
        <p:txBody>
          <a:bodyPr>
            <a:noAutofit/>
          </a:bodyPr>
          <a:lstStyle>
            <a:lvl1pPr marL="0" indent="0">
              <a:buNone/>
              <a:defRPr/>
            </a:lvl1pPr>
          </a:lstStyle>
          <a:p>
            <a:pPr lvl="0"/>
            <a:endParaRPr lang="en-US" dirty="0"/>
          </a:p>
        </p:txBody>
      </p:sp>
    </p:spTree>
    <p:extLst>
      <p:ext uri="{BB962C8B-B14F-4D97-AF65-F5344CB8AC3E}">
        <p14:creationId xmlns:p14="http://schemas.microsoft.com/office/powerpoint/2010/main" val="203527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Dark - Left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B7788B-C48D-1A41-9453-03022422164C}"/>
              </a:ext>
            </a:extLst>
          </p:cNvPr>
          <p:cNvSpPr/>
          <p:nvPr userDrawn="1"/>
        </p:nvSpPr>
        <p:spPr>
          <a:xfrm>
            <a:off x="7478598" y="0"/>
            <a:ext cx="471340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12741D-35AD-284C-9616-FDB3CB67D9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itle 6">
            <a:extLst>
              <a:ext uri="{FF2B5EF4-FFF2-40B4-BE49-F238E27FC236}">
                <a16:creationId xmlns:a16="http://schemas.microsoft.com/office/drawing/2014/main" id="{B9E5F77D-A8AC-C94A-9591-B48BED2C7E9F}"/>
              </a:ext>
            </a:extLst>
          </p:cNvPr>
          <p:cNvSpPr>
            <a:spLocks noGrp="1"/>
          </p:cNvSpPr>
          <p:nvPr>
            <p:ph type="title" hasCustomPrompt="1"/>
          </p:nvPr>
        </p:nvSpPr>
        <p:spPr>
          <a:xfrm>
            <a:off x="7898043"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11" name="Text Placeholder 5">
            <a:extLst>
              <a:ext uri="{FF2B5EF4-FFF2-40B4-BE49-F238E27FC236}">
                <a16:creationId xmlns:a16="http://schemas.microsoft.com/office/drawing/2014/main" id="{BB33DFD8-F1C1-FC4F-B59F-AD6C1F1CB2ED}"/>
              </a:ext>
            </a:extLst>
          </p:cNvPr>
          <p:cNvSpPr>
            <a:spLocks noGrp="1"/>
          </p:cNvSpPr>
          <p:nvPr>
            <p:ph type="body" sz="quarter" idx="13" hasCustomPrompt="1"/>
          </p:nvPr>
        </p:nvSpPr>
        <p:spPr>
          <a:xfrm>
            <a:off x="7898043" y="2743200"/>
            <a:ext cx="3998590" cy="2708476"/>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2" name="Content Placeholder 2">
            <a:extLst>
              <a:ext uri="{FF2B5EF4-FFF2-40B4-BE49-F238E27FC236}">
                <a16:creationId xmlns:a16="http://schemas.microsoft.com/office/drawing/2014/main" id="{6055F051-0F0C-7249-9BA9-EEFA0EACB33D}"/>
              </a:ext>
            </a:extLst>
          </p:cNvPr>
          <p:cNvSpPr>
            <a:spLocks noGrp="1"/>
          </p:cNvSpPr>
          <p:nvPr>
            <p:ph sz="quarter" idx="14"/>
          </p:nvPr>
        </p:nvSpPr>
        <p:spPr>
          <a:xfrm>
            <a:off x="547360" y="634206"/>
            <a:ext cx="6324600" cy="558958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0144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 and Answ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790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3194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pic>
        <p:nvPicPr>
          <p:cNvPr id="11" name="Picture 10">
            <a:extLst>
              <a:ext uri="{FF2B5EF4-FFF2-40B4-BE49-F238E27FC236}">
                <a16:creationId xmlns:a16="http://schemas.microsoft.com/office/drawing/2014/main" id="{0A9D931A-E633-8641-ADEE-9B688DE5C1C9}"/>
              </a:ext>
            </a:extLst>
          </p:cNvPr>
          <p:cNvPicPr>
            <a:picLocks noChangeAspect="1"/>
          </p:cNvPicPr>
          <p:nvPr userDrawn="1"/>
        </p:nvPicPr>
        <p:blipFill>
          <a:blip r:embed="rId2"/>
          <a:stretch>
            <a:fillRect/>
          </a:stretch>
        </p:blipFill>
        <p:spPr>
          <a:xfrm>
            <a:off x="941698" y="1158616"/>
            <a:ext cx="878186" cy="886969"/>
          </a:xfrm>
          <a:prstGeom prst="rect">
            <a:avLst/>
          </a:prstGeom>
        </p:spPr>
      </p:pic>
      <p:pic>
        <p:nvPicPr>
          <p:cNvPr id="12" name="Picture 11">
            <a:extLst>
              <a:ext uri="{FF2B5EF4-FFF2-40B4-BE49-F238E27FC236}">
                <a16:creationId xmlns:a16="http://schemas.microsoft.com/office/drawing/2014/main" id="{8ED5E30A-2581-4E4C-81BF-21ABB7D9D83A}"/>
              </a:ext>
            </a:extLst>
          </p:cNvPr>
          <p:cNvPicPr>
            <a:picLocks noChangeAspect="1"/>
          </p:cNvPicPr>
          <p:nvPr userDrawn="1"/>
        </p:nvPicPr>
        <p:blipFill>
          <a:blip r:embed="rId3"/>
          <a:stretch>
            <a:fillRect/>
          </a:stretch>
        </p:blipFill>
        <p:spPr>
          <a:xfrm>
            <a:off x="7077456" y="1094448"/>
            <a:ext cx="731521" cy="1005840"/>
          </a:xfrm>
          <a:prstGeom prst="rect">
            <a:avLst/>
          </a:prstGeom>
        </p:spPr>
      </p:pic>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3194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790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95346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 &amp; A - No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409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2813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2813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409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83876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ark 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7F03C-EAB8-634A-8D9D-EC6CF35887FF}"/>
              </a:ext>
            </a:extLst>
          </p:cNvPr>
          <p:cNvSpPr/>
          <p:nvPr userDrawn="1"/>
        </p:nvSpPr>
        <p:spPr>
          <a:xfrm>
            <a:off x="0" y="0"/>
            <a:ext cx="33370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5CF7165-EF0E-AC40-A710-9364AC1D09BF}"/>
              </a:ext>
            </a:extLst>
          </p:cNvPr>
          <p:cNvGrpSpPr/>
          <p:nvPr userDrawn="1"/>
        </p:nvGrpSpPr>
        <p:grpSpPr>
          <a:xfrm>
            <a:off x="559247" y="1233840"/>
            <a:ext cx="2369488" cy="2317755"/>
            <a:chOff x="728930" y="724793"/>
            <a:chExt cx="2369488" cy="2317755"/>
          </a:xfrm>
        </p:grpSpPr>
        <p:pic>
          <p:nvPicPr>
            <p:cNvPr id="9" name="Picture 8">
              <a:extLst>
                <a:ext uri="{FF2B5EF4-FFF2-40B4-BE49-F238E27FC236}">
                  <a16:creationId xmlns:a16="http://schemas.microsoft.com/office/drawing/2014/main" id="{C3207996-A9E9-E24A-8248-3D66EFDBC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19502BCA-970C-B641-B798-7F1209793C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A179086D-23ED-474E-B170-DB5593BF45A0}"/>
              </a:ext>
            </a:extLst>
          </p:cNvPr>
          <p:cNvSpPr>
            <a:spLocks noGrp="1"/>
          </p:cNvSpPr>
          <p:nvPr>
            <p:ph type="pic" sz="quarter" idx="22"/>
          </p:nvPr>
        </p:nvSpPr>
        <p:spPr>
          <a:xfrm>
            <a:off x="682681" y="1694552"/>
            <a:ext cx="1794824" cy="1749720"/>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Subtitle 2">
            <a:extLst>
              <a:ext uri="{FF2B5EF4-FFF2-40B4-BE49-F238E27FC236}">
                <a16:creationId xmlns:a16="http://schemas.microsoft.com/office/drawing/2014/main" id="{3BE67855-42A4-BF43-B1CA-292D6A8A8991}"/>
              </a:ext>
            </a:extLst>
          </p:cNvPr>
          <p:cNvSpPr>
            <a:spLocks noGrp="1"/>
          </p:cNvSpPr>
          <p:nvPr>
            <p:ph type="subTitle" idx="1" hasCustomPrompt="1"/>
          </p:nvPr>
        </p:nvSpPr>
        <p:spPr>
          <a:xfrm>
            <a:off x="338734" y="4373792"/>
            <a:ext cx="2590001" cy="1837916"/>
          </a:xfrm>
        </p:spPr>
        <p:txBody>
          <a:bodyPr anchor="t" anchorCtr="0">
            <a:noAutofit/>
          </a:bodyPr>
          <a:lstStyle>
            <a:lvl1pPr marL="0" marR="0" indent="0" algn="l" defTabSz="914400" rtl="0" eaLnBrk="1" fontAlgn="auto" latinLnBrk="0" hangingPunct="1">
              <a:lnSpc>
                <a:spcPts val="1680"/>
              </a:lnSpc>
              <a:spcBef>
                <a:spcPts val="1000"/>
              </a:spcBef>
              <a:spcAft>
                <a:spcPts val="0"/>
              </a:spcAft>
              <a:buClr>
                <a:srgbClr val="FFCD06"/>
              </a:buClr>
              <a:buSzPct val="110000"/>
              <a:buFont typeface="+mj-lt"/>
              <a:buNone/>
              <a:tabLst/>
              <a:defRPr sz="1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a:t>
            </a:r>
          </a:p>
        </p:txBody>
      </p:sp>
      <p:sp>
        <p:nvSpPr>
          <p:cNvPr id="13" name="Title 6">
            <a:extLst>
              <a:ext uri="{FF2B5EF4-FFF2-40B4-BE49-F238E27FC236}">
                <a16:creationId xmlns:a16="http://schemas.microsoft.com/office/drawing/2014/main" id="{AA013C06-C441-5842-BF86-CFD100B5523D}"/>
              </a:ext>
            </a:extLst>
          </p:cNvPr>
          <p:cNvSpPr>
            <a:spLocks noGrp="1"/>
          </p:cNvSpPr>
          <p:nvPr>
            <p:ph type="title" hasCustomPrompt="1"/>
          </p:nvPr>
        </p:nvSpPr>
        <p:spPr>
          <a:xfrm>
            <a:off x="338734" y="3981222"/>
            <a:ext cx="2590001" cy="369062"/>
          </a:xfrm>
        </p:spPr>
        <p:txBody>
          <a:bodyPr anchor="ctr" anchorCtr="0">
            <a:noAutofit/>
          </a:bodyPr>
          <a:lstStyle>
            <a:lvl1pPr algn="ctr">
              <a:lnSpc>
                <a:spcPts val="2820"/>
              </a:lnSpc>
              <a:defRPr sz="2200" b="1" baseline="0">
                <a:solidFill>
                  <a:schemeClr val="bg1"/>
                </a:solidFill>
              </a:defRPr>
            </a:lvl1pPr>
          </a:lstStyle>
          <a:p>
            <a:r>
              <a:rPr lang="en-US" dirty="0"/>
              <a:t>Headline</a:t>
            </a:r>
          </a:p>
        </p:txBody>
      </p:sp>
      <p:sp>
        <p:nvSpPr>
          <p:cNvPr id="15" name="Content Placeholder 2">
            <a:extLst>
              <a:ext uri="{FF2B5EF4-FFF2-40B4-BE49-F238E27FC236}">
                <a16:creationId xmlns:a16="http://schemas.microsoft.com/office/drawing/2014/main" id="{26145EBA-C6D9-9143-857D-732BBF393AD9}"/>
              </a:ext>
            </a:extLst>
          </p:cNvPr>
          <p:cNvSpPr>
            <a:spLocks noGrp="1"/>
          </p:cNvSpPr>
          <p:nvPr>
            <p:ph sz="quarter" idx="14"/>
          </p:nvPr>
        </p:nvSpPr>
        <p:spPr>
          <a:xfrm>
            <a:off x="4288831" y="726176"/>
            <a:ext cx="7409653" cy="5589587"/>
          </a:xfrm>
        </p:spPr>
        <p:txBody>
          <a:bodyPr/>
          <a:lstStyle>
            <a:lvl1pPr marL="0" indent="0">
              <a:buNone/>
              <a:defRPr/>
            </a:lvl1pPr>
          </a:lstStyle>
          <a:p>
            <a:pPr lvl="0"/>
            <a:endParaRPr lang="en-US" dirty="0"/>
          </a:p>
        </p:txBody>
      </p:sp>
      <p:sp>
        <p:nvSpPr>
          <p:cNvPr id="14" name="Rectangle 13">
            <a:extLst>
              <a:ext uri="{FF2B5EF4-FFF2-40B4-BE49-F238E27FC236}">
                <a16:creationId xmlns:a16="http://schemas.microsoft.com/office/drawing/2014/main" id="{FDE499F2-5079-42E1-BA96-A10B48073967}"/>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5172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6" name="Text Placeholder 2">
            <a:extLst>
              <a:ext uri="{FF2B5EF4-FFF2-40B4-BE49-F238E27FC236}">
                <a16:creationId xmlns:a16="http://schemas.microsoft.com/office/drawing/2014/main" id="{341DD028-DC35-3A4A-B91D-9E4285F02307}"/>
              </a:ext>
            </a:extLst>
          </p:cNvPr>
          <p:cNvSpPr>
            <a:spLocks noGrp="1"/>
          </p:cNvSpPr>
          <p:nvPr>
            <p:ph type="body" sz="quarter" idx="10" hasCustomPrompt="1"/>
          </p:nvPr>
        </p:nvSpPr>
        <p:spPr>
          <a:xfrm>
            <a:off x="715454" y="1593131"/>
            <a:ext cx="4186484"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974076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and 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3" name="Text Placeholder 2">
            <a:extLst>
              <a:ext uri="{FF2B5EF4-FFF2-40B4-BE49-F238E27FC236}">
                <a16:creationId xmlns:a16="http://schemas.microsoft.com/office/drawing/2014/main" id="{9610F4D0-EADC-4B51-A975-D1FE4288E785}"/>
              </a:ext>
            </a:extLst>
          </p:cNvPr>
          <p:cNvSpPr>
            <a:spLocks noGrp="1"/>
          </p:cNvSpPr>
          <p:nvPr>
            <p:ph type="body" sz="quarter" idx="23" hasCustomPrompt="1"/>
          </p:nvPr>
        </p:nvSpPr>
        <p:spPr>
          <a:xfrm>
            <a:off x="3330038" y="2890838"/>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4" name="Text Placeholder 2">
            <a:extLst>
              <a:ext uri="{FF2B5EF4-FFF2-40B4-BE49-F238E27FC236}">
                <a16:creationId xmlns:a16="http://schemas.microsoft.com/office/drawing/2014/main" id="{CE18B6B4-31BE-46ED-A8D1-ABEBB741A44E}"/>
              </a:ext>
            </a:extLst>
          </p:cNvPr>
          <p:cNvSpPr>
            <a:spLocks noGrp="1"/>
          </p:cNvSpPr>
          <p:nvPr>
            <p:ph type="body" sz="quarter" idx="24" hasCustomPrompt="1"/>
          </p:nvPr>
        </p:nvSpPr>
        <p:spPr>
          <a:xfrm>
            <a:off x="3330038" y="3515606"/>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7" name="Text Placeholder 2">
            <a:extLst>
              <a:ext uri="{FF2B5EF4-FFF2-40B4-BE49-F238E27FC236}">
                <a16:creationId xmlns:a16="http://schemas.microsoft.com/office/drawing/2014/main" id="{DA2CFDF9-E17F-46C7-9B12-EECB055B47F6}"/>
              </a:ext>
            </a:extLst>
          </p:cNvPr>
          <p:cNvSpPr>
            <a:spLocks noGrp="1"/>
          </p:cNvSpPr>
          <p:nvPr>
            <p:ph type="body" sz="quarter" idx="25" hasCustomPrompt="1"/>
          </p:nvPr>
        </p:nvSpPr>
        <p:spPr>
          <a:xfrm>
            <a:off x="3330038" y="4140374"/>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9" name="Text Placeholder 2">
            <a:extLst>
              <a:ext uri="{FF2B5EF4-FFF2-40B4-BE49-F238E27FC236}">
                <a16:creationId xmlns:a16="http://schemas.microsoft.com/office/drawing/2014/main" id="{1EAAAF16-B28D-4A88-90C6-0BD912A55820}"/>
              </a:ext>
            </a:extLst>
          </p:cNvPr>
          <p:cNvSpPr>
            <a:spLocks noGrp="1"/>
          </p:cNvSpPr>
          <p:nvPr>
            <p:ph type="body" sz="quarter" idx="26" hasCustomPrompt="1"/>
          </p:nvPr>
        </p:nvSpPr>
        <p:spPr>
          <a:xfrm>
            <a:off x="3330038" y="4765143"/>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Tree>
    <p:extLst>
      <p:ext uri="{BB962C8B-B14F-4D97-AF65-F5344CB8AC3E}">
        <p14:creationId xmlns:p14="http://schemas.microsoft.com/office/powerpoint/2010/main" val="65638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3"/>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55269"/>
            <a:ext cx="11021638" cy="341760"/>
          </a:xfrm>
        </p:spPr>
        <p:txBody>
          <a:bodyPr anchor="t" anchorCtr="0">
            <a:noAutofit/>
          </a:bodyPr>
          <a:lstStyle>
            <a:lvl1pPr marL="0" indent="0" algn="l">
              <a:lnSpc>
                <a:spcPts val="24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6" y="251427"/>
            <a:ext cx="11021638" cy="450909"/>
          </a:xfrm>
        </p:spPr>
        <p:txBody>
          <a:bodyPr anchor="t" anchorCtr="0">
            <a:noAutofit/>
          </a:bodyPr>
          <a:lstStyle>
            <a:lvl1pPr>
              <a:lnSpc>
                <a:spcPts val="3620"/>
              </a:lnSpc>
              <a:defRPr sz="3200" b="1" baseline="0"/>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30592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01600" y="3332704"/>
            <a:ext cx="4198919" cy="1249128"/>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01600" y="2600696"/>
            <a:ext cx="4198919" cy="621475"/>
          </a:xfrm>
        </p:spPr>
        <p:txBody>
          <a:bodyPr anchor="b"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7110" y="1637105"/>
            <a:ext cx="1684867" cy="457200"/>
          </a:xfrm>
          <a:prstGeom prst="rect">
            <a:avLst/>
          </a:prstGeom>
        </p:spPr>
      </p:pic>
      <p:sp>
        <p:nvSpPr>
          <p:cNvPr id="9" name="Picture Placeholder 10">
            <a:extLst>
              <a:ext uri="{FF2B5EF4-FFF2-40B4-BE49-F238E27FC236}">
                <a16:creationId xmlns:a16="http://schemas.microsoft.com/office/drawing/2014/main" id="{9F9EAC19-F9E9-2448-9B0E-6C63CDFED511}"/>
              </a:ext>
            </a:extLst>
          </p:cNvPr>
          <p:cNvSpPr>
            <a:spLocks noGrp="1"/>
          </p:cNvSpPr>
          <p:nvPr>
            <p:ph type="pic" sz="quarter" idx="11"/>
          </p:nvPr>
        </p:nvSpPr>
        <p:spPr>
          <a:xfrm>
            <a:off x="0" y="1"/>
            <a:ext cx="12192000" cy="6857999"/>
          </a:xfrm>
          <a:custGeom>
            <a:avLst/>
            <a:gdLst>
              <a:gd name="connsiteX0" fmla="*/ 6110514 w 12192000"/>
              <a:gd name="connsiteY0" fmla="*/ 0 h 6858000"/>
              <a:gd name="connsiteX1" fmla="*/ 12192000 w 12192000"/>
              <a:gd name="connsiteY1" fmla="*/ 0 h 6858000"/>
              <a:gd name="connsiteX2" fmla="*/ 12192000 w 12192000"/>
              <a:gd name="connsiteY2" fmla="*/ 6858000 h 6858000"/>
              <a:gd name="connsiteX3" fmla="*/ 6110514 w 12192000"/>
              <a:gd name="connsiteY3" fmla="*/ 6858000 h 6858000"/>
              <a:gd name="connsiteX4" fmla="*/ 0 w 12192000"/>
              <a:gd name="connsiteY4" fmla="*/ 0 h 6858000"/>
              <a:gd name="connsiteX5" fmla="*/ 986971 w 12192000"/>
              <a:gd name="connsiteY5" fmla="*/ 0 h 6858000"/>
              <a:gd name="connsiteX6" fmla="*/ 98697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10514" y="0"/>
                </a:moveTo>
                <a:lnTo>
                  <a:pt x="12192000" y="0"/>
                </a:lnTo>
                <a:lnTo>
                  <a:pt x="12192000" y="6858000"/>
                </a:lnTo>
                <a:lnTo>
                  <a:pt x="6110514" y="6858000"/>
                </a:lnTo>
                <a:close/>
                <a:moveTo>
                  <a:pt x="0" y="0"/>
                </a:moveTo>
                <a:lnTo>
                  <a:pt x="986971" y="0"/>
                </a:lnTo>
                <a:lnTo>
                  <a:pt x="986971" y="6858000"/>
                </a:lnTo>
                <a:lnTo>
                  <a:pt x="0" y="6858000"/>
                </a:lnTo>
                <a:close/>
              </a:path>
            </a:pathLst>
          </a:custGeom>
          <a:solidFill>
            <a:srgbClr val="323332"/>
          </a:solidFill>
        </p:spPr>
        <p:txBody>
          <a:bodyPr wrap="square">
            <a:noAutofit/>
          </a:bodyPr>
          <a:lstStyle>
            <a:lvl1pPr marL="0" indent="0" algn="r">
              <a:buNone/>
              <a:defRPr>
                <a:solidFill>
                  <a:schemeClr val="bg1"/>
                </a:solidFill>
              </a:defRPr>
            </a:lvl1pPr>
          </a:lstStyle>
          <a:p>
            <a:endParaRPr lang="en-US" dirty="0"/>
          </a:p>
        </p:txBody>
      </p:sp>
      <p:sp>
        <p:nvSpPr>
          <p:cNvPr id="10" name="Rectangle 9">
            <a:extLst>
              <a:ext uri="{FF2B5EF4-FFF2-40B4-BE49-F238E27FC236}">
                <a16:creationId xmlns:a16="http://schemas.microsoft.com/office/drawing/2014/main" id="{81D0ABDA-F85B-0945-B763-E2C662D2E4A0}"/>
              </a:ext>
            </a:extLst>
          </p:cNvPr>
          <p:cNvSpPr/>
          <p:nvPr userDrawn="1"/>
        </p:nvSpPr>
        <p:spPr>
          <a:xfrm>
            <a:off x="1601600"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88761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verse 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41633"/>
            <a:ext cx="11021638" cy="311661"/>
          </a:xfrm>
        </p:spPr>
        <p:txBody>
          <a:bodyPr anchor="t" anchorCtr="0">
            <a:noAutofit/>
          </a:bodyPr>
          <a:lstStyle>
            <a:lvl1pPr marL="0" indent="0" algn="l">
              <a:lnSpc>
                <a:spcPts val="24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7" y="189025"/>
            <a:ext cx="11021638" cy="503846"/>
          </a:xfrm>
        </p:spPr>
        <p:txBody>
          <a:bodyPr anchor="t" anchorCtr="0">
            <a:noAutofit/>
          </a:bodyPr>
          <a:lstStyle>
            <a:lvl1pPr>
              <a:defRPr sz="3200" b="1" baseline="0">
                <a:solidFill>
                  <a:schemeClr val="bg2"/>
                </a:solidFill>
              </a:defRPr>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a:solidFill>
            <a:schemeClr val="bg1"/>
          </a:solidFill>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423423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Bar-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720"/>
              </a:lnSpc>
              <a:defRPr sz="3200" b="1" baseline="0">
                <a:solidFill>
                  <a:schemeClr val="bg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9192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Bar-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2"/>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620"/>
              </a:lnSpc>
              <a:defRPr sz="3200" b="1" baseline="0">
                <a:solidFill>
                  <a:schemeClr val="tx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solidFill>
                  <a:schemeClr val="bg1"/>
                </a:solidFill>
              </a:defRPr>
            </a:lvl1pPr>
          </a:lstStyle>
          <a:p>
            <a:pPr lvl="0"/>
            <a:endParaRPr lang="en-US" dirty="0"/>
          </a:p>
        </p:txBody>
      </p:sp>
    </p:spTree>
    <p:extLst>
      <p:ext uri="{BB962C8B-B14F-4D97-AF65-F5344CB8AC3E}">
        <p14:creationId xmlns:p14="http://schemas.microsoft.com/office/powerpoint/2010/main" val="378692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Imag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85A6E-4D6B-2C4A-821A-43452FC1C29B}"/>
              </a:ext>
            </a:extLst>
          </p:cNvPr>
          <p:cNvSpPr>
            <a:spLocks noGrp="1"/>
          </p:cNvSpPr>
          <p:nvPr>
            <p:ph type="pic" sz="quarter" idx="10"/>
          </p:nvPr>
        </p:nvSpPr>
        <p:spPr>
          <a:xfrm>
            <a:off x="0" y="4392515"/>
            <a:ext cx="12192000" cy="2474912"/>
          </a:xfrm>
          <a:solidFill>
            <a:schemeClr val="accent2"/>
          </a:solidFill>
        </p:spPr>
        <p:txBody>
          <a:bodyPr/>
          <a:lstStyle>
            <a:lvl1pPr marL="0" indent="0">
              <a:buNone/>
              <a:defRPr>
                <a:solidFill>
                  <a:schemeClr val="bg1"/>
                </a:solidFill>
              </a:defRPr>
            </a:lvl1pPr>
          </a:lstStyle>
          <a:p>
            <a:endParaRPr lang="en-US" dirty="0"/>
          </a:p>
        </p:txBody>
      </p:sp>
      <p:sp>
        <p:nvSpPr>
          <p:cNvPr id="6" name="Title 1">
            <a:extLst>
              <a:ext uri="{FF2B5EF4-FFF2-40B4-BE49-F238E27FC236}">
                <a16:creationId xmlns:a16="http://schemas.microsoft.com/office/drawing/2014/main" id="{4CD61ECF-8B3B-6643-B38B-911343956372}"/>
              </a:ext>
            </a:extLst>
          </p:cNvPr>
          <p:cNvSpPr>
            <a:spLocks noGrp="1"/>
          </p:cNvSpPr>
          <p:nvPr>
            <p:ph type="title" hasCustomPrompt="1"/>
          </p:nvPr>
        </p:nvSpPr>
        <p:spPr>
          <a:xfrm>
            <a:off x="838200" y="504024"/>
            <a:ext cx="10515600" cy="572422"/>
          </a:xfrm>
        </p:spPr>
        <p:txBody>
          <a:bodyPr anchor="t" anchorCtr="0">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97814F2B-BB1A-2E44-A40C-C1F2F353A429}"/>
              </a:ext>
            </a:extLst>
          </p:cNvPr>
          <p:cNvSpPr>
            <a:spLocks noGrp="1"/>
          </p:cNvSpPr>
          <p:nvPr>
            <p:ph type="body" sz="quarter" idx="11"/>
          </p:nvPr>
        </p:nvSpPr>
        <p:spPr>
          <a:xfrm>
            <a:off x="838200" y="1435100"/>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1" name="Text Placeholder 2">
            <a:extLst>
              <a:ext uri="{FF2B5EF4-FFF2-40B4-BE49-F238E27FC236}">
                <a16:creationId xmlns:a16="http://schemas.microsoft.com/office/drawing/2014/main" id="{BBF2838B-C848-0844-9FD1-A74EF21C39D4}"/>
              </a:ext>
            </a:extLst>
          </p:cNvPr>
          <p:cNvSpPr>
            <a:spLocks noGrp="1"/>
          </p:cNvSpPr>
          <p:nvPr>
            <p:ph type="body" sz="quarter" idx="12"/>
          </p:nvPr>
        </p:nvSpPr>
        <p:spPr>
          <a:xfrm>
            <a:off x="4529731" y="1435099"/>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2" name="Text Placeholder 2">
            <a:extLst>
              <a:ext uri="{FF2B5EF4-FFF2-40B4-BE49-F238E27FC236}">
                <a16:creationId xmlns:a16="http://schemas.microsoft.com/office/drawing/2014/main" id="{8700AF2C-498F-D049-8818-68A6E487FFFA}"/>
              </a:ext>
            </a:extLst>
          </p:cNvPr>
          <p:cNvSpPr>
            <a:spLocks noGrp="1"/>
          </p:cNvSpPr>
          <p:nvPr>
            <p:ph type="body" sz="quarter" idx="13"/>
          </p:nvPr>
        </p:nvSpPr>
        <p:spPr>
          <a:xfrm>
            <a:off x="8151812" y="1435098"/>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7" name="Rectangle 6">
            <a:extLst>
              <a:ext uri="{FF2B5EF4-FFF2-40B4-BE49-F238E27FC236}">
                <a16:creationId xmlns:a16="http://schemas.microsoft.com/office/drawing/2014/main" id="{65A47515-4E87-4EA4-8B13-98A49A4C704F}"/>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45887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Callou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05AC59-6EA9-FF42-AAF6-C56C0E9F2928}"/>
              </a:ext>
            </a:extLst>
          </p:cNvPr>
          <p:cNvSpPr>
            <a:spLocks noGrp="1"/>
          </p:cNvSpPr>
          <p:nvPr>
            <p:ph type="pic" sz="quarter" idx="10"/>
          </p:nvPr>
        </p:nvSpPr>
        <p:spPr>
          <a:xfrm>
            <a:off x="8861425" y="0"/>
            <a:ext cx="3330575" cy="6858000"/>
          </a:xfrm>
          <a:solidFill>
            <a:schemeClr val="tx2">
              <a:lumMod val="10000"/>
              <a:lumOff val="90000"/>
            </a:schemeClr>
          </a:solidFill>
        </p:spPr>
        <p:txBody>
          <a:bodyPr anchor="ctr" anchorCtr="0">
            <a:noAutofit/>
          </a:bodyPr>
          <a:lstStyle>
            <a:lvl1pPr marL="0" indent="0" algn="ctr">
              <a:buNone/>
              <a:defRPr>
                <a:solidFill>
                  <a:schemeClr val="tx1"/>
                </a:solidFill>
              </a:defRPr>
            </a:lvl1pPr>
          </a:lstStyle>
          <a:p>
            <a:endParaRPr lang="en-US" dirty="0"/>
          </a:p>
        </p:txBody>
      </p:sp>
      <p:sp>
        <p:nvSpPr>
          <p:cNvPr id="7" name="Rectangle 6">
            <a:extLst>
              <a:ext uri="{FF2B5EF4-FFF2-40B4-BE49-F238E27FC236}">
                <a16:creationId xmlns:a16="http://schemas.microsoft.com/office/drawing/2014/main" id="{C6B8D560-9394-454C-AA69-0EDF2700F25D}"/>
              </a:ext>
            </a:extLst>
          </p:cNvPr>
          <p:cNvSpPr/>
          <p:nvPr userDrawn="1"/>
        </p:nvSpPr>
        <p:spPr>
          <a:xfrm>
            <a:off x="0" y="0"/>
            <a:ext cx="47888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Rectangle 7">
            <a:extLst>
              <a:ext uri="{FF2B5EF4-FFF2-40B4-BE49-F238E27FC236}">
                <a16:creationId xmlns:a16="http://schemas.microsoft.com/office/drawing/2014/main" id="{0EEAFA30-C080-B74F-87AE-CFF9026EECE8}"/>
              </a:ext>
            </a:extLst>
          </p:cNvPr>
          <p:cNvSpPr/>
          <p:nvPr userDrawn="1"/>
        </p:nvSpPr>
        <p:spPr>
          <a:xfrm>
            <a:off x="4788816" y="0"/>
            <a:ext cx="40726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F594611F-2358-B946-906E-1610696D6969}"/>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ext Placeholder 5">
            <a:extLst>
              <a:ext uri="{FF2B5EF4-FFF2-40B4-BE49-F238E27FC236}">
                <a16:creationId xmlns:a16="http://schemas.microsoft.com/office/drawing/2014/main" id="{E492D8C9-6161-354C-84E7-A24305A19FEB}"/>
              </a:ext>
            </a:extLst>
          </p:cNvPr>
          <p:cNvSpPr>
            <a:spLocks noGrp="1"/>
          </p:cNvSpPr>
          <p:nvPr>
            <p:ph type="body" sz="quarter" idx="15" hasCustomPrompt="1"/>
          </p:nvPr>
        </p:nvSpPr>
        <p:spPr>
          <a:xfrm>
            <a:off x="5364384" y="351391"/>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1" name="Text Placeholder 8">
            <a:extLst>
              <a:ext uri="{FF2B5EF4-FFF2-40B4-BE49-F238E27FC236}">
                <a16:creationId xmlns:a16="http://schemas.microsoft.com/office/drawing/2014/main" id="{BD0757B1-00F5-1548-9E01-C431B5CD00A3}"/>
              </a:ext>
            </a:extLst>
          </p:cNvPr>
          <p:cNvSpPr>
            <a:spLocks noGrp="1"/>
          </p:cNvSpPr>
          <p:nvPr>
            <p:ph type="body" sz="quarter" idx="16" hasCustomPrompt="1"/>
          </p:nvPr>
        </p:nvSpPr>
        <p:spPr>
          <a:xfrm>
            <a:off x="5364384" y="1143243"/>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12" name="Text Placeholder 8">
            <a:extLst>
              <a:ext uri="{FF2B5EF4-FFF2-40B4-BE49-F238E27FC236}">
                <a16:creationId xmlns:a16="http://schemas.microsoft.com/office/drawing/2014/main" id="{2A691B9E-14CD-4841-8C19-CF2FB51AC14F}"/>
              </a:ext>
            </a:extLst>
          </p:cNvPr>
          <p:cNvSpPr>
            <a:spLocks noGrp="1"/>
          </p:cNvSpPr>
          <p:nvPr>
            <p:ph type="body" sz="quarter" idx="17" hasCustomPrompt="1"/>
          </p:nvPr>
        </p:nvSpPr>
        <p:spPr>
          <a:xfrm>
            <a:off x="5364384" y="1524192"/>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9" name="Text Placeholder 5">
            <a:extLst>
              <a:ext uri="{FF2B5EF4-FFF2-40B4-BE49-F238E27FC236}">
                <a16:creationId xmlns:a16="http://schemas.microsoft.com/office/drawing/2014/main" id="{6C8F7A76-5139-ED45-A0B5-E635C9A32DBE}"/>
              </a:ext>
            </a:extLst>
          </p:cNvPr>
          <p:cNvSpPr>
            <a:spLocks noGrp="1"/>
          </p:cNvSpPr>
          <p:nvPr>
            <p:ph type="body" sz="quarter" idx="18" hasCustomPrompt="1"/>
          </p:nvPr>
        </p:nvSpPr>
        <p:spPr>
          <a:xfrm>
            <a:off x="5364384" y="2530554"/>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0" name="Text Placeholder 8">
            <a:extLst>
              <a:ext uri="{FF2B5EF4-FFF2-40B4-BE49-F238E27FC236}">
                <a16:creationId xmlns:a16="http://schemas.microsoft.com/office/drawing/2014/main" id="{B6AA8EB8-4594-AA4E-AAD3-AB33988D157E}"/>
              </a:ext>
            </a:extLst>
          </p:cNvPr>
          <p:cNvSpPr>
            <a:spLocks noGrp="1"/>
          </p:cNvSpPr>
          <p:nvPr>
            <p:ph type="body" sz="quarter" idx="19" hasCustomPrompt="1"/>
          </p:nvPr>
        </p:nvSpPr>
        <p:spPr>
          <a:xfrm>
            <a:off x="5364384" y="3322406"/>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1" name="Text Placeholder 8">
            <a:extLst>
              <a:ext uri="{FF2B5EF4-FFF2-40B4-BE49-F238E27FC236}">
                <a16:creationId xmlns:a16="http://schemas.microsoft.com/office/drawing/2014/main" id="{DD930128-2938-E24A-8890-9243898F0080}"/>
              </a:ext>
            </a:extLst>
          </p:cNvPr>
          <p:cNvSpPr>
            <a:spLocks noGrp="1"/>
          </p:cNvSpPr>
          <p:nvPr>
            <p:ph type="body" sz="quarter" idx="20" hasCustomPrompt="1"/>
          </p:nvPr>
        </p:nvSpPr>
        <p:spPr>
          <a:xfrm>
            <a:off x="5364384" y="3703355"/>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2" name="Text Placeholder 5">
            <a:extLst>
              <a:ext uri="{FF2B5EF4-FFF2-40B4-BE49-F238E27FC236}">
                <a16:creationId xmlns:a16="http://schemas.microsoft.com/office/drawing/2014/main" id="{BEEAA3BB-4C91-F042-8741-A0541F212B69}"/>
              </a:ext>
            </a:extLst>
          </p:cNvPr>
          <p:cNvSpPr>
            <a:spLocks noGrp="1"/>
          </p:cNvSpPr>
          <p:nvPr>
            <p:ph type="body" sz="quarter" idx="21" hasCustomPrompt="1"/>
          </p:nvPr>
        </p:nvSpPr>
        <p:spPr>
          <a:xfrm>
            <a:off x="5364384" y="4608603"/>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3" name="Text Placeholder 8">
            <a:extLst>
              <a:ext uri="{FF2B5EF4-FFF2-40B4-BE49-F238E27FC236}">
                <a16:creationId xmlns:a16="http://schemas.microsoft.com/office/drawing/2014/main" id="{5CA53E48-DF66-5548-8F30-290632A8CA0C}"/>
              </a:ext>
            </a:extLst>
          </p:cNvPr>
          <p:cNvSpPr>
            <a:spLocks noGrp="1"/>
          </p:cNvSpPr>
          <p:nvPr>
            <p:ph type="body" sz="quarter" idx="22" hasCustomPrompt="1"/>
          </p:nvPr>
        </p:nvSpPr>
        <p:spPr>
          <a:xfrm>
            <a:off x="5364384" y="5400455"/>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4" name="Text Placeholder 8">
            <a:extLst>
              <a:ext uri="{FF2B5EF4-FFF2-40B4-BE49-F238E27FC236}">
                <a16:creationId xmlns:a16="http://schemas.microsoft.com/office/drawing/2014/main" id="{6D3A3905-1069-784C-BDFC-763B1093E6D7}"/>
              </a:ext>
            </a:extLst>
          </p:cNvPr>
          <p:cNvSpPr>
            <a:spLocks noGrp="1"/>
          </p:cNvSpPr>
          <p:nvPr>
            <p:ph type="body" sz="quarter" idx="23" hasCustomPrompt="1"/>
          </p:nvPr>
        </p:nvSpPr>
        <p:spPr>
          <a:xfrm>
            <a:off x="5364384" y="5781404"/>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5" name="Title 6">
            <a:extLst>
              <a:ext uri="{FF2B5EF4-FFF2-40B4-BE49-F238E27FC236}">
                <a16:creationId xmlns:a16="http://schemas.microsoft.com/office/drawing/2014/main" id="{1B81C3A6-A6CF-F341-AA60-B94B6B17070F}"/>
              </a:ext>
            </a:extLst>
          </p:cNvPr>
          <p:cNvSpPr>
            <a:spLocks noGrp="1"/>
          </p:cNvSpPr>
          <p:nvPr>
            <p:ph type="title" hasCustomPrompt="1"/>
          </p:nvPr>
        </p:nvSpPr>
        <p:spPr>
          <a:xfrm>
            <a:off x="459471" y="565608"/>
            <a:ext cx="3998590" cy="958584"/>
          </a:xfrm>
        </p:spPr>
        <p:txBody>
          <a:bodyPr anchor="ctr" anchorCtr="0">
            <a:noAutofit/>
          </a:bodyPr>
          <a:lstStyle>
            <a:lvl1pPr>
              <a:lnSpc>
                <a:spcPts val="4000"/>
              </a:lnSpc>
              <a:defRPr sz="3600" baseline="0">
                <a:solidFill>
                  <a:schemeClr val="bg1"/>
                </a:solidFill>
              </a:defRPr>
            </a:lvl1pPr>
          </a:lstStyle>
          <a:p>
            <a:r>
              <a:rPr lang="en-US" dirty="0"/>
              <a:t>Section </a:t>
            </a:r>
            <a:br>
              <a:rPr lang="en-US" dirty="0"/>
            </a:br>
            <a:r>
              <a:rPr lang="en-US" dirty="0"/>
              <a:t>Heading</a:t>
            </a:r>
          </a:p>
        </p:txBody>
      </p:sp>
      <p:sp>
        <p:nvSpPr>
          <p:cNvPr id="3" name="Text Placeholder 2">
            <a:extLst>
              <a:ext uri="{FF2B5EF4-FFF2-40B4-BE49-F238E27FC236}">
                <a16:creationId xmlns:a16="http://schemas.microsoft.com/office/drawing/2014/main" id="{62B65EF1-251B-C545-80C6-53562230B8E9}"/>
              </a:ext>
            </a:extLst>
          </p:cNvPr>
          <p:cNvSpPr>
            <a:spLocks noGrp="1"/>
          </p:cNvSpPr>
          <p:nvPr>
            <p:ph type="body" sz="quarter" idx="25" hasCustomPrompt="1"/>
          </p:nvPr>
        </p:nvSpPr>
        <p:spPr>
          <a:xfrm>
            <a:off x="459310" y="2431084"/>
            <a:ext cx="3998912" cy="574675"/>
          </a:xfrm>
        </p:spPr>
        <p:txBody>
          <a:bodyPr/>
          <a:lstStyle>
            <a:lvl1pPr marL="0" indent="0">
              <a:lnSpc>
                <a:spcPts val="2000"/>
              </a:lnSpc>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4" name="Text Placeholder 13">
            <a:extLst>
              <a:ext uri="{FF2B5EF4-FFF2-40B4-BE49-F238E27FC236}">
                <a16:creationId xmlns:a16="http://schemas.microsoft.com/office/drawing/2014/main" id="{9DB9A779-17B7-3A42-B29F-ABFE6CC9BA26}"/>
              </a:ext>
            </a:extLst>
          </p:cNvPr>
          <p:cNvSpPr>
            <a:spLocks noGrp="1"/>
          </p:cNvSpPr>
          <p:nvPr>
            <p:ph type="body" sz="quarter" idx="26"/>
          </p:nvPr>
        </p:nvSpPr>
        <p:spPr>
          <a:xfrm>
            <a:off x="458788" y="3175000"/>
            <a:ext cx="3998912" cy="2606675"/>
          </a:xfrm>
        </p:spPr>
        <p:txBody>
          <a:bodyPr/>
          <a:lstStyle>
            <a:lvl1pPr marL="0" indent="0">
              <a:lnSpc>
                <a:spcPts val="2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3703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Pictur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tx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94790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 Picture Right Grey">
    <p:bg>
      <p:bgPr>
        <a:solidFill>
          <a:schemeClr val="tx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61982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AE70-91A8-2245-9574-5F3A80C6AA46}"/>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bg1"/>
                </a:solidFill>
              </a:defRPr>
            </a:lvl1pPr>
          </a:lstStyle>
          <a:p>
            <a:r>
              <a:rPr lang="en-US" dirty="0"/>
              <a:t>Divider Slide</a:t>
            </a:r>
          </a:p>
        </p:txBody>
      </p:sp>
    </p:spTree>
    <p:extLst>
      <p:ext uri="{BB962C8B-B14F-4D97-AF65-F5344CB8AC3E}">
        <p14:creationId xmlns:p14="http://schemas.microsoft.com/office/powerpoint/2010/main" val="3137091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Divi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869691-31B1-AA48-8A62-4BEC06B78BE9}"/>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tx1"/>
                </a:solidFill>
              </a:defRPr>
            </a:lvl1pPr>
          </a:lstStyle>
          <a:p>
            <a:r>
              <a:rPr lang="en-US" dirty="0"/>
              <a:t>Divider Slide</a:t>
            </a:r>
          </a:p>
        </p:txBody>
      </p:sp>
    </p:spTree>
    <p:extLst>
      <p:ext uri="{BB962C8B-B14F-4D97-AF65-F5344CB8AC3E}">
        <p14:creationId xmlns:p14="http://schemas.microsoft.com/office/powerpoint/2010/main" val="2396816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Grey - With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33E0-C0E3-0E4D-8395-7A36F1FA4639}"/>
              </a:ext>
            </a:extLst>
          </p:cNvPr>
          <p:cNvSpPr txBox="1"/>
          <p:nvPr userDrawn="1"/>
        </p:nvSpPr>
        <p:spPr>
          <a:xfrm>
            <a:off x="1649639" y="2630436"/>
            <a:ext cx="8688777" cy="2135943"/>
          </a:xfrm>
          <a:prstGeom prst="rect">
            <a:avLst/>
          </a:prstGeom>
          <a:noFill/>
        </p:spPr>
        <p:txBody>
          <a:bodyPr wrap="square" rtlCol="0">
            <a:noAutofit/>
          </a:bodyPr>
          <a:lstStyle/>
          <a:p>
            <a:r>
              <a:rPr lang="en-US" sz="3200" b="0" dirty="0">
                <a:solidFill>
                  <a:schemeClr val="accent1"/>
                </a:solidFill>
                <a:latin typeface="+mn-lt"/>
              </a:rPr>
              <a:t>For your members. We go above and beyond.</a:t>
            </a:r>
          </a:p>
          <a:p>
            <a:endParaRPr lang="en-US" sz="2400" dirty="0">
              <a:solidFill>
                <a:schemeClr val="bg1"/>
              </a:solidFill>
              <a:latin typeface="+mn-lt"/>
            </a:endParaRPr>
          </a:p>
          <a:p>
            <a:endParaRPr lang="en-US" sz="2400" dirty="0">
              <a:solidFill>
                <a:schemeClr val="bg1"/>
              </a:solidFill>
              <a:latin typeface="+mn-lt"/>
            </a:endParaRPr>
          </a:p>
          <a:p>
            <a:r>
              <a:rPr lang="en-US" sz="2400" i="1" dirty="0">
                <a:solidFill>
                  <a:schemeClr val="bg1"/>
                </a:solidFill>
                <a:latin typeface="+mn-lt"/>
              </a:rPr>
              <a:t>Thank you. </a:t>
            </a:r>
          </a:p>
        </p:txBody>
      </p:sp>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0519" y="1489663"/>
            <a:ext cx="2227868" cy="601959"/>
          </a:xfrm>
          <a:prstGeom prst="rect">
            <a:avLst/>
          </a:prstGeom>
        </p:spPr>
      </p:pic>
    </p:spTree>
    <p:extLst>
      <p:ext uri="{BB962C8B-B14F-4D97-AF65-F5344CB8AC3E}">
        <p14:creationId xmlns:p14="http://schemas.microsoft.com/office/powerpoint/2010/main" val="378176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icture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12BDC1-7186-4440-805C-A2FD2DD3D8C8}"/>
              </a:ext>
            </a:extLst>
          </p:cNvPr>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794422" y="3332704"/>
            <a:ext cx="4925060" cy="1288457"/>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794422" y="2600696"/>
            <a:ext cx="4925060" cy="621475"/>
          </a:xfrm>
        </p:spPr>
        <p:txBody>
          <a:bodyPr anchor="ctr"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924"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6344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 and A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641832" y="2921168"/>
            <a:ext cx="8294017" cy="1569660"/>
          </a:xfrm>
          <a:prstGeom prst="rect">
            <a:avLst/>
          </a:prstGeom>
          <a:noFill/>
        </p:spPr>
        <p:txBody>
          <a:bodyPr wrap="square" rtlCol="0" anchor="ctr" anchorCtr="0">
            <a:noAutofit/>
          </a:bodyPr>
          <a:lstStyle/>
          <a:p>
            <a:pPr algn="ctr"/>
            <a:r>
              <a:rPr lang="en-US" sz="9600" dirty="0">
                <a:solidFill>
                  <a:schemeClr val="accent1"/>
                </a:solidFill>
              </a:rPr>
              <a:t>Q &amp; A</a:t>
            </a:r>
          </a:p>
        </p:txBody>
      </p:sp>
    </p:spTree>
    <p:extLst>
      <p:ext uri="{BB962C8B-B14F-4D97-AF65-F5344CB8AC3E}">
        <p14:creationId xmlns:p14="http://schemas.microsoft.com/office/powerpoint/2010/main" val="3998820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745529" y="2921168"/>
            <a:ext cx="8294017" cy="1569660"/>
          </a:xfrm>
          <a:prstGeom prst="rect">
            <a:avLst/>
          </a:prstGeom>
          <a:noFill/>
        </p:spPr>
        <p:txBody>
          <a:bodyPr wrap="square" rtlCol="0" anchor="ctr" anchorCtr="0">
            <a:noAutofit/>
          </a:bodyPr>
          <a:lstStyle/>
          <a:p>
            <a:pPr algn="ctr"/>
            <a:r>
              <a:rPr lang="en-US" sz="9600" dirty="0">
                <a:solidFill>
                  <a:schemeClr val="accent1"/>
                </a:solidFill>
              </a:rPr>
              <a:t>Thank you.</a:t>
            </a:r>
          </a:p>
        </p:txBody>
      </p:sp>
    </p:spTree>
    <p:extLst>
      <p:ext uri="{BB962C8B-B14F-4D97-AF65-F5344CB8AC3E}">
        <p14:creationId xmlns:p14="http://schemas.microsoft.com/office/powerpoint/2010/main" val="287820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w/ Side Im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3" name="Subtitle 2"/>
          <p:cNvSpPr>
            <a:spLocks noGrp="1"/>
          </p:cNvSpPr>
          <p:nvPr>
            <p:ph type="subTitle" idx="1" hasCustomPrompt="1"/>
          </p:nvPr>
        </p:nvSpPr>
        <p:spPr>
          <a:xfrm>
            <a:off x="941699" y="3332704"/>
            <a:ext cx="4297958" cy="8826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941699" y="2241821"/>
            <a:ext cx="4297958" cy="1090883"/>
          </a:xfrm>
        </p:spPr>
        <p:txBody>
          <a:bodyPr anchor="b"/>
          <a:lstStyle>
            <a:lvl1pPr>
              <a:defRPr baseline="0"/>
            </a:lvl1pPr>
          </a:lstStyle>
          <a:p>
            <a:r>
              <a:rPr lang="en-US" dirty="0"/>
              <a:t>Title Page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530" y="1628140"/>
            <a:ext cx="1684867" cy="457200"/>
          </a:xfrm>
          <a:prstGeom prst="rect">
            <a:avLst/>
          </a:prstGeom>
        </p:spPr>
      </p:pic>
      <p:sp>
        <p:nvSpPr>
          <p:cNvPr id="8" name="Rectangle 7">
            <a:extLst>
              <a:ext uri="{FF2B5EF4-FFF2-40B4-BE49-F238E27FC236}">
                <a16:creationId xmlns:a16="http://schemas.microsoft.com/office/drawing/2014/main" id="{413925D3-211E-46AA-BDA6-3C24514B2B0C}"/>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109055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alphaModFix amt="42000"/>
            <a:extLst>
              <a:ext uri="{28A0092B-C50C-407E-A947-70E740481C1C}">
                <a14:useLocalDpi xmlns:a14="http://schemas.microsoft.com/office/drawing/2010/main"/>
              </a:ext>
            </a:extLst>
          </a:blip>
          <a:srcRect t="6650" b="11302"/>
          <a:stretch/>
        </p:blipFill>
        <p:spPr>
          <a:xfrm flipH="1" flipV="1">
            <a:off x="-35572" y="0"/>
            <a:ext cx="12227572" cy="6858000"/>
          </a:xfrm>
          <a:prstGeom prst="rect">
            <a:avLst/>
          </a:prstGeom>
        </p:spPr>
      </p:pic>
      <p:sp>
        <p:nvSpPr>
          <p:cNvPr id="3" name="Subtitle 2"/>
          <p:cNvSpPr>
            <a:spLocks noGrp="1"/>
          </p:cNvSpPr>
          <p:nvPr>
            <p:ph type="subTitle" idx="1" hasCustomPrompt="1"/>
          </p:nvPr>
        </p:nvSpPr>
        <p:spPr>
          <a:xfrm>
            <a:off x="1211353" y="3737819"/>
            <a:ext cx="6011082" cy="875462"/>
          </a:xfrm>
        </p:spPr>
        <p:txBody>
          <a:bodyPr/>
          <a:lstStyle>
            <a:lvl1pPr marL="0" indent="0" algn="l">
              <a:buNone/>
              <a:defRPr sz="2400" baseline="0">
                <a:solidFill>
                  <a:srgbClr val="3233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1211353" y="2650114"/>
            <a:ext cx="6011082" cy="1088497"/>
          </a:xfrm>
        </p:spPr>
        <p:txBody>
          <a:bodyPr anchor="b">
            <a:noAutofit/>
          </a:bodyPr>
          <a:lstStyle>
            <a:lvl1pPr>
              <a:defRPr>
                <a:solidFill>
                  <a:srgbClr val="323332"/>
                </a:solidFill>
              </a:defRPr>
            </a:lvl1pPr>
          </a:lstStyle>
          <a:p>
            <a:r>
              <a:rPr lang="en-US" dirty="0"/>
              <a:t>Title Page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83632" y="1715399"/>
            <a:ext cx="2578768" cy="699095"/>
          </a:xfrm>
          <a:prstGeom prst="rect">
            <a:avLst/>
          </a:prstGeom>
        </p:spPr>
      </p:pic>
      <p:sp>
        <p:nvSpPr>
          <p:cNvPr id="8" name="Rectangle 7">
            <a:extLst>
              <a:ext uri="{FF2B5EF4-FFF2-40B4-BE49-F238E27FC236}">
                <a16:creationId xmlns:a16="http://schemas.microsoft.com/office/drawing/2014/main" id="{6DDE981F-8F35-48A9-A237-8F8C3C93CD63}"/>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58682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w/ Img Right">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962481"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6169025" y="0"/>
            <a:ext cx="6022975" cy="6857999"/>
          </a:xfr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1E373403-AF78-4D72-B651-31C8F0D14FF5}"/>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95395120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w/ Img lef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dirty="0"/>
          </a:p>
        </p:txBody>
      </p:sp>
      <p:sp>
        <p:nvSpPr>
          <p:cNvPr id="3" name="Rectangle 2"/>
          <p:cNvSpPr/>
          <p:nvPr userDrawn="1"/>
        </p:nvSpPr>
        <p:spPr>
          <a:xfrm>
            <a:off x="6022694"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6985175"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6985175"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1" name="Rectangle 10">
            <a:extLst>
              <a:ext uri="{FF2B5EF4-FFF2-40B4-BE49-F238E27FC236}">
                <a16:creationId xmlns:a16="http://schemas.microsoft.com/office/drawing/2014/main" id="{257B65AD-B464-4428-85CF-ECBFBF20F242}"/>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75821235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w/ 3 Icons Righ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7236" y="1594404"/>
            <a:ext cx="3661473" cy="1322541"/>
          </a:xfrm>
        </p:spPr>
        <p:txBody>
          <a:bodyPr anchor="b">
            <a:normAutofit/>
          </a:bodyPr>
          <a:lstStyle>
            <a:lvl1pPr>
              <a:defRPr sz="2400"/>
            </a:lvl1pPr>
          </a:lstStyle>
          <a:p>
            <a:r>
              <a:rPr lang="en-US" dirty="0"/>
              <a:t>Section Heading</a:t>
            </a:r>
          </a:p>
        </p:txBody>
      </p:sp>
      <p:sp>
        <p:nvSpPr>
          <p:cNvPr id="5" name="Rectangle 4"/>
          <p:cNvSpPr/>
          <p:nvPr userDrawn="1"/>
        </p:nvSpPr>
        <p:spPr>
          <a:xfrm>
            <a:off x="4775200" y="0"/>
            <a:ext cx="7416800"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31"/>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p:cNvSpPr>
            <a:spLocks noGrp="1"/>
          </p:cNvSpPr>
          <p:nvPr>
            <p:ph type="body" sz="quarter" idx="14" hasCustomPrompt="1"/>
          </p:nvPr>
        </p:nvSpPr>
        <p:spPr>
          <a:xfrm>
            <a:off x="557934" y="2916513"/>
            <a:ext cx="3660775" cy="2112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5" name="Text Placeholder 14"/>
          <p:cNvSpPr>
            <a:spLocks noGrp="1"/>
          </p:cNvSpPr>
          <p:nvPr>
            <p:ph type="body" sz="quarter" idx="15" hasCustomPrompt="1"/>
          </p:nvPr>
        </p:nvSpPr>
        <p:spPr>
          <a:xfrm>
            <a:off x="7243763" y="1408038"/>
            <a:ext cx="4268787" cy="517525"/>
          </a:xfrm>
          <a:ln>
            <a:noFill/>
          </a:ln>
        </p:spPr>
        <p:txBody>
          <a:bodyPr/>
          <a:lstStyle>
            <a:lvl1pPr marL="0" indent="0">
              <a:buNone/>
              <a:defRPr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7" name="Text Placeholder 16"/>
          <p:cNvSpPr>
            <a:spLocks noGrp="1"/>
          </p:cNvSpPr>
          <p:nvPr>
            <p:ph type="body" sz="quarter" idx="16" hasCustomPrompt="1"/>
          </p:nvPr>
        </p:nvSpPr>
        <p:spPr>
          <a:xfrm>
            <a:off x="7243763" y="900545"/>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8" name="Oval 17" hidden="1"/>
          <p:cNvSpPr>
            <a:spLocks noChangeAspect="1"/>
          </p:cNvSpPr>
          <p:nvPr userDrawn="1"/>
        </p:nvSpPr>
        <p:spPr>
          <a:xfrm>
            <a:off x="5482708" y="2743126"/>
            <a:ext cx="1371600" cy="1371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p:cNvSpPr>
            <a:spLocks noGrp="1"/>
          </p:cNvSpPr>
          <p:nvPr>
            <p:ph type="body" sz="quarter" idx="17" hasCustomPrompt="1"/>
          </p:nvPr>
        </p:nvSpPr>
        <p:spPr>
          <a:xfrm>
            <a:off x="7243763" y="3428926"/>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0" name="Text Placeholder 16"/>
          <p:cNvSpPr>
            <a:spLocks noGrp="1"/>
          </p:cNvSpPr>
          <p:nvPr>
            <p:ph type="body" sz="quarter" idx="18" hasCustomPrompt="1"/>
          </p:nvPr>
        </p:nvSpPr>
        <p:spPr>
          <a:xfrm>
            <a:off x="7243763" y="2921433"/>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22" name="Text Placeholder 14"/>
          <p:cNvSpPr>
            <a:spLocks noGrp="1"/>
          </p:cNvSpPr>
          <p:nvPr>
            <p:ph type="body" sz="quarter" idx="19" hasCustomPrompt="1"/>
          </p:nvPr>
        </p:nvSpPr>
        <p:spPr>
          <a:xfrm>
            <a:off x="7243763" y="5403500"/>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3" name="Text Placeholder 16"/>
          <p:cNvSpPr>
            <a:spLocks noGrp="1"/>
          </p:cNvSpPr>
          <p:nvPr>
            <p:ph type="body" sz="quarter" idx="20" hasCustomPrompt="1"/>
          </p:nvPr>
        </p:nvSpPr>
        <p:spPr>
          <a:xfrm>
            <a:off x="7243763" y="4896007"/>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34" name="Picture Placeholder 33"/>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35" name="Picture Placeholder 34"/>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6" name="Rectangle 15">
            <a:extLst>
              <a:ext uri="{FF2B5EF4-FFF2-40B4-BE49-F238E27FC236}">
                <a16:creationId xmlns:a16="http://schemas.microsoft.com/office/drawing/2014/main" id="{6CAD2223-5087-4C23-9F16-D45F49D6C474}"/>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42781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w/ Img Lef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Rectangle 8">
            <a:extLst>
              <a:ext uri="{FF2B5EF4-FFF2-40B4-BE49-F238E27FC236}">
                <a16:creationId xmlns:a16="http://schemas.microsoft.com/office/drawing/2014/main" id="{137AE6EB-27B1-4CB6-9060-47EACF4D4B76}"/>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76018697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w/ Img Lef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Rectangle 7">
            <a:extLst>
              <a:ext uri="{FF2B5EF4-FFF2-40B4-BE49-F238E27FC236}">
                <a16:creationId xmlns:a16="http://schemas.microsoft.com/office/drawing/2014/main" id="{EB29DCF3-C80A-4664-83CE-1B475DCB68B9}"/>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295621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w/ Img Righ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7030771" y="1594404"/>
            <a:ext cx="4114800" cy="1325563"/>
          </a:xfrm>
        </p:spPr>
        <p:txBody>
          <a:bodyPr anchor="b">
            <a:normAutofit/>
          </a:bodyPr>
          <a:lstStyle>
            <a:lvl1pPr>
              <a:defRPr sz="2400" baseline="0"/>
            </a:lvl1pPr>
          </a:lstStyle>
          <a:p>
            <a:r>
              <a:rPr lang="en-US" dirty="0"/>
              <a:t>Section Heading</a:t>
            </a:r>
          </a:p>
        </p:txBody>
      </p:sp>
      <p:sp>
        <p:nvSpPr>
          <p:cNvPr id="6" name="Text Placeholder 5"/>
          <p:cNvSpPr>
            <a:spLocks noGrp="1"/>
          </p:cNvSpPr>
          <p:nvPr>
            <p:ph type="body" sz="quarter" idx="13" hasCustomPrompt="1"/>
          </p:nvPr>
        </p:nvSpPr>
        <p:spPr>
          <a:xfrm>
            <a:off x="7030771" y="2919688"/>
            <a:ext cx="4114800" cy="20955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2" name="Footer Placeholder 1"/>
          <p:cNvSpPr>
            <a:spLocks noGrp="1"/>
          </p:cNvSpPr>
          <p:nvPr>
            <p:ph type="ftr" sz="quarter" idx="14"/>
          </p:nvPr>
        </p:nvSpPr>
        <p:spPr>
          <a:xfrm>
            <a:off x="7030771" y="5946775"/>
            <a:ext cx="4114800" cy="365125"/>
          </a:xfrm>
        </p:spPr>
        <p:txBody>
          <a:bodyPr/>
          <a:lstStyle/>
          <a:p>
            <a:r>
              <a:rPr lang="en-US" dirty="0"/>
              <a:t>Further </a:t>
            </a:r>
            <a:r>
              <a:rPr lang="en-US" dirty="0">
                <a:solidFill>
                  <a:schemeClr val="accent1"/>
                </a:solidFill>
              </a:rPr>
              <a:t>|</a:t>
            </a:r>
            <a:r>
              <a:rPr lang="en-US" dirty="0"/>
              <a:t> Proprietary + Confidential</a:t>
            </a:r>
          </a:p>
        </p:txBody>
      </p:sp>
      <p:sp>
        <p:nvSpPr>
          <p:cNvPr id="9" name="Rectangle 8">
            <a:extLst>
              <a:ext uri="{FF2B5EF4-FFF2-40B4-BE49-F238E27FC236}">
                <a16:creationId xmlns:a16="http://schemas.microsoft.com/office/drawing/2014/main" id="{069325D0-1E9A-45AC-82BB-74AFF0BB87E1}"/>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42076064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10791"/>
            <a:ext cx="9574212" cy="667170"/>
          </a:xfrm>
        </p:spPr>
        <p:txBody>
          <a:bodyPr anchor="ctr" anchorCtr="0">
            <a:noAutofit/>
          </a:bodyPr>
          <a:lstStyle>
            <a:lvl1pPr marL="0" indent="0">
              <a:lnSpc>
                <a:spcPts val="3500"/>
              </a:lnSpc>
              <a:buNone/>
              <a:defRPr sz="3200"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58915"/>
            <a:ext cx="9574212" cy="3470275"/>
          </a:xfrm>
        </p:spPr>
        <p:txBody>
          <a:bodyPr/>
          <a:lstStyle/>
          <a:p>
            <a:endParaRPr lang="en-US" dirty="0"/>
          </a:p>
        </p:txBody>
      </p:sp>
      <p:sp>
        <p:nvSpPr>
          <p:cNvPr id="13" name="Rectangle 12">
            <a:extLst>
              <a:ext uri="{FF2B5EF4-FFF2-40B4-BE49-F238E27FC236}">
                <a16:creationId xmlns:a16="http://schemas.microsoft.com/office/drawing/2014/main" id="{FDCEBFEC-B265-3C40-9516-319F537923CC}"/>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2104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01364"/>
            <a:ext cx="9574212" cy="698500"/>
          </a:xfrm>
        </p:spPr>
        <p:txBody>
          <a:bodyPr anchor="ctr" anchorCtr="0">
            <a:noAutofit/>
          </a:bodyPr>
          <a:lstStyle>
            <a:lvl1pPr marL="0" indent="0">
              <a:lnSpc>
                <a:spcPts val="32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0" name="Rectangle 9">
            <a:extLst>
              <a:ext uri="{FF2B5EF4-FFF2-40B4-BE49-F238E27FC236}">
                <a16:creationId xmlns:a16="http://schemas.microsoft.com/office/drawing/2014/main" id="{96F4CEF5-0D68-4A46-804C-456811E37FE2}"/>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49488"/>
            <a:ext cx="9574212" cy="347027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4721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96317"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694028"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0682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20902"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552623"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647053"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647053"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278774"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278774"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9" name="Rectangle 18">
            <a:extLst>
              <a:ext uri="{FF2B5EF4-FFF2-40B4-BE49-F238E27FC236}">
                <a16:creationId xmlns:a16="http://schemas.microsoft.com/office/drawing/2014/main" id="{7FD365AC-1385-D448-A9CB-4205F3A5FB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1880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 - Dark Grey w/sp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19" name="Group 18">
            <a:extLst>
              <a:ext uri="{FF2B5EF4-FFF2-40B4-BE49-F238E27FC236}">
                <a16:creationId xmlns:a16="http://schemas.microsoft.com/office/drawing/2014/main" id="{A6E4050E-3D64-1448-8825-4F2610082EC2}"/>
              </a:ext>
            </a:extLst>
          </p:cNvPr>
          <p:cNvGrpSpPr/>
          <p:nvPr userDrawn="1"/>
        </p:nvGrpSpPr>
        <p:grpSpPr>
          <a:xfrm>
            <a:off x="1274022" y="2093985"/>
            <a:ext cx="2369488" cy="2317755"/>
            <a:chOff x="728930" y="724793"/>
            <a:chExt cx="2369488" cy="2317755"/>
          </a:xfrm>
        </p:grpSpPr>
        <p:pic>
          <p:nvPicPr>
            <p:cNvPr id="21" name="Picture 20">
              <a:extLst>
                <a:ext uri="{FF2B5EF4-FFF2-40B4-BE49-F238E27FC236}">
                  <a16:creationId xmlns:a16="http://schemas.microsoft.com/office/drawing/2014/main" id="{66C7DB98-866F-0A47-894D-D61CDFE690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22" name="Picture 21">
              <a:extLst>
                <a:ext uri="{FF2B5EF4-FFF2-40B4-BE49-F238E27FC236}">
                  <a16:creationId xmlns:a16="http://schemas.microsoft.com/office/drawing/2014/main" id="{3613AE4F-0A86-CC47-91E7-225339CC96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23" name="Picture Placeholder 2">
            <a:extLst>
              <a:ext uri="{FF2B5EF4-FFF2-40B4-BE49-F238E27FC236}">
                <a16:creationId xmlns:a16="http://schemas.microsoft.com/office/drawing/2014/main" id="{BD1103E3-CBC2-4F44-9074-CCFCA1908B9F}"/>
              </a:ext>
            </a:extLst>
          </p:cNvPr>
          <p:cNvSpPr>
            <a:spLocks noGrp="1"/>
          </p:cNvSpPr>
          <p:nvPr>
            <p:ph type="pic" sz="quarter" idx="22"/>
          </p:nvPr>
        </p:nvSpPr>
        <p:spPr>
          <a:xfrm>
            <a:off x="139745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5" name="Picture Placeholder 2">
            <a:extLst>
              <a:ext uri="{FF2B5EF4-FFF2-40B4-BE49-F238E27FC236}">
                <a16:creationId xmlns:a16="http://schemas.microsoft.com/office/drawing/2014/main" id="{DFFC7586-7FE8-4D45-8AC1-608DA5E2AEA8}"/>
              </a:ext>
            </a:extLst>
          </p:cNvPr>
          <p:cNvSpPr>
            <a:spLocks noGrp="1"/>
          </p:cNvSpPr>
          <p:nvPr>
            <p:ph type="pic" sz="quarter" idx="31"/>
          </p:nvPr>
        </p:nvSpPr>
        <p:spPr>
          <a:xfrm>
            <a:off x="500360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6" name="Picture Placeholder 2">
            <a:extLst>
              <a:ext uri="{FF2B5EF4-FFF2-40B4-BE49-F238E27FC236}">
                <a16:creationId xmlns:a16="http://schemas.microsoft.com/office/drawing/2014/main" id="{71C56761-FFB4-5741-927D-DD0BF25881B4}"/>
              </a:ext>
            </a:extLst>
          </p:cNvPr>
          <p:cNvSpPr>
            <a:spLocks noGrp="1"/>
          </p:cNvSpPr>
          <p:nvPr>
            <p:ph type="pic" sz="quarter" idx="32"/>
          </p:nvPr>
        </p:nvSpPr>
        <p:spPr>
          <a:xfrm>
            <a:off x="8704800"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Tree>
    <p:extLst>
      <p:ext uri="{BB962C8B-B14F-4D97-AF65-F5344CB8AC3E}">
        <p14:creationId xmlns:p14="http://schemas.microsoft.com/office/powerpoint/2010/main" val="27970924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B7FF6-9328-B948-A52C-88245D66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6774A1-99B5-CD4E-A5B9-4BC5A4446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774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52" r:id="rId7"/>
    <p:sldLayoutId id="2147483665" r:id="rId8"/>
    <p:sldLayoutId id="2147483666" r:id="rId9"/>
    <p:sldLayoutId id="2147483651" r:id="rId10"/>
    <p:sldLayoutId id="2147483684" r:id="rId11"/>
    <p:sldLayoutId id="2147483664" r:id="rId12"/>
    <p:sldLayoutId id="2147483685" r:id="rId13"/>
    <p:sldLayoutId id="2147483653" r:id="rId14"/>
    <p:sldLayoutId id="2147483680" r:id="rId15"/>
    <p:sldLayoutId id="2147483667" r:id="rId16"/>
    <p:sldLayoutId id="2147483681" r:id="rId17"/>
    <p:sldLayoutId id="2147483668" r:id="rId18"/>
    <p:sldLayoutId id="2147483669" r:id="rId19"/>
    <p:sldLayoutId id="2147483654" r:id="rId20"/>
    <p:sldLayoutId id="2147483655" r:id="rId21"/>
    <p:sldLayoutId id="2147483670" r:id="rId22"/>
    <p:sldLayoutId id="2147483656" r:id="rId23"/>
    <p:sldLayoutId id="2147483657" r:id="rId24"/>
    <p:sldLayoutId id="2147483688" r:id="rId25"/>
    <p:sldLayoutId id="2147483658" r:id="rId26"/>
    <p:sldLayoutId id="2147483659" r:id="rId27"/>
    <p:sldLayoutId id="2147483707" r:id="rId28"/>
    <p:sldLayoutId id="2147483671" r:id="rId29"/>
    <p:sldLayoutId id="2147483672" r:id="rId30"/>
    <p:sldLayoutId id="2147483682" r:id="rId31"/>
    <p:sldLayoutId id="2147483683" r:id="rId32"/>
    <p:sldLayoutId id="2147483678" r:id="rId33"/>
    <p:sldLayoutId id="2147483679" r:id="rId34"/>
    <p:sldLayoutId id="2147483686" r:id="rId35"/>
    <p:sldLayoutId id="2147483687" r:id="rId36"/>
    <p:sldLayoutId id="2147483673" r:id="rId37"/>
    <p:sldLayoutId id="2147483674" r:id="rId38"/>
    <p:sldLayoutId id="2147483675" r:id="rId39"/>
    <p:sldLayoutId id="2147483676" r:id="rId40"/>
    <p:sldLayoutId id="2147483677" r:id="rId41"/>
    <p:sldLayoutId id="2147483689" r:id="rId42"/>
    <p:sldLayoutId id="2147483690" r:id="rId43"/>
    <p:sldLayoutId id="2147483695" r:id="rId44"/>
    <p:sldLayoutId id="2147483697" r:id="rId45"/>
    <p:sldLayoutId id="2147483698" r:id="rId46"/>
    <p:sldLayoutId id="2147483699" r:id="rId47"/>
    <p:sldLayoutId id="2147483700" r:id="rId48"/>
    <p:sldLayoutId id="2147483701" r:id="rId49"/>
  </p:sldLayoutIdLst>
  <p:txStyles>
    <p:titleStyle>
      <a:lvl1pPr algn="l" defTabSz="914400" rtl="0" eaLnBrk="1" latinLnBrk="0" hangingPunct="1">
        <a:lnSpc>
          <a:spcPts val="432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ts val="26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4.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31.xml"/><Relationship Id="rId6" Type="http://schemas.openxmlformats.org/officeDocument/2006/relationships/image" Target="../media/image54.png"/><Relationship Id="rId5" Type="http://schemas.openxmlformats.org/officeDocument/2006/relationships/image" Target="../media/image44.png"/><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Spend every day wisely</a:t>
            </a:r>
          </a:p>
        </p:txBody>
      </p:sp>
      <p:sp>
        <p:nvSpPr>
          <p:cNvPr id="4" name="Title 3"/>
          <p:cNvSpPr>
            <a:spLocks noGrp="1"/>
          </p:cNvSpPr>
          <p:nvPr>
            <p:ph type="title"/>
          </p:nvPr>
        </p:nvSpPr>
        <p:spPr/>
        <p:txBody>
          <a:bodyPr/>
          <a:lstStyle/>
          <a:p>
            <a:r>
              <a:rPr lang="en-US" dirty="0"/>
              <a:t>Further</a:t>
            </a:r>
          </a:p>
        </p:txBody>
      </p:sp>
    </p:spTree>
    <p:extLst>
      <p:ext uri="{BB962C8B-B14F-4D97-AF65-F5344CB8AC3E}">
        <p14:creationId xmlns:p14="http://schemas.microsoft.com/office/powerpoint/2010/main" val="11023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B59B8C-87B3-431C-9103-ECF2E9C1B71F}"/>
              </a:ext>
            </a:extLst>
          </p:cNvPr>
          <p:cNvSpPr/>
          <p:nvPr/>
        </p:nvSpPr>
        <p:spPr>
          <a:xfrm>
            <a:off x="6102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2481" y="1108851"/>
            <a:ext cx="4114800" cy="1325563"/>
          </a:xfrm>
        </p:spPr>
        <p:txBody>
          <a:bodyPr/>
          <a:lstStyle/>
          <a:p>
            <a:r>
              <a:rPr lang="en-US" dirty="0"/>
              <a:t>Further debit card</a:t>
            </a:r>
          </a:p>
        </p:txBody>
      </p:sp>
      <p:sp>
        <p:nvSpPr>
          <p:cNvPr id="3" name="Text Placeholder 2"/>
          <p:cNvSpPr>
            <a:spLocks noGrp="1"/>
          </p:cNvSpPr>
          <p:nvPr>
            <p:ph type="body" sz="quarter" idx="13"/>
          </p:nvPr>
        </p:nvSpPr>
        <p:spPr>
          <a:xfrm>
            <a:off x="962480" y="2434414"/>
            <a:ext cx="4828719" cy="3350204"/>
          </a:xfrm>
        </p:spPr>
        <p:txBody>
          <a:bodyPr/>
          <a:lstStyle/>
          <a:p>
            <a:pPr marL="285750" indent="-285750">
              <a:lnSpc>
                <a:spcPct val="100000"/>
              </a:lnSpc>
              <a:buClr>
                <a:schemeClr val="accent1"/>
              </a:buClr>
              <a:buFont typeface="Arial" panose="020B0604020202020204" pitchFamily="34" charset="0"/>
              <a:buChar char="•"/>
            </a:pPr>
            <a:r>
              <a:rPr lang="en-US" sz="1800" dirty="0"/>
              <a:t>Use for medical FSA purchases (not available for use with dependent care purchases)</a:t>
            </a:r>
          </a:p>
          <a:p>
            <a:pPr marL="285750" indent="-285750">
              <a:lnSpc>
                <a:spcPct val="100000"/>
              </a:lnSpc>
              <a:buClr>
                <a:schemeClr val="accent1"/>
              </a:buClr>
              <a:buFont typeface="Arial" panose="020B0604020202020204" pitchFamily="34" charset="0"/>
              <a:buChar char="•"/>
            </a:pPr>
            <a:r>
              <a:rPr lang="en-US" sz="1800" dirty="0"/>
              <a:t>A convenient way to pay for qualified purchases from your spending account(s)</a:t>
            </a:r>
          </a:p>
          <a:p>
            <a:pPr marL="285750" indent="-285750">
              <a:lnSpc>
                <a:spcPct val="100000"/>
              </a:lnSpc>
              <a:buClr>
                <a:schemeClr val="accent1"/>
              </a:buClr>
              <a:buFont typeface="Arial" panose="020B0604020202020204" pitchFamily="34" charset="0"/>
              <a:buChar char="•"/>
            </a:pPr>
            <a:r>
              <a:rPr lang="en-US" sz="1800" dirty="0"/>
              <a:t>Can be added to your digital wallet</a:t>
            </a:r>
            <a:r>
              <a:rPr lang="en-US" sz="1200" baseline="30000" dirty="0"/>
              <a:t>1</a:t>
            </a:r>
          </a:p>
          <a:p>
            <a:pPr marL="285750" indent="-285750">
              <a:lnSpc>
                <a:spcPct val="100000"/>
              </a:lnSpc>
              <a:buClr>
                <a:schemeClr val="accent1"/>
              </a:buClr>
              <a:buFont typeface="Arial" panose="020B0604020202020204" pitchFamily="34" charset="0"/>
              <a:buChar char="•"/>
            </a:pPr>
            <a:r>
              <a:rPr lang="en-US" sz="1800" dirty="0"/>
              <a:t>Can order additional cards for spouse or dependent free of cost</a:t>
            </a:r>
          </a:p>
          <a:p>
            <a:pPr marL="285750" indent="-285750">
              <a:lnSpc>
                <a:spcPct val="100000"/>
              </a:lnSpc>
              <a:buClr>
                <a:schemeClr val="accent1"/>
              </a:buClr>
              <a:buFont typeface="Arial" panose="020B0604020202020204" pitchFamily="34" charset="0"/>
              <a:buChar char="•"/>
            </a:pPr>
            <a:r>
              <a:rPr lang="en-US" sz="1800" dirty="0"/>
              <a:t>Accepted anywhere VISA</a:t>
            </a:r>
            <a:r>
              <a:rPr lang="en-US" sz="1800" baseline="30000" dirty="0"/>
              <a:t>® </a:t>
            </a:r>
            <a:r>
              <a:rPr lang="en-US" sz="1800" dirty="0"/>
              <a:t>is accepted</a:t>
            </a:r>
          </a:p>
          <a:p>
            <a:pPr marL="285750" indent="-285750">
              <a:buClr>
                <a:schemeClr val="accent1"/>
              </a:buClr>
              <a:buFont typeface="Arial" panose="020B0604020202020204" pitchFamily="34" charset="0"/>
              <a:buChar char="•"/>
            </a:pPr>
            <a:endParaRPr lang="en-US" dirty="0"/>
          </a:p>
        </p:txBody>
      </p:sp>
      <p:sp>
        <p:nvSpPr>
          <p:cNvPr id="10" name="Picture Placeholder 9">
            <a:extLst>
              <a:ext uri="{FF2B5EF4-FFF2-40B4-BE49-F238E27FC236}">
                <a16:creationId xmlns:a16="http://schemas.microsoft.com/office/drawing/2014/main" id="{A5C22312-0B84-4F4C-804E-C020D9DC9C1C}"/>
              </a:ext>
            </a:extLst>
          </p:cNvPr>
          <p:cNvSpPr>
            <a:spLocks noGrp="1"/>
          </p:cNvSpPr>
          <p:nvPr>
            <p:ph type="pic" sz="quarter" idx="15"/>
          </p:nvPr>
        </p:nvSpPr>
        <p:spPr/>
      </p:sp>
      <p:sp>
        <p:nvSpPr>
          <p:cNvPr id="9" name="Text Placeholder 2">
            <a:extLst>
              <a:ext uri="{FF2B5EF4-FFF2-40B4-BE49-F238E27FC236}">
                <a16:creationId xmlns:a16="http://schemas.microsoft.com/office/drawing/2014/main" id="{4D8A5397-0D06-45F7-96DE-AA3FF8CA6858}"/>
              </a:ext>
            </a:extLst>
          </p:cNvPr>
          <p:cNvSpPr txBox="1">
            <a:spLocks/>
          </p:cNvSpPr>
          <p:nvPr/>
        </p:nvSpPr>
        <p:spPr>
          <a:xfrm>
            <a:off x="6708436" y="5590916"/>
            <a:ext cx="4889416" cy="507514"/>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accent1"/>
              </a:buClr>
            </a:pPr>
            <a:r>
              <a:rPr lang="en-US" sz="1200" i="1" dirty="0">
                <a:solidFill>
                  <a:srgbClr val="333232"/>
                </a:solidFill>
              </a:rPr>
              <a:t>The debit card will come in a plain envelope – do not throw it away.</a:t>
            </a:r>
          </a:p>
        </p:txBody>
      </p:sp>
      <p:pic>
        <p:nvPicPr>
          <p:cNvPr id="4" name="Picture 3">
            <a:extLst>
              <a:ext uri="{FF2B5EF4-FFF2-40B4-BE49-F238E27FC236}">
                <a16:creationId xmlns:a16="http://schemas.microsoft.com/office/drawing/2014/main" id="{4070DE0E-B910-42B6-A8E7-0E15A5C629F9}"/>
              </a:ext>
            </a:extLst>
          </p:cNvPr>
          <p:cNvPicPr>
            <a:picLocks noChangeAspect="1"/>
          </p:cNvPicPr>
          <p:nvPr/>
        </p:nvPicPr>
        <p:blipFill>
          <a:blip r:embed="rId2"/>
          <a:stretch>
            <a:fillRect/>
          </a:stretch>
        </p:blipFill>
        <p:spPr>
          <a:xfrm>
            <a:off x="6708436" y="2205349"/>
            <a:ext cx="4889416" cy="316409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9E81920-592F-43F9-9213-856E4D0FFC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12" name="Picture 11">
            <a:extLst>
              <a:ext uri="{FF2B5EF4-FFF2-40B4-BE49-F238E27FC236}">
                <a16:creationId xmlns:a16="http://schemas.microsoft.com/office/drawing/2014/main" id="{8C91D5AA-F55C-4711-9A19-2B6541CD6E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sp>
        <p:nvSpPr>
          <p:cNvPr id="14" name="TextBox 13">
            <a:extLst>
              <a:ext uri="{FF2B5EF4-FFF2-40B4-BE49-F238E27FC236}">
                <a16:creationId xmlns:a16="http://schemas.microsoft.com/office/drawing/2014/main" id="{0C49D223-FD82-4631-A8C6-309D9C500797}"/>
              </a:ext>
            </a:extLst>
          </p:cNvPr>
          <p:cNvSpPr txBox="1"/>
          <p:nvPr/>
        </p:nvSpPr>
        <p:spPr>
          <a:xfrm>
            <a:off x="7810947" y="6496875"/>
            <a:ext cx="3281516" cy="246221"/>
          </a:xfrm>
          <a:prstGeom prst="rect">
            <a:avLst/>
          </a:prstGeom>
          <a:noFill/>
        </p:spPr>
        <p:txBody>
          <a:bodyPr wrap="square">
            <a:spAutoFit/>
          </a:bodyPr>
          <a:lstStyle/>
          <a:p>
            <a:pPr marL="55563" marR="0" lvl="0" indent="-55563" algn="l" defTabSz="914400" rtl="0" eaLnBrk="1" fontAlgn="auto" latinLnBrk="0" hangingPunct="1">
              <a:lnSpc>
                <a:spcPct val="100000"/>
              </a:lnSpc>
              <a:spcBef>
                <a:spcPts val="0"/>
              </a:spcBef>
              <a:spcAft>
                <a:spcPts val="0"/>
              </a:spcAft>
              <a:buClrTx/>
              <a:buSzTx/>
              <a:buFontTx/>
              <a:buNone/>
              <a:tabLst>
                <a:tab pos="55563" algn="l"/>
              </a:tabLst>
              <a:defRPr/>
            </a:pPr>
            <a:r>
              <a:rPr kumimoji="0" lang="en-US" sz="850" b="0" i="0" u="none" strike="noStrike" kern="1200" cap="none" spc="0" normalizeH="0" baseline="30000" noProof="0" dirty="0">
                <a:ln>
                  <a:noFill/>
                </a:ln>
                <a:solidFill>
                  <a:srgbClr val="333232"/>
                </a:solidFill>
                <a:effectLst/>
                <a:uLnTx/>
                <a:uFillTx/>
                <a:latin typeface="Arial" panose="020B0604020202020204"/>
                <a:ea typeface="Calibri" panose="020F0502020204030204" pitchFamily="34" charset="0"/>
                <a:cs typeface="Times New Roman" panose="02020603050405020304" pitchFamily="18" charset="0"/>
              </a:rPr>
              <a:t>1</a:t>
            </a:r>
            <a:r>
              <a:rPr kumimoji="0" lang="en-US" sz="1000" b="0" i="0" u="none" strike="noStrike" kern="1200" cap="none" spc="0" normalizeH="0" baseline="0" noProof="0" dirty="0">
                <a:ln>
                  <a:noFill/>
                </a:ln>
                <a:solidFill>
                  <a:srgbClr val="333232"/>
                </a:solidFill>
                <a:effectLst/>
                <a:uLnTx/>
                <a:uFillTx/>
                <a:latin typeface="Arial" panose="020B0604020202020204"/>
                <a:ea typeface="Calibri" panose="020F0502020204030204" pitchFamily="34" charset="0"/>
                <a:cs typeface="Times New Roman" panose="02020603050405020304" pitchFamily="18" charset="0"/>
              </a:rPr>
              <a:t>Digital payments not available on all accounts.</a:t>
            </a:r>
            <a:endParaRPr kumimoji="0" lang="en-US" sz="1000" b="0" i="0" u="none" strike="noStrike" kern="1200" cap="none" spc="0" normalizeH="0" baseline="0" noProof="0" dirty="0">
              <a:ln>
                <a:noFill/>
              </a:ln>
              <a:solidFill>
                <a:srgbClr val="333232"/>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82840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D7DC8ED-6337-449D-A27A-F9450E3348B5}"/>
              </a:ext>
            </a:extLst>
          </p:cNvPr>
          <p:cNvGrpSpPr/>
          <p:nvPr/>
        </p:nvGrpSpPr>
        <p:grpSpPr>
          <a:xfrm>
            <a:off x="6297807" y="1710816"/>
            <a:ext cx="5894193" cy="3484827"/>
            <a:chOff x="-262028" y="1539286"/>
            <a:chExt cx="6432698" cy="3796168"/>
          </a:xfrm>
        </p:grpSpPr>
        <p:grpSp>
          <p:nvGrpSpPr>
            <p:cNvPr id="13" name="Group 12">
              <a:extLst>
                <a:ext uri="{FF2B5EF4-FFF2-40B4-BE49-F238E27FC236}">
                  <a16:creationId xmlns:a16="http://schemas.microsoft.com/office/drawing/2014/main" id="{ECD2DCB9-F76C-4D40-BADC-1F52940AE023}"/>
                </a:ext>
              </a:extLst>
            </p:cNvPr>
            <p:cNvGrpSpPr/>
            <p:nvPr/>
          </p:nvGrpSpPr>
          <p:grpSpPr>
            <a:xfrm>
              <a:off x="-262028" y="1539286"/>
              <a:ext cx="6432698" cy="3796168"/>
              <a:chOff x="-223283" y="1594404"/>
              <a:chExt cx="6432698" cy="3796168"/>
            </a:xfrm>
          </p:grpSpPr>
          <p:pic>
            <p:nvPicPr>
              <p:cNvPr id="15" name="Picture 14">
                <a:extLst>
                  <a:ext uri="{FF2B5EF4-FFF2-40B4-BE49-F238E27FC236}">
                    <a16:creationId xmlns:a16="http://schemas.microsoft.com/office/drawing/2014/main" id="{7E146E95-A2BF-4F12-8563-FFA3BB80B0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3283" y="1594404"/>
                <a:ext cx="6432698" cy="3796168"/>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854BA507-F821-4609-B4EF-D32DBDD692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0" y="2089092"/>
                <a:ext cx="4157330" cy="2610499"/>
              </a:xfrm>
              <a:prstGeom prst="rect">
                <a:avLst/>
              </a:prstGeom>
              <a:ln>
                <a:noFill/>
              </a:ln>
              <a:effectLst>
                <a:outerShdw blurRad="292100" dist="139700" dir="2700000" algn="tl" rotWithShape="0">
                  <a:srgbClr val="333333">
                    <a:alpha val="65000"/>
                  </a:srgbClr>
                </a:outerShdw>
              </a:effectLst>
            </p:spPr>
          </p:pic>
        </p:grpSp>
        <p:pic>
          <p:nvPicPr>
            <p:cNvPr id="14" name="Picture 13">
              <a:extLst>
                <a:ext uri="{FF2B5EF4-FFF2-40B4-BE49-F238E27FC236}">
                  <a16:creationId xmlns:a16="http://schemas.microsoft.com/office/drawing/2014/main" id="{F334B2E5-5B5E-4DC6-8CD2-AA2F2BCEFC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655" y="2058687"/>
              <a:ext cx="4157330" cy="2585786"/>
            </a:xfrm>
            <a:prstGeom prst="rect">
              <a:avLst/>
            </a:prstGeom>
            <a:ln>
              <a:noFill/>
            </a:ln>
            <a:effectLst>
              <a:outerShdw blurRad="292100" dist="139700" dir="2700000" algn="tl" rotWithShape="0">
                <a:srgbClr val="333333">
                  <a:alpha val="65000"/>
                </a:srgbClr>
              </a:outerShdw>
            </a:effectLst>
          </p:spPr>
        </p:pic>
      </p:grpSp>
      <p:pic>
        <p:nvPicPr>
          <p:cNvPr id="35" name="Picture 34" descr="Icon&#10;&#10;Description automatically generated with medium confidence">
            <a:extLst>
              <a:ext uri="{FF2B5EF4-FFF2-40B4-BE49-F238E27FC236}">
                <a16:creationId xmlns:a16="http://schemas.microsoft.com/office/drawing/2014/main" id="{344C285B-32AE-4B23-9947-80866EE7C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088" y="1710816"/>
            <a:ext cx="738715" cy="738715"/>
          </a:xfrm>
          <a:prstGeom prst="rect">
            <a:avLst/>
          </a:prstGeom>
        </p:spPr>
      </p:pic>
      <p:sp>
        <p:nvSpPr>
          <p:cNvPr id="2" name="Title 1"/>
          <p:cNvSpPr>
            <a:spLocks noGrp="1"/>
          </p:cNvSpPr>
          <p:nvPr>
            <p:ph type="title"/>
          </p:nvPr>
        </p:nvSpPr>
        <p:spPr>
          <a:xfrm>
            <a:off x="1458435" y="347324"/>
            <a:ext cx="10148384" cy="568333"/>
          </a:xfrm>
        </p:spPr>
        <p:txBody>
          <a:bodyPr/>
          <a:lstStyle/>
          <a:p>
            <a:r>
              <a:rPr lang="en-US" dirty="0"/>
              <a:t>Learning Center</a:t>
            </a:r>
          </a:p>
        </p:txBody>
      </p:sp>
      <p:sp>
        <p:nvSpPr>
          <p:cNvPr id="5" name="Text Placeholder 4">
            <a:extLst>
              <a:ext uri="{FF2B5EF4-FFF2-40B4-BE49-F238E27FC236}">
                <a16:creationId xmlns:a16="http://schemas.microsoft.com/office/drawing/2014/main" id="{5C8428B0-867A-4C85-8DD6-714FF286AE9D}"/>
              </a:ext>
            </a:extLst>
          </p:cNvPr>
          <p:cNvSpPr>
            <a:spLocks noGrp="1"/>
          </p:cNvSpPr>
          <p:nvPr>
            <p:ph sz="quarter" idx="11"/>
          </p:nvPr>
        </p:nvSpPr>
        <p:spPr>
          <a:xfrm>
            <a:off x="585181" y="1911319"/>
            <a:ext cx="5406044" cy="538212"/>
          </a:xfrm>
        </p:spPr>
        <p:txBody>
          <a:bodyPr/>
          <a:lstStyle/>
          <a:p>
            <a:r>
              <a:rPr lang="en-US" dirty="0">
                <a:solidFill>
                  <a:schemeClr val="tx2"/>
                </a:solidFill>
              </a:rPr>
              <a:t>The Learning Center offers a robust array of articles, tools, and </a:t>
            </a:r>
            <a:r>
              <a:rPr lang="en-US" b="1" dirty="0">
                <a:solidFill>
                  <a:schemeClr val="accent1"/>
                </a:solidFill>
              </a:rPr>
              <a:t>resources including</a:t>
            </a:r>
            <a:r>
              <a:rPr lang="en-US" dirty="0">
                <a:solidFill>
                  <a:schemeClr val="tx2"/>
                </a:solidFill>
              </a:rPr>
              <a:t>:</a:t>
            </a:r>
            <a:endParaRPr lang="en-US" b="1" dirty="0">
              <a:solidFill>
                <a:schemeClr val="tx2"/>
              </a:solidFill>
            </a:endParaRPr>
          </a:p>
          <a:p>
            <a:endParaRPr lang="en-US" dirty="0">
              <a:solidFill>
                <a:schemeClr val="tx2"/>
              </a:solidFill>
            </a:endParaRPr>
          </a:p>
        </p:txBody>
      </p:sp>
      <p:sp>
        <p:nvSpPr>
          <p:cNvPr id="27" name="Text Placeholder 2">
            <a:extLst>
              <a:ext uri="{FF2B5EF4-FFF2-40B4-BE49-F238E27FC236}">
                <a16:creationId xmlns:a16="http://schemas.microsoft.com/office/drawing/2014/main" id="{C5EE6C29-EFC1-4EA0-951E-824882986CC2}"/>
              </a:ext>
            </a:extLst>
          </p:cNvPr>
          <p:cNvSpPr txBox="1">
            <a:spLocks/>
          </p:cNvSpPr>
          <p:nvPr/>
        </p:nvSpPr>
        <p:spPr>
          <a:xfrm>
            <a:off x="-105879" y="2680536"/>
            <a:ext cx="7507706" cy="264694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Savings</a:t>
            </a:r>
            <a:r>
              <a:rPr lang="en-US" sz="1800" dirty="0">
                <a:solidFill>
                  <a:schemeClr val="tx2"/>
                </a:solidFill>
                <a:latin typeface="Arial" panose="020B0604020202020204"/>
              </a:rPr>
              <a:t> </a:t>
            </a: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calculators, videos and popular forms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Guidance to help compare products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Employer walkthrough of open-enrollment communication</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Tips for submitting claims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Help using and managing your account</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Tax implication information</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How to get reimbursed</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FAQs</a:t>
            </a:r>
          </a:p>
          <a:p>
            <a:pPr marR="0" lvl="0" algn="l" defTabSz="914400" rtl="0" eaLnBrk="1" fontAlgn="auto" latinLnBrk="0" hangingPunct="1">
              <a:lnSpc>
                <a:spcPts val="2600"/>
              </a:lnSpc>
              <a:spcBef>
                <a:spcPts val="1000"/>
              </a:spcBef>
              <a:spcAft>
                <a:spcPts val="0"/>
              </a:spcAft>
              <a:buClr>
                <a:srgbClr val="FFCE07"/>
              </a:buClr>
              <a:buSzTx/>
              <a:tabLst/>
              <a:defRPr/>
            </a:pPr>
            <a:endParaRPr kumimoji="0" lang="en-US" sz="20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pic>
        <p:nvPicPr>
          <p:cNvPr id="34" name="Picture 33">
            <a:extLst>
              <a:ext uri="{FF2B5EF4-FFF2-40B4-BE49-F238E27FC236}">
                <a16:creationId xmlns:a16="http://schemas.microsoft.com/office/drawing/2014/main" id="{959FA995-C16C-452C-82A6-B991EB8D3A3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8588" y="137565"/>
            <a:ext cx="989847" cy="989847"/>
          </a:xfrm>
          <a:prstGeom prst="rect">
            <a:avLst/>
          </a:prstGeom>
        </p:spPr>
      </p:pic>
      <p:grpSp>
        <p:nvGrpSpPr>
          <p:cNvPr id="7" name="Group 6">
            <a:extLst>
              <a:ext uri="{FF2B5EF4-FFF2-40B4-BE49-F238E27FC236}">
                <a16:creationId xmlns:a16="http://schemas.microsoft.com/office/drawing/2014/main" id="{787D20F4-DE43-47A9-83EE-C0C6B2A0D246}"/>
              </a:ext>
            </a:extLst>
          </p:cNvPr>
          <p:cNvGrpSpPr/>
          <p:nvPr/>
        </p:nvGrpSpPr>
        <p:grpSpPr>
          <a:xfrm>
            <a:off x="8874360" y="3717944"/>
            <a:ext cx="3386308" cy="3386308"/>
            <a:chOff x="4754393" y="3844944"/>
            <a:chExt cx="3386308" cy="3386308"/>
          </a:xfrm>
        </p:grpSpPr>
        <p:pic>
          <p:nvPicPr>
            <p:cNvPr id="18" name="Picture 17" descr="Icon&#10;&#10;Description automatically generated with medium confidence">
              <a:extLst>
                <a:ext uri="{FF2B5EF4-FFF2-40B4-BE49-F238E27FC236}">
                  <a16:creationId xmlns:a16="http://schemas.microsoft.com/office/drawing/2014/main" id="{3E57B96E-C46B-4396-BF49-433EC3B9913B}"/>
                </a:ext>
              </a:extLst>
            </p:cNvPr>
            <p:cNvPicPr>
              <a:picLocks noChangeAspect="1"/>
            </p:cNvPicPr>
            <p:nvPr/>
          </p:nvPicPr>
          <p:blipFill>
            <a:blip r:embed="rId7"/>
            <a:stretch>
              <a:fillRect/>
            </a:stretch>
          </p:blipFill>
          <p:spPr>
            <a:xfrm>
              <a:off x="4754393" y="3844944"/>
              <a:ext cx="3386308" cy="3386308"/>
            </a:xfrm>
            <a:prstGeom prst="rect">
              <a:avLst/>
            </a:prstGeom>
          </p:spPr>
        </p:pic>
        <p:sp>
          <p:nvSpPr>
            <p:cNvPr id="19" name="Text Placeholder 2">
              <a:extLst>
                <a:ext uri="{FF2B5EF4-FFF2-40B4-BE49-F238E27FC236}">
                  <a16:creationId xmlns:a16="http://schemas.microsoft.com/office/drawing/2014/main" id="{FF113544-B1B5-400E-BB5C-C44A6985256E}"/>
                </a:ext>
              </a:extLst>
            </p:cNvPr>
            <p:cNvSpPr txBox="1">
              <a:spLocks/>
            </p:cNvSpPr>
            <p:nvPr/>
          </p:nvSpPr>
          <p:spPr>
            <a:xfrm>
              <a:off x="5460912" y="5065049"/>
              <a:ext cx="1549488" cy="1143803"/>
            </a:xfrm>
            <a:prstGeom prst="rect">
              <a:avLst/>
            </a:prstGeom>
          </p:spPr>
          <p:txBody>
            <a:bodyPr vert="horz" lIns="91440" tIns="45720" rIns="91440" bIns="45720" rtlCol="0">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kern="1200">
                  <a:solidFill>
                    <a:schemeClr val="tx1"/>
                  </a:solidFill>
                  <a:latin typeface="+mn-lt"/>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500" dirty="0"/>
                <a:t>Designed to help you understand and </a:t>
              </a:r>
              <a:r>
                <a:rPr lang="en-US" sz="1500" b="1" dirty="0">
                  <a:solidFill>
                    <a:schemeClr val="accent1"/>
                  </a:solidFill>
                </a:rPr>
                <a:t>maximize</a:t>
              </a:r>
              <a:r>
                <a:rPr lang="en-US" sz="1500" dirty="0"/>
                <a:t> your health savings accounts</a:t>
              </a:r>
            </a:p>
            <a:p>
              <a:pPr marL="285750" indent="-285750" algn="ctr"/>
              <a:endParaRPr lang="en-US" sz="1500" dirty="0"/>
            </a:p>
          </p:txBody>
        </p:sp>
      </p:grpSp>
    </p:spTree>
    <p:extLst>
      <p:ext uri="{BB962C8B-B14F-4D97-AF65-F5344CB8AC3E}">
        <p14:creationId xmlns:p14="http://schemas.microsoft.com/office/powerpoint/2010/main" val="278655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0"/>
            <a:ext cx="10515600" cy="1325563"/>
          </a:xfrm>
        </p:spPr>
        <p:txBody>
          <a:bodyPr>
            <a:noAutofit/>
          </a:bodyPr>
          <a:lstStyle/>
          <a:p>
            <a:r>
              <a:rPr lang="en-US" sz="3200" dirty="0">
                <a:latin typeface="+mn-lt"/>
              </a:rPr>
              <a:t>Let’s get started</a:t>
            </a:r>
            <a:br>
              <a:rPr lang="en-US" sz="3200" dirty="0">
                <a:latin typeface="+mn-lt"/>
              </a:rPr>
            </a:br>
            <a:r>
              <a:rPr lang="en-US" sz="2000" dirty="0">
                <a:latin typeface="+mn-lt"/>
              </a:rPr>
              <a:t>Our expert service team is ready to help.</a:t>
            </a:r>
            <a:endParaRPr lang="en-US" dirty="0">
              <a:latin typeface="+mn-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8152" y="3270417"/>
            <a:ext cx="887522" cy="8875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5318" y="3270417"/>
            <a:ext cx="925032" cy="925032"/>
          </a:xfrm>
          <a:prstGeom prst="rect">
            <a:avLst/>
          </a:prstGeom>
        </p:spPr>
      </p:pic>
      <p:sp>
        <p:nvSpPr>
          <p:cNvPr id="7" name="Rectangle 6"/>
          <p:cNvSpPr/>
          <p:nvPr/>
        </p:nvSpPr>
        <p:spPr>
          <a:xfrm>
            <a:off x="6113403" y="4144795"/>
            <a:ext cx="3831265" cy="430887"/>
          </a:xfrm>
          <a:prstGeom prst="rect">
            <a:avLst/>
          </a:prstGeom>
        </p:spPr>
        <p:txBody>
          <a:bodyPr wrap="square">
            <a:spAutoFit/>
          </a:bodyPr>
          <a:lstStyle/>
          <a:p>
            <a:pPr algn="ctr"/>
            <a:r>
              <a:rPr lang="en-US" sz="2200" dirty="0">
                <a:solidFill>
                  <a:schemeClr val="bg1"/>
                </a:solidFill>
                <a:ea typeface="ＭＳ Ｐゴシック" pitchFamily="-105" charset="-128"/>
                <a:cs typeface="Arial Narrow" pitchFamily="34" charset="0"/>
              </a:rPr>
              <a:t>hellofurther.com</a:t>
            </a:r>
          </a:p>
        </p:txBody>
      </p:sp>
      <p:sp>
        <p:nvSpPr>
          <p:cNvPr id="9" name="Rectangle 8">
            <a:extLst>
              <a:ext uri="{FF2B5EF4-FFF2-40B4-BE49-F238E27FC236}">
                <a16:creationId xmlns:a16="http://schemas.microsoft.com/office/drawing/2014/main" id="{0F79778E-3F6B-4D65-9B65-C1DA2B1D1577}"/>
              </a:ext>
            </a:extLst>
          </p:cNvPr>
          <p:cNvSpPr/>
          <p:nvPr/>
        </p:nvSpPr>
        <p:spPr>
          <a:xfrm>
            <a:off x="2124103" y="4168884"/>
            <a:ext cx="3831265" cy="1015663"/>
          </a:xfrm>
          <a:prstGeom prst="rect">
            <a:avLst/>
          </a:prstGeom>
        </p:spPr>
        <p:txBody>
          <a:bodyPr wrap="square">
            <a:spAutoFit/>
          </a:bodyPr>
          <a:lstStyle/>
          <a:p>
            <a:pPr algn="ctr"/>
            <a:r>
              <a:rPr lang="mr-IN" sz="2200" dirty="0">
                <a:solidFill>
                  <a:schemeClr val="bg1"/>
                </a:solidFill>
              </a:rPr>
              <a:t>800-859-2144</a:t>
            </a:r>
            <a:endParaRPr lang="en-US" sz="2200" dirty="0">
              <a:solidFill>
                <a:schemeClr val="bg1"/>
              </a:solidFill>
            </a:endParaRPr>
          </a:p>
          <a:p>
            <a:pPr algn="ctr"/>
            <a:r>
              <a:rPr lang="en-US" sz="1600" dirty="0">
                <a:solidFill>
                  <a:schemeClr val="bg1"/>
                </a:solidFill>
              </a:rPr>
              <a:t>M-F 7 AM - 8 pm CST</a:t>
            </a:r>
          </a:p>
          <a:p>
            <a:pPr algn="ctr"/>
            <a:endParaRPr lang="en-US" sz="2200" dirty="0">
              <a:solidFill>
                <a:schemeClr val="bg1"/>
              </a:solidFill>
            </a:endParaRPr>
          </a:p>
        </p:txBody>
      </p:sp>
    </p:spTree>
    <p:extLst>
      <p:ext uri="{BB962C8B-B14F-4D97-AF65-F5344CB8AC3E}">
        <p14:creationId xmlns:p14="http://schemas.microsoft.com/office/powerpoint/2010/main" val="193111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4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F26E8-19DC-4EE2-854F-3C61F17BD7D0}"/>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2</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Rectangle 4">
            <a:extLst>
              <a:ext uri="{FF2B5EF4-FFF2-40B4-BE49-F238E27FC236}">
                <a16:creationId xmlns:a16="http://schemas.microsoft.com/office/drawing/2014/main" id="{1557DBBA-ADB0-4CEB-A7C2-1C690AAF1F83}"/>
              </a:ext>
            </a:extLst>
          </p:cNvPr>
          <p:cNvSpPr/>
          <p:nvPr/>
        </p:nvSpPr>
        <p:spPr>
          <a:xfrm>
            <a:off x="7563677" y="3245005"/>
            <a:ext cx="4618531" cy="2834640"/>
          </a:xfrm>
          <a:prstGeom prst="rect">
            <a:avLst/>
          </a:prstGeom>
          <a:solidFill>
            <a:srgbClr val="FFCC0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3056CB-F493-4B48-99CD-A9B9073E34D7}"/>
              </a:ext>
            </a:extLst>
          </p:cNvPr>
          <p:cNvSpPr/>
          <p:nvPr/>
        </p:nvSpPr>
        <p:spPr>
          <a:xfrm>
            <a:off x="0" y="3245005"/>
            <a:ext cx="7563677" cy="2860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78865-E838-4DF3-9FC9-C71195AE079D}"/>
              </a:ext>
            </a:extLst>
          </p:cNvPr>
          <p:cNvSpPr>
            <a:spLocks noGrp="1"/>
          </p:cNvSpPr>
          <p:nvPr>
            <p:ph type="title"/>
          </p:nvPr>
        </p:nvSpPr>
        <p:spPr>
          <a:xfrm>
            <a:off x="506896" y="3048990"/>
            <a:ext cx="10846904" cy="2488041"/>
          </a:xfrm>
        </p:spPr>
        <p:txBody>
          <a:bodyPr/>
          <a:lstStyle/>
          <a:p>
            <a:pPr algn="l">
              <a:lnSpc>
                <a:spcPts val="5500"/>
              </a:lnSpc>
            </a:pPr>
            <a:r>
              <a:rPr lang="en-US" sz="5400" b="0" dirty="0">
                <a:solidFill>
                  <a:schemeClr val="accent1"/>
                </a:solidFill>
              </a:rPr>
              <a:t>Medical and Dependent Care FSAs</a:t>
            </a:r>
          </a:p>
        </p:txBody>
      </p:sp>
      <p:pic>
        <p:nvPicPr>
          <p:cNvPr id="12" name="Picture 11" descr="Text&#10;&#10;Description automatically generated with medium confidence">
            <a:extLst>
              <a:ext uri="{FF2B5EF4-FFF2-40B4-BE49-F238E27FC236}">
                <a16:creationId xmlns:a16="http://schemas.microsoft.com/office/drawing/2014/main" id="{12E79E87-330D-4848-B154-2E04596BFB2D}"/>
              </a:ext>
            </a:extLst>
          </p:cNvPr>
          <p:cNvPicPr>
            <a:picLocks noChangeAspect="1"/>
          </p:cNvPicPr>
          <p:nvPr/>
        </p:nvPicPr>
        <p:blipFill>
          <a:blip r:embed="rId2"/>
          <a:stretch>
            <a:fillRect/>
          </a:stretch>
        </p:blipFill>
        <p:spPr>
          <a:xfrm>
            <a:off x="118389" y="1639750"/>
            <a:ext cx="835767" cy="815215"/>
          </a:xfrm>
          <a:prstGeom prst="rect">
            <a:avLst/>
          </a:prstGeom>
        </p:spPr>
      </p:pic>
      <p:pic>
        <p:nvPicPr>
          <p:cNvPr id="4" name="Picture 3" descr="A picture containing microphone&#10;&#10;Description automatically generated">
            <a:extLst>
              <a:ext uri="{FF2B5EF4-FFF2-40B4-BE49-F238E27FC236}">
                <a16:creationId xmlns:a16="http://schemas.microsoft.com/office/drawing/2014/main" id="{8DA00642-AC0A-4118-8D0E-5BA4DD15748B}"/>
              </a:ext>
            </a:extLst>
          </p:cNvPr>
          <p:cNvPicPr>
            <a:picLocks noChangeAspect="1"/>
          </p:cNvPicPr>
          <p:nvPr/>
        </p:nvPicPr>
        <p:blipFill>
          <a:blip r:embed="rId3"/>
          <a:stretch>
            <a:fillRect/>
          </a:stretch>
        </p:blipFill>
        <p:spPr>
          <a:xfrm>
            <a:off x="-173182" y="-880947"/>
            <a:ext cx="3677478" cy="3677478"/>
          </a:xfrm>
          <a:prstGeom prst="rect">
            <a:avLst/>
          </a:prstGeom>
        </p:spPr>
      </p:pic>
      <p:pic>
        <p:nvPicPr>
          <p:cNvPr id="15" name="Picture 14" descr="Background pattern&#10;&#10;Description automatically generated">
            <a:extLst>
              <a:ext uri="{FF2B5EF4-FFF2-40B4-BE49-F238E27FC236}">
                <a16:creationId xmlns:a16="http://schemas.microsoft.com/office/drawing/2014/main" id="{292FCB76-615E-BB40-9C57-9E843472ED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900" y="4902199"/>
            <a:ext cx="6642100" cy="1955800"/>
          </a:xfrm>
          <a:prstGeom prst="rect">
            <a:avLst/>
          </a:prstGeom>
        </p:spPr>
      </p:pic>
    </p:spTree>
    <p:extLst>
      <p:ext uri="{BB962C8B-B14F-4D97-AF65-F5344CB8AC3E}">
        <p14:creationId xmlns:p14="http://schemas.microsoft.com/office/powerpoint/2010/main" val="345198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6624"/>
            <a:ext cx="12192000" cy="769194"/>
          </a:xfrm>
        </p:spPr>
        <p:txBody>
          <a:bodyPr>
            <a:normAutofit fontScale="90000"/>
          </a:bodyPr>
          <a:lstStyle/>
          <a:p>
            <a:pPr algn="ctr"/>
            <a:r>
              <a:rPr lang="en-US" b="1" dirty="0">
                <a:solidFill>
                  <a:srgbClr val="FFCC01"/>
                </a:solidFill>
              </a:rPr>
              <a:t>Your Flexible Spending Account </a:t>
            </a:r>
            <a:br>
              <a:rPr lang="en-US" b="1" dirty="0">
                <a:solidFill>
                  <a:srgbClr val="FFCC01"/>
                </a:solidFill>
              </a:rPr>
            </a:br>
            <a:r>
              <a:rPr lang="en-US" b="1" dirty="0">
                <a:solidFill>
                  <a:srgbClr val="FFCC01"/>
                </a:solidFill>
              </a:rPr>
              <a:t>(FSA)</a:t>
            </a:r>
          </a:p>
        </p:txBody>
      </p:sp>
      <p:pic>
        <p:nvPicPr>
          <p:cNvPr id="19" name="Picture 18" descr="Text&#10;&#10;Description automatically generated with medium confidence">
            <a:extLst>
              <a:ext uri="{FF2B5EF4-FFF2-40B4-BE49-F238E27FC236}">
                <a16:creationId xmlns:a16="http://schemas.microsoft.com/office/drawing/2014/main" id="{101F4589-14A1-4624-84E8-DEFA6F87C7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44462"/>
            <a:ext cx="12171144" cy="1659117"/>
          </a:xfrm>
          <a:prstGeom prst="rect">
            <a:avLst/>
          </a:prstGeom>
        </p:spPr>
      </p:pic>
      <p:sp>
        <p:nvSpPr>
          <p:cNvPr id="4" name="Text Placeholder 3"/>
          <p:cNvSpPr>
            <a:spLocks noGrp="1"/>
          </p:cNvSpPr>
          <p:nvPr>
            <p:ph type="body" sz="quarter" idx="10"/>
          </p:nvPr>
        </p:nvSpPr>
        <p:spPr>
          <a:xfrm>
            <a:off x="0" y="1611090"/>
            <a:ext cx="12192000" cy="476196"/>
          </a:xfrm>
        </p:spPr>
        <p:txBody>
          <a:bodyPr>
            <a:normAutofit/>
          </a:bodyPr>
          <a:lstStyle/>
          <a:p>
            <a:pPr algn="ctr"/>
            <a:r>
              <a:rPr lang="en-US" sz="1800" dirty="0">
                <a:latin typeface="+mj-lt"/>
              </a:rPr>
              <a:t>Making it easier to manage medical and dependent care costs while you work</a:t>
            </a:r>
          </a:p>
        </p:txBody>
      </p:sp>
      <p:pic>
        <p:nvPicPr>
          <p:cNvPr id="1026" name="Picture 2" descr="Further Icons_15_yellow">
            <a:extLst>
              <a:ext uri="{FF2B5EF4-FFF2-40B4-BE49-F238E27FC236}">
                <a16:creationId xmlns:a16="http://schemas.microsoft.com/office/drawing/2014/main" id="{952533C9-D055-4CDB-A326-705FC40CAC7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40205" y="2502280"/>
            <a:ext cx="1624076" cy="16271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 up of a logo&#10;&#10;Description automatically generated">
            <a:extLst>
              <a:ext uri="{FF2B5EF4-FFF2-40B4-BE49-F238E27FC236}">
                <a16:creationId xmlns:a16="http://schemas.microsoft.com/office/drawing/2014/main" id="{AF9B5221-E2EB-449F-ABCE-7BC86EA3E1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8355" y="2451983"/>
            <a:ext cx="1594107" cy="1594107"/>
          </a:xfrm>
          <a:prstGeom prst="rect">
            <a:avLst/>
          </a:prstGeom>
        </p:spPr>
      </p:pic>
      <p:pic>
        <p:nvPicPr>
          <p:cNvPr id="26" name="Picture 25" descr="A picture containing light&#10;&#10;Description automatically generated">
            <a:extLst>
              <a:ext uri="{FF2B5EF4-FFF2-40B4-BE49-F238E27FC236}">
                <a16:creationId xmlns:a16="http://schemas.microsoft.com/office/drawing/2014/main" id="{69A9061A-7C70-4A88-B9D9-825E3CCBD3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5764" y="2397436"/>
            <a:ext cx="1591059" cy="1594107"/>
          </a:xfrm>
          <a:prstGeom prst="rect">
            <a:avLst/>
          </a:prstGeom>
        </p:spPr>
      </p:pic>
      <p:sp>
        <p:nvSpPr>
          <p:cNvPr id="13" name="Text Placeholder 2">
            <a:extLst>
              <a:ext uri="{FF2B5EF4-FFF2-40B4-BE49-F238E27FC236}">
                <a16:creationId xmlns:a16="http://schemas.microsoft.com/office/drawing/2014/main" id="{0221322E-F025-AF4C-8FC5-998CEA45B98C}"/>
              </a:ext>
            </a:extLst>
          </p:cNvPr>
          <p:cNvSpPr txBox="1">
            <a:spLocks/>
          </p:cNvSpPr>
          <p:nvPr/>
        </p:nvSpPr>
        <p:spPr>
          <a:xfrm>
            <a:off x="1445410" y="3956656"/>
            <a:ext cx="2626970" cy="1451708"/>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An expense </a:t>
            </a:r>
            <a:r>
              <a:rPr lang="en-US" sz="1600" b="1" dirty="0">
                <a:solidFill>
                  <a:srgbClr val="FFCC01"/>
                </a:solidFill>
              </a:rPr>
              <a:t>reimbursement </a:t>
            </a:r>
            <a:r>
              <a:rPr lang="en-US" sz="1400" dirty="0"/>
              <a:t>account </a:t>
            </a:r>
            <a:br>
              <a:rPr lang="en-US" sz="1400" dirty="0"/>
            </a:br>
            <a:r>
              <a:rPr lang="en-US" sz="1400" dirty="0"/>
              <a:t>that works with your health  plan, paying for qualified medical and dependent care costs, </a:t>
            </a:r>
            <a:r>
              <a:rPr lang="en-US" sz="1600" b="1" dirty="0">
                <a:solidFill>
                  <a:srgbClr val="FFCC01"/>
                </a:solidFill>
              </a:rPr>
              <a:t>tax-free</a:t>
            </a:r>
          </a:p>
          <a:p>
            <a:endParaRPr lang="en-US" dirty="0"/>
          </a:p>
        </p:txBody>
      </p:sp>
      <p:cxnSp>
        <p:nvCxnSpPr>
          <p:cNvPr id="14" name="Straight Connector 13">
            <a:extLst>
              <a:ext uri="{FF2B5EF4-FFF2-40B4-BE49-F238E27FC236}">
                <a16:creationId xmlns:a16="http://schemas.microsoft.com/office/drawing/2014/main" id="{3532C601-CD31-AB4F-B109-8DB887ACBC4A}"/>
              </a:ext>
            </a:extLst>
          </p:cNvPr>
          <p:cNvCxnSpPr>
            <a:cxnSpLocks/>
          </p:cNvCxnSpPr>
          <p:nvPr/>
        </p:nvCxnSpPr>
        <p:spPr>
          <a:xfrm>
            <a:off x="1930800" y="3908529"/>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1EAC0318-F319-534F-99EC-F953F7341676}"/>
              </a:ext>
            </a:extLst>
          </p:cNvPr>
          <p:cNvCxnSpPr>
            <a:cxnSpLocks/>
          </p:cNvCxnSpPr>
          <p:nvPr/>
        </p:nvCxnSpPr>
        <p:spPr>
          <a:xfrm>
            <a:off x="5094916" y="3938977"/>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02F69D78-9795-EF45-B444-B6C77EDD01C8}"/>
              </a:ext>
            </a:extLst>
          </p:cNvPr>
          <p:cNvCxnSpPr>
            <a:cxnSpLocks/>
          </p:cNvCxnSpPr>
          <p:nvPr/>
        </p:nvCxnSpPr>
        <p:spPr>
          <a:xfrm>
            <a:off x="8060312" y="3925554"/>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sp>
        <p:nvSpPr>
          <p:cNvPr id="17" name="Text Placeholder 2">
            <a:extLst>
              <a:ext uri="{FF2B5EF4-FFF2-40B4-BE49-F238E27FC236}">
                <a16:creationId xmlns:a16="http://schemas.microsoft.com/office/drawing/2014/main" id="{62F79C37-C844-374E-9E8D-BF7CE6D6ADEC}"/>
              </a:ext>
            </a:extLst>
          </p:cNvPr>
          <p:cNvSpPr txBox="1">
            <a:spLocks/>
          </p:cNvSpPr>
          <p:nvPr/>
        </p:nvSpPr>
        <p:spPr>
          <a:xfrm>
            <a:off x="8158767" y="3969144"/>
            <a:ext cx="1624076" cy="70552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600" b="1" dirty="0">
                <a:solidFill>
                  <a:srgbClr val="FFCD06"/>
                </a:solidFill>
              </a:rPr>
              <a:t>Save money </a:t>
            </a:r>
            <a:r>
              <a:rPr lang="en-US" sz="1600" dirty="0"/>
              <a:t>on these costs</a:t>
            </a:r>
            <a:r>
              <a:rPr lang="en-US" sz="1600" dirty="0">
                <a:latin typeface="Arial" panose="020B0604020202020204" pitchFamily="34" charset="0"/>
                <a:cs typeface="Arial" panose="020B0604020202020204" pitchFamily="34" charset="0"/>
              </a:rPr>
              <a:t>¹</a:t>
            </a:r>
            <a:endParaRPr lang="en-US" sz="1600" dirty="0"/>
          </a:p>
          <a:p>
            <a:endParaRPr lang="en-US" sz="2800" dirty="0"/>
          </a:p>
        </p:txBody>
      </p:sp>
      <p:sp>
        <p:nvSpPr>
          <p:cNvPr id="18" name="Text Placeholder 2">
            <a:extLst>
              <a:ext uri="{FF2B5EF4-FFF2-40B4-BE49-F238E27FC236}">
                <a16:creationId xmlns:a16="http://schemas.microsoft.com/office/drawing/2014/main" id="{8600A043-5F6A-AF4C-8D52-122A45491326}"/>
              </a:ext>
            </a:extLst>
          </p:cNvPr>
          <p:cNvSpPr txBox="1">
            <a:spLocks/>
          </p:cNvSpPr>
          <p:nvPr/>
        </p:nvSpPr>
        <p:spPr>
          <a:xfrm>
            <a:off x="4760356" y="4046090"/>
            <a:ext cx="2490103" cy="104099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Your contributions are </a:t>
            </a:r>
            <a:r>
              <a:rPr lang="en-US" sz="1600" b="1" dirty="0">
                <a:solidFill>
                  <a:srgbClr val="FFCC01"/>
                </a:solidFill>
              </a:rPr>
              <a:t>pretax and deducted </a:t>
            </a:r>
            <a:r>
              <a:rPr lang="en-US" sz="1400" dirty="0"/>
              <a:t>from your paycheck to fund the account</a:t>
            </a:r>
          </a:p>
          <a:p>
            <a:pPr algn="ctr">
              <a:lnSpc>
                <a:spcPct val="100000"/>
              </a:lnSpc>
              <a:spcBef>
                <a:spcPts val="600"/>
              </a:spcBef>
              <a:spcAft>
                <a:spcPts val="600"/>
              </a:spcAft>
              <a:buClr>
                <a:schemeClr val="accent1"/>
              </a:buClr>
            </a:pPr>
            <a:r>
              <a:rPr lang="en-US" sz="1600" b="1" dirty="0">
                <a:solidFill>
                  <a:srgbClr val="FFCC01"/>
                </a:solidFill>
              </a:rPr>
              <a:t>   </a:t>
            </a:r>
            <a:endParaRPr lang="en-US" dirty="0"/>
          </a:p>
        </p:txBody>
      </p:sp>
      <p:sp>
        <p:nvSpPr>
          <p:cNvPr id="35" name="Rectangle 34">
            <a:extLst>
              <a:ext uri="{FF2B5EF4-FFF2-40B4-BE49-F238E27FC236}">
                <a16:creationId xmlns:a16="http://schemas.microsoft.com/office/drawing/2014/main" id="{3D01EC05-EDFA-4DD3-B981-A0AFE04707EA}"/>
              </a:ext>
            </a:extLst>
          </p:cNvPr>
          <p:cNvSpPr/>
          <p:nvPr/>
        </p:nvSpPr>
        <p:spPr>
          <a:xfrm>
            <a:off x="7030065" y="6275009"/>
            <a:ext cx="4159045" cy="215444"/>
          </a:xfrm>
          <a:prstGeom prst="rect">
            <a:avLst/>
          </a:prstGeom>
        </p:spPr>
        <p:txBody>
          <a:bodyPr wrap="square">
            <a:spAutoFit/>
          </a:bodyPr>
          <a:lstStyle/>
          <a:p>
            <a:pPr lvl="0"/>
            <a:r>
              <a:rPr lang="en-US" sz="800" baseline="30000" dirty="0">
                <a:solidFill>
                  <a:schemeClr val="bg1"/>
                </a:solidFill>
              </a:rPr>
              <a:t>1 </a:t>
            </a:r>
            <a:r>
              <a:rPr lang="en-US" sz="800" dirty="0">
                <a:solidFill>
                  <a:schemeClr val="bg1"/>
                </a:solidFill>
              </a:rPr>
              <a:t>Depends on your tax filing status.  Please consult your tax advisor with questions.</a:t>
            </a:r>
          </a:p>
        </p:txBody>
      </p:sp>
    </p:spTree>
    <p:extLst>
      <p:ext uri="{BB962C8B-B14F-4D97-AF65-F5344CB8AC3E}">
        <p14:creationId xmlns:p14="http://schemas.microsoft.com/office/powerpoint/2010/main" val="59177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66927FC5-5179-BB40-8D39-D127510C9F3F}"/>
              </a:ext>
            </a:extLst>
          </p:cNvPr>
          <p:cNvCxnSpPr>
            <a:cxnSpLocks/>
          </p:cNvCxnSpPr>
          <p:nvPr/>
        </p:nvCxnSpPr>
        <p:spPr>
          <a:xfrm flipV="1">
            <a:off x="43362" y="4392924"/>
            <a:ext cx="12148640" cy="1"/>
          </a:xfrm>
          <a:prstGeom prst="line">
            <a:avLst/>
          </a:prstGeom>
          <a:ln w="44450" cap="rnd" cmpd="sng">
            <a:solidFill>
              <a:srgbClr val="B2B1B1"/>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D1C85C-1CED-5C46-BF4B-9039BA467D2C}"/>
              </a:ext>
            </a:extLst>
          </p:cNvPr>
          <p:cNvCxnSpPr>
            <a:cxnSpLocks/>
          </p:cNvCxnSpPr>
          <p:nvPr/>
        </p:nvCxnSpPr>
        <p:spPr>
          <a:xfrm flipV="1">
            <a:off x="43362" y="1987167"/>
            <a:ext cx="12148640" cy="1"/>
          </a:xfrm>
          <a:prstGeom prst="line">
            <a:avLst/>
          </a:prstGeom>
          <a:ln w="44450" cap="rnd" cmpd="sng">
            <a:solidFill>
              <a:srgbClr val="B2B1B1"/>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3524454-0BA7-A04B-AB4B-A6DC59DB7549}"/>
              </a:ext>
            </a:extLst>
          </p:cNvPr>
          <p:cNvGrpSpPr/>
          <p:nvPr/>
        </p:nvGrpSpPr>
        <p:grpSpPr>
          <a:xfrm>
            <a:off x="-1" y="-11723"/>
            <a:ext cx="12192001" cy="1876737"/>
            <a:chOff x="-1" y="-11723"/>
            <a:chExt cx="12192001" cy="1876737"/>
          </a:xfrm>
        </p:grpSpPr>
        <p:pic>
          <p:nvPicPr>
            <p:cNvPr id="46" name="Picture 45" descr="Icon&#10;&#10;Description automatically generated">
              <a:extLst>
                <a:ext uri="{FF2B5EF4-FFF2-40B4-BE49-F238E27FC236}">
                  <a16:creationId xmlns:a16="http://schemas.microsoft.com/office/drawing/2014/main" id="{5785B9CA-A8EB-ED4F-A22F-77C6463E0F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723"/>
              <a:ext cx="12192001" cy="1876737"/>
            </a:xfrm>
            <a:prstGeom prst="rect">
              <a:avLst/>
            </a:prstGeom>
          </p:spPr>
        </p:pic>
        <p:sp>
          <p:nvSpPr>
            <p:cNvPr id="47" name="Rectangle 46">
              <a:extLst>
                <a:ext uri="{FF2B5EF4-FFF2-40B4-BE49-F238E27FC236}">
                  <a16:creationId xmlns:a16="http://schemas.microsoft.com/office/drawing/2014/main" id="{4B914E16-92FD-DF4A-A726-8B1F1303FC9D}"/>
                </a:ext>
              </a:extLst>
            </p:cNvPr>
            <p:cNvSpPr/>
            <p:nvPr/>
          </p:nvSpPr>
          <p:spPr>
            <a:xfrm>
              <a:off x="1955410" y="858867"/>
              <a:ext cx="3953022" cy="519707"/>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itle 2">
            <a:extLst>
              <a:ext uri="{FF2B5EF4-FFF2-40B4-BE49-F238E27FC236}">
                <a16:creationId xmlns:a16="http://schemas.microsoft.com/office/drawing/2014/main" id="{043E490B-D278-FB46-9A0C-B25976BBAA31}"/>
              </a:ext>
            </a:extLst>
          </p:cNvPr>
          <p:cNvSpPr>
            <a:spLocks noGrp="1"/>
          </p:cNvSpPr>
          <p:nvPr>
            <p:ph type="title"/>
          </p:nvPr>
        </p:nvSpPr>
        <p:spPr>
          <a:xfrm>
            <a:off x="1955409" y="687471"/>
            <a:ext cx="9867995" cy="769194"/>
          </a:xfrm>
        </p:spPr>
        <p:txBody>
          <a:bodyPr/>
          <a:lstStyle/>
          <a:p>
            <a:r>
              <a:rPr lang="en-US" dirty="0">
                <a:solidFill>
                  <a:srgbClr val="FFCC01"/>
                </a:solidFill>
              </a:rPr>
              <a:t>How your FSA works</a:t>
            </a:r>
            <a:endParaRPr lang="en-US" sz="3400" dirty="0">
              <a:solidFill>
                <a:srgbClr val="FFCC01"/>
              </a:solidFill>
            </a:endParaRPr>
          </a:p>
        </p:txBody>
      </p:sp>
      <p:sp>
        <p:nvSpPr>
          <p:cNvPr id="4" name="Text Placeholder 3"/>
          <p:cNvSpPr>
            <a:spLocks noGrp="1"/>
          </p:cNvSpPr>
          <p:nvPr>
            <p:ph type="body" sz="quarter" idx="10"/>
          </p:nvPr>
        </p:nvSpPr>
        <p:spPr>
          <a:xfrm>
            <a:off x="362844" y="2424641"/>
            <a:ext cx="1882431" cy="1305529"/>
          </a:xfrm>
        </p:spPr>
        <p:txBody>
          <a:bodyPr>
            <a:noAutofit/>
          </a:bodyPr>
          <a:lstStyle/>
          <a:p>
            <a:pPr algn="ctr" fontAlgn="base">
              <a:lnSpc>
                <a:spcPct val="100000"/>
              </a:lnSpc>
              <a:spcBef>
                <a:spcPts val="600"/>
              </a:spcBef>
              <a:buClr>
                <a:schemeClr val="accent1"/>
              </a:buClr>
            </a:pPr>
            <a:r>
              <a:rPr lang="en-US" sz="1800" b="1" dirty="0"/>
              <a:t>You Estimate </a:t>
            </a:r>
            <a:r>
              <a:rPr lang="en-US" sz="1400" dirty="0"/>
              <a:t>next year’s </a:t>
            </a:r>
            <a:br>
              <a:rPr lang="en-US" sz="1400" dirty="0"/>
            </a:br>
            <a:r>
              <a:rPr lang="en-US" sz="1400" dirty="0"/>
              <a:t>eligible medical    and dependent    care costs</a:t>
            </a:r>
            <a:endParaRPr lang="en-US" sz="1400" strike="sngStrike" dirty="0">
              <a:highlight>
                <a:srgbClr val="FFFF00"/>
              </a:highlight>
            </a:endParaRPr>
          </a:p>
        </p:txBody>
      </p:sp>
      <p:pic>
        <p:nvPicPr>
          <p:cNvPr id="14" name="Picture 13" descr="Logo, icon&#10;&#10;Description automatically generated">
            <a:extLst>
              <a:ext uri="{FF2B5EF4-FFF2-40B4-BE49-F238E27FC236}">
                <a16:creationId xmlns:a16="http://schemas.microsoft.com/office/drawing/2014/main" id="{D1ED2291-3072-4447-B604-B8743729BA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63" y="1510295"/>
            <a:ext cx="839566" cy="882361"/>
          </a:xfrm>
          <a:prstGeom prst="rect">
            <a:avLst/>
          </a:prstGeom>
        </p:spPr>
      </p:pic>
      <p:pic>
        <p:nvPicPr>
          <p:cNvPr id="18" name="Picture 17" descr="Logo&#10;&#10;Description automatically generated">
            <a:extLst>
              <a:ext uri="{FF2B5EF4-FFF2-40B4-BE49-F238E27FC236}">
                <a16:creationId xmlns:a16="http://schemas.microsoft.com/office/drawing/2014/main" id="{77898E1C-1D2D-8F4B-9C04-B4CD367CEF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60973" y="1484702"/>
            <a:ext cx="873483" cy="862421"/>
          </a:xfrm>
          <a:prstGeom prst="rect">
            <a:avLst/>
          </a:prstGeom>
        </p:spPr>
      </p:pic>
      <p:pic>
        <p:nvPicPr>
          <p:cNvPr id="20" name="Picture 19" descr="Logo&#10;&#10;Description automatically generated">
            <a:extLst>
              <a:ext uri="{FF2B5EF4-FFF2-40B4-BE49-F238E27FC236}">
                <a16:creationId xmlns:a16="http://schemas.microsoft.com/office/drawing/2014/main" id="{FB73D94E-9750-0B40-86D7-2343554F47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65300" y="1484701"/>
            <a:ext cx="852224" cy="862422"/>
          </a:xfrm>
          <a:prstGeom prst="rect">
            <a:avLst/>
          </a:prstGeom>
        </p:spPr>
      </p:pic>
      <p:pic>
        <p:nvPicPr>
          <p:cNvPr id="22" name="Picture 21" descr="Logo, icon&#10;&#10;Description automatically generated">
            <a:extLst>
              <a:ext uri="{FF2B5EF4-FFF2-40B4-BE49-F238E27FC236}">
                <a16:creationId xmlns:a16="http://schemas.microsoft.com/office/drawing/2014/main" id="{B4029BEC-3E81-7249-84D4-4DB03726CE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48367" y="1488047"/>
            <a:ext cx="853070" cy="855729"/>
          </a:xfrm>
          <a:prstGeom prst="rect">
            <a:avLst/>
          </a:prstGeom>
        </p:spPr>
      </p:pic>
      <p:pic>
        <p:nvPicPr>
          <p:cNvPr id="24" name="Picture 23" descr="Logo&#10;&#10;Description automatically generated">
            <a:extLst>
              <a:ext uri="{FF2B5EF4-FFF2-40B4-BE49-F238E27FC236}">
                <a16:creationId xmlns:a16="http://schemas.microsoft.com/office/drawing/2014/main" id="{5A859188-0789-4E47-A3C5-A26FDBF043F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36590" y="3877029"/>
            <a:ext cx="853067" cy="916537"/>
          </a:xfrm>
          <a:prstGeom prst="rect">
            <a:avLst/>
          </a:prstGeom>
        </p:spPr>
      </p:pic>
      <p:pic>
        <p:nvPicPr>
          <p:cNvPr id="5" name="Picture 4" descr="Icon&#10;&#10;Description automatically generated">
            <a:extLst>
              <a:ext uri="{FF2B5EF4-FFF2-40B4-BE49-F238E27FC236}">
                <a16:creationId xmlns:a16="http://schemas.microsoft.com/office/drawing/2014/main" id="{41F76DB1-080F-034D-9705-AD7FF979C1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16268" y="3896726"/>
            <a:ext cx="835389" cy="835389"/>
          </a:xfrm>
          <a:prstGeom prst="rect">
            <a:avLst/>
          </a:prstGeom>
        </p:spPr>
      </p:pic>
      <p:sp>
        <p:nvSpPr>
          <p:cNvPr id="41" name="Text Placeholder 3">
            <a:extLst>
              <a:ext uri="{FF2B5EF4-FFF2-40B4-BE49-F238E27FC236}">
                <a16:creationId xmlns:a16="http://schemas.microsoft.com/office/drawing/2014/main" id="{A6CDF924-9816-294A-8467-29DFBB8563A7}"/>
              </a:ext>
            </a:extLst>
          </p:cNvPr>
          <p:cNvSpPr txBox="1">
            <a:spLocks/>
          </p:cNvSpPr>
          <p:nvPr/>
        </p:nvSpPr>
        <p:spPr>
          <a:xfrm>
            <a:off x="3462283" y="2392656"/>
            <a:ext cx="2070862" cy="66566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Equal Portions</a:t>
            </a:r>
            <a:br>
              <a:rPr lang="en-US" sz="1800" b="1" dirty="0"/>
            </a:br>
            <a:r>
              <a:rPr lang="en-US" sz="1400" dirty="0"/>
              <a:t>are deposited from    your paycheck into       the account</a:t>
            </a:r>
          </a:p>
        </p:txBody>
      </p:sp>
      <p:sp>
        <p:nvSpPr>
          <p:cNvPr id="42" name="Text Placeholder 3">
            <a:extLst>
              <a:ext uri="{FF2B5EF4-FFF2-40B4-BE49-F238E27FC236}">
                <a16:creationId xmlns:a16="http://schemas.microsoft.com/office/drawing/2014/main" id="{C057849C-C0A0-124A-BB25-7252540CFD8E}"/>
              </a:ext>
            </a:extLst>
          </p:cNvPr>
          <p:cNvSpPr txBox="1">
            <a:spLocks/>
          </p:cNvSpPr>
          <p:nvPr/>
        </p:nvSpPr>
        <p:spPr>
          <a:xfrm>
            <a:off x="6281386" y="2395624"/>
            <a:ext cx="2891142" cy="116972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Funds Available</a:t>
            </a:r>
            <a:br>
              <a:rPr lang="en-US" sz="1800" b="1" dirty="0"/>
            </a:br>
            <a:r>
              <a:rPr lang="en-US" sz="1400" dirty="0"/>
              <a:t>For a medical FSA, money is available day one. For a dependent care FSA, money is available when deposited</a:t>
            </a:r>
          </a:p>
        </p:txBody>
      </p:sp>
      <p:sp>
        <p:nvSpPr>
          <p:cNvPr id="43" name="Text Placeholder 3">
            <a:extLst>
              <a:ext uri="{FF2B5EF4-FFF2-40B4-BE49-F238E27FC236}">
                <a16:creationId xmlns:a16="http://schemas.microsoft.com/office/drawing/2014/main" id="{E8A57053-81BF-3E4B-8B96-9BDE8AD9F7FA}"/>
              </a:ext>
            </a:extLst>
          </p:cNvPr>
          <p:cNvSpPr txBox="1">
            <a:spLocks/>
          </p:cNvSpPr>
          <p:nvPr/>
        </p:nvSpPr>
        <p:spPr>
          <a:xfrm>
            <a:off x="9835703" y="2351290"/>
            <a:ext cx="2070862" cy="1150903"/>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A Spouse</a:t>
            </a:r>
            <a:br>
              <a:rPr lang="en-US" sz="1800" b="1" dirty="0"/>
            </a:br>
            <a:r>
              <a:rPr lang="en-US" sz="1400" dirty="0"/>
              <a:t>in another plan may    also open a medical FSA or a dependent care FSA</a:t>
            </a:r>
          </a:p>
        </p:txBody>
      </p:sp>
      <p:sp>
        <p:nvSpPr>
          <p:cNvPr id="49" name="Text Placeholder 3">
            <a:extLst>
              <a:ext uri="{FF2B5EF4-FFF2-40B4-BE49-F238E27FC236}">
                <a16:creationId xmlns:a16="http://schemas.microsoft.com/office/drawing/2014/main" id="{02178120-5A6F-4D4D-A1E1-333CABBDF2EA}"/>
              </a:ext>
            </a:extLst>
          </p:cNvPr>
          <p:cNvSpPr txBox="1">
            <a:spLocks/>
          </p:cNvSpPr>
          <p:nvPr/>
        </p:nvSpPr>
        <p:spPr>
          <a:xfrm>
            <a:off x="5837916" y="4847085"/>
            <a:ext cx="2070862" cy="66566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An FSA </a:t>
            </a:r>
            <a:r>
              <a:rPr lang="en-US" sz="1400" dirty="0"/>
              <a:t>is typically a “use it or lose it” account</a:t>
            </a:r>
            <a:r>
              <a:rPr lang="en-US" sz="1400" dirty="0">
                <a:cs typeface="Arial" panose="020B0604020202020204" pitchFamily="34" charset="0"/>
              </a:rPr>
              <a:t>¹</a:t>
            </a:r>
            <a:endParaRPr lang="en-US" sz="1400" dirty="0"/>
          </a:p>
        </p:txBody>
      </p:sp>
      <p:sp>
        <p:nvSpPr>
          <p:cNvPr id="40" name="Rectangle 39">
            <a:extLst>
              <a:ext uri="{FF2B5EF4-FFF2-40B4-BE49-F238E27FC236}">
                <a16:creationId xmlns:a16="http://schemas.microsoft.com/office/drawing/2014/main" id="{036FE04D-B6C7-124F-AB14-8644F68E46F6}"/>
              </a:ext>
            </a:extLst>
          </p:cNvPr>
          <p:cNvSpPr/>
          <p:nvPr/>
        </p:nvSpPr>
        <p:spPr>
          <a:xfrm>
            <a:off x="6187461" y="6438454"/>
            <a:ext cx="5662813" cy="215444"/>
          </a:xfrm>
          <a:prstGeom prst="rect">
            <a:avLst/>
          </a:prstGeom>
        </p:spPr>
        <p:txBody>
          <a:bodyPr wrap="square">
            <a:spAutoFit/>
          </a:bodyPr>
          <a:lstStyle/>
          <a:p>
            <a:pPr>
              <a:spcBef>
                <a:spcPts val="600"/>
              </a:spcBef>
            </a:pPr>
            <a:r>
              <a:rPr lang="en-US" sz="800" baseline="30000" dirty="0">
                <a:latin typeface="+mj-lt"/>
              </a:rPr>
              <a:t>1</a:t>
            </a:r>
            <a:r>
              <a:rPr lang="en-US" sz="800" dirty="0">
                <a:latin typeface="+mj-lt"/>
              </a:rPr>
              <a:t> Depending on how your employer sets up the account, money may be forfeited at end of the plan year or grace period.</a:t>
            </a:r>
          </a:p>
        </p:txBody>
      </p:sp>
      <p:sp>
        <p:nvSpPr>
          <p:cNvPr id="59" name="Text Placeholder 3">
            <a:extLst>
              <a:ext uri="{FF2B5EF4-FFF2-40B4-BE49-F238E27FC236}">
                <a16:creationId xmlns:a16="http://schemas.microsoft.com/office/drawing/2014/main" id="{BC846663-7AE8-E746-9C6F-1AB14B357B84}"/>
              </a:ext>
            </a:extLst>
          </p:cNvPr>
          <p:cNvSpPr txBox="1">
            <a:spLocks/>
          </p:cNvSpPr>
          <p:nvPr/>
        </p:nvSpPr>
        <p:spPr>
          <a:xfrm>
            <a:off x="843766" y="6936765"/>
            <a:ext cx="4874342" cy="3808413"/>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endParaRPr lang="en-US" sz="1200" baseline="30000"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DE674C29-BF0B-465A-BE8D-510737B819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76974" y="4615259"/>
            <a:ext cx="975961" cy="975961"/>
          </a:xfrm>
          <a:prstGeom prst="rect">
            <a:avLst/>
          </a:prstGeom>
        </p:spPr>
      </p:pic>
      <p:sp>
        <p:nvSpPr>
          <p:cNvPr id="26" name="Text Placeholder 3">
            <a:extLst>
              <a:ext uri="{FF2B5EF4-FFF2-40B4-BE49-F238E27FC236}">
                <a16:creationId xmlns:a16="http://schemas.microsoft.com/office/drawing/2014/main" id="{8C3FD23D-CCDA-4A13-84A0-F5C6F7B7E976}"/>
              </a:ext>
            </a:extLst>
          </p:cNvPr>
          <p:cNvSpPr txBox="1">
            <a:spLocks/>
          </p:cNvSpPr>
          <p:nvPr/>
        </p:nvSpPr>
        <p:spPr>
          <a:xfrm>
            <a:off x="2008257" y="4786226"/>
            <a:ext cx="3313470" cy="1796141"/>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300"/>
              </a:spcBef>
              <a:buClr>
                <a:schemeClr val="accent1"/>
              </a:buClr>
            </a:pPr>
            <a:r>
              <a:rPr lang="en-US" sz="1800" b="1" dirty="0"/>
              <a:t>Medical FSA</a:t>
            </a:r>
          </a:p>
          <a:p>
            <a:pPr algn="ctr" fontAlgn="base">
              <a:lnSpc>
                <a:spcPct val="100000"/>
              </a:lnSpc>
              <a:spcBef>
                <a:spcPts val="300"/>
              </a:spcBef>
              <a:buClr>
                <a:schemeClr val="accent1"/>
              </a:buClr>
            </a:pPr>
            <a:r>
              <a:rPr lang="en-US" sz="1400" dirty="0"/>
              <a:t>Use a convenient FSA debit card to pay providers for eligible medical expenses</a:t>
            </a:r>
          </a:p>
          <a:p>
            <a:pPr algn="ctr" fontAlgn="base">
              <a:lnSpc>
                <a:spcPct val="100000"/>
              </a:lnSpc>
              <a:spcBef>
                <a:spcPts val="300"/>
              </a:spcBef>
              <a:buClr>
                <a:schemeClr val="accent1"/>
              </a:buClr>
            </a:pPr>
            <a:r>
              <a:rPr lang="en-US" sz="1800" b="1" dirty="0"/>
              <a:t>Dependent Care FSA</a:t>
            </a:r>
          </a:p>
          <a:p>
            <a:pPr algn="ctr" fontAlgn="base">
              <a:lnSpc>
                <a:spcPct val="100000"/>
              </a:lnSpc>
              <a:spcBef>
                <a:spcPts val="300"/>
              </a:spcBef>
              <a:buClr>
                <a:schemeClr val="accent1"/>
              </a:buClr>
            </a:pPr>
            <a:r>
              <a:rPr lang="en-US" sz="1400" dirty="0"/>
              <a:t>Submit claims for reimbursement  online or by faxing</a:t>
            </a:r>
          </a:p>
        </p:txBody>
      </p:sp>
      <p:sp>
        <p:nvSpPr>
          <p:cNvPr id="27" name="TextBox 26">
            <a:extLst>
              <a:ext uri="{FF2B5EF4-FFF2-40B4-BE49-F238E27FC236}">
                <a16:creationId xmlns:a16="http://schemas.microsoft.com/office/drawing/2014/main" id="{8752F079-0FAC-4796-81C6-7429DED4BE71}"/>
              </a:ext>
            </a:extLst>
          </p:cNvPr>
          <p:cNvSpPr txBox="1"/>
          <p:nvPr/>
        </p:nvSpPr>
        <p:spPr>
          <a:xfrm>
            <a:off x="8533145" y="4615259"/>
            <a:ext cx="3491610" cy="1600438"/>
          </a:xfrm>
          <a:prstGeom prst="rect">
            <a:avLst/>
          </a:prstGeom>
          <a:noFill/>
        </p:spPr>
        <p:txBody>
          <a:bodyPr wrap="square">
            <a:spAutoFit/>
          </a:bodyPr>
          <a:lstStyle/>
          <a:p>
            <a:pPr algn="ctr" fontAlgn="base">
              <a:lnSpc>
                <a:spcPct val="100000"/>
              </a:lnSpc>
              <a:spcBef>
                <a:spcPts val="0"/>
              </a:spcBef>
              <a:buClr>
                <a:schemeClr val="accent1"/>
              </a:buClr>
            </a:pPr>
            <a:r>
              <a:rPr lang="en-US" sz="1800" b="1" dirty="0">
                <a:solidFill>
                  <a:srgbClr val="FFC000"/>
                </a:solidFill>
              </a:rPr>
              <a:t>2021: </a:t>
            </a:r>
          </a:p>
          <a:p>
            <a:pPr algn="ctr" fontAlgn="base">
              <a:lnSpc>
                <a:spcPct val="100000"/>
              </a:lnSpc>
              <a:spcBef>
                <a:spcPts val="600"/>
              </a:spcBef>
              <a:buClr>
                <a:schemeClr val="accent1"/>
              </a:buClr>
            </a:pPr>
            <a:r>
              <a:rPr lang="en-US" sz="1400" b="1" dirty="0">
                <a:solidFill>
                  <a:srgbClr val="323332"/>
                </a:solidFill>
              </a:rPr>
              <a:t>Medical FSA</a:t>
            </a:r>
            <a:r>
              <a:rPr lang="en-US" sz="1400" dirty="0">
                <a:solidFill>
                  <a:srgbClr val="323332"/>
                </a:solidFill>
              </a:rPr>
              <a:t>:                                           $2,750 contribution limit</a:t>
            </a:r>
          </a:p>
          <a:p>
            <a:pPr algn="ctr" fontAlgn="base">
              <a:lnSpc>
                <a:spcPct val="100000"/>
              </a:lnSpc>
              <a:spcBef>
                <a:spcPts val="600"/>
              </a:spcBef>
              <a:buClr>
                <a:schemeClr val="accent1"/>
              </a:buClr>
            </a:pPr>
            <a:r>
              <a:rPr lang="en-US" sz="1400" b="1" dirty="0">
                <a:solidFill>
                  <a:srgbClr val="323332"/>
                </a:solidFill>
              </a:rPr>
              <a:t>Dependent care FSA</a:t>
            </a:r>
            <a:r>
              <a:rPr lang="en-US" sz="1400" dirty="0">
                <a:solidFill>
                  <a:srgbClr val="323332"/>
                </a:solidFill>
              </a:rPr>
              <a:t>:                               $5,000 contribution limit ($2,500 if Married and Filing Separately)</a:t>
            </a:r>
          </a:p>
        </p:txBody>
      </p:sp>
    </p:spTree>
    <p:extLst>
      <p:ext uri="{BB962C8B-B14F-4D97-AF65-F5344CB8AC3E}">
        <p14:creationId xmlns:p14="http://schemas.microsoft.com/office/powerpoint/2010/main" val="16925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A2A881-C1A8-445D-8EBE-F3E26542BD6A}"/>
              </a:ext>
            </a:extLst>
          </p:cNvPr>
          <p:cNvPicPr>
            <a:picLocks noChangeAspect="1"/>
          </p:cNvPicPr>
          <p:nvPr/>
        </p:nvPicPr>
        <p:blipFill>
          <a:blip r:embed="rId3"/>
          <a:stretch>
            <a:fillRect/>
          </a:stretch>
        </p:blipFill>
        <p:spPr>
          <a:xfrm>
            <a:off x="-591397" y="-449179"/>
            <a:ext cx="3219094" cy="3219094"/>
          </a:xfrm>
          <a:prstGeom prst="rect">
            <a:avLst/>
          </a:prstGeom>
        </p:spPr>
      </p:pic>
      <p:sp>
        <p:nvSpPr>
          <p:cNvPr id="11" name="Title 1"/>
          <p:cNvSpPr>
            <a:spLocks noGrp="1"/>
          </p:cNvSpPr>
          <p:nvPr>
            <p:ph type="title"/>
          </p:nvPr>
        </p:nvSpPr>
        <p:spPr>
          <a:xfrm>
            <a:off x="1953167" y="861461"/>
            <a:ext cx="4909645" cy="1025090"/>
          </a:xfrm>
        </p:spPr>
        <p:txBody>
          <a:bodyPr/>
          <a:lstStyle/>
          <a:p>
            <a:pPr>
              <a:lnSpc>
                <a:spcPts val="3200"/>
              </a:lnSpc>
            </a:pPr>
            <a:r>
              <a:rPr lang="en-US" sz="3200" b="1" dirty="0">
                <a:solidFill>
                  <a:schemeClr val="tx1"/>
                </a:solidFill>
              </a:rPr>
              <a:t>You can use your Medical FSA to pay for:</a:t>
            </a:r>
          </a:p>
        </p:txBody>
      </p:sp>
      <p:sp>
        <p:nvSpPr>
          <p:cNvPr id="12" name="Text Placeholder 2"/>
          <p:cNvSpPr>
            <a:spLocks noGrp="1"/>
          </p:cNvSpPr>
          <p:nvPr>
            <p:ph type="body" sz="quarter" idx="13"/>
          </p:nvPr>
        </p:nvSpPr>
        <p:spPr>
          <a:xfrm>
            <a:off x="2358189" y="2050180"/>
            <a:ext cx="3850106" cy="3647975"/>
          </a:xfrm>
        </p:spPr>
        <p:txBody>
          <a:bodyPr>
            <a:noAutofit/>
          </a:bodyPr>
          <a:lstStyle/>
          <a:p>
            <a:pPr>
              <a:spcBef>
                <a:spcPts val="600"/>
              </a:spcBef>
              <a:buClr>
                <a:schemeClr val="accent1"/>
              </a:buClr>
            </a:pPr>
            <a:r>
              <a:rPr lang="en-US" sz="1400" b="1" spc="-5" dirty="0">
                <a:solidFill>
                  <a:schemeClr val="tx1"/>
                </a:solidFill>
                <a:cs typeface="Arial" panose="020B0604020202020204" pitchFamily="34" charset="0"/>
              </a:rPr>
              <a:t>NEW! </a:t>
            </a:r>
            <a:r>
              <a:rPr lang="en-US" sz="1400" spc="-5" dirty="0">
                <a:solidFill>
                  <a:schemeClr val="tx1"/>
                </a:solidFill>
                <a:cs typeface="Arial" panose="020B0604020202020204" pitchFamily="34" charset="0"/>
              </a:rPr>
              <a:t>Over-the-counter supplies, medications, and some feminine hygiene products</a:t>
            </a:r>
          </a:p>
          <a:p>
            <a:pPr>
              <a:spcBef>
                <a:spcPts val="600"/>
              </a:spcBef>
              <a:buClr>
                <a:schemeClr val="accent1"/>
              </a:buClr>
            </a:pPr>
            <a:r>
              <a:rPr lang="en-US" sz="1400" spc="-5" dirty="0">
                <a:solidFill>
                  <a:schemeClr val="tx1"/>
                </a:solidFill>
                <a:cs typeface="Arial" panose="020B0604020202020204" pitchFamily="34" charset="0"/>
              </a:rPr>
              <a:t>Expenses for you, your spouse, and any health plan dependent </a:t>
            </a:r>
          </a:p>
          <a:p>
            <a:pPr>
              <a:spcBef>
                <a:spcPts val="600"/>
              </a:spcBef>
              <a:buClr>
                <a:schemeClr val="accent1"/>
              </a:buClr>
            </a:pPr>
            <a:r>
              <a:rPr lang="en-US" sz="1400" spc="-5" dirty="0">
                <a:solidFill>
                  <a:schemeClr val="tx1"/>
                </a:solidFill>
                <a:cs typeface="Arial" panose="020B0604020202020204" pitchFamily="34" charset="0"/>
              </a:rPr>
              <a:t>Medical expenses not covered by your health plan, including:</a:t>
            </a:r>
          </a:p>
          <a:p>
            <a:pPr marL="285750" indent="-285750">
              <a:lnSpc>
                <a:spcPct val="100000"/>
              </a:lnSpc>
              <a:spcBef>
                <a:spcPts val="600"/>
              </a:spcBef>
              <a:buClr>
                <a:schemeClr val="accent1"/>
              </a:buClr>
              <a:buFont typeface="Arial" panose="020B0604020202020204" pitchFamily="34" charset="0"/>
              <a:buChar char="•"/>
            </a:pPr>
            <a:r>
              <a:rPr lang="en-US" sz="1400" spc="-5" dirty="0">
                <a:solidFill>
                  <a:schemeClr val="tx1"/>
                </a:solidFill>
                <a:cs typeface="Arial" panose="020B0604020202020204" pitchFamily="34" charset="0"/>
              </a:rPr>
              <a:t>Out-of-pocket medical expenses</a:t>
            </a:r>
          </a:p>
          <a:p>
            <a:pPr marL="285750" indent="-285750">
              <a:lnSpc>
                <a:spcPct val="100000"/>
              </a:lnSpc>
              <a:spcBef>
                <a:spcPts val="600"/>
              </a:spcBef>
              <a:buClr>
                <a:schemeClr val="accent1"/>
              </a:buClr>
              <a:buFont typeface="Arial" panose="020B0604020202020204" pitchFamily="34" charset="0"/>
              <a:buChar char="•"/>
            </a:pPr>
            <a:r>
              <a:rPr lang="en-US" sz="1400" spc="-5" dirty="0">
                <a:solidFill>
                  <a:schemeClr val="tx1"/>
                </a:solidFill>
                <a:cs typeface="Arial" panose="020B0604020202020204" pitchFamily="34" charset="0"/>
              </a:rPr>
              <a:t>Copayments, coinsurance </a:t>
            </a:r>
          </a:p>
          <a:p>
            <a:pPr marL="285750" indent="-285750">
              <a:lnSpc>
                <a:spcPct val="100000"/>
              </a:lnSpc>
              <a:spcBef>
                <a:spcPts val="600"/>
              </a:spcBef>
              <a:buClr>
                <a:schemeClr val="accent1"/>
              </a:buClr>
              <a:buFont typeface="Arial" panose="020B0604020202020204" pitchFamily="34" charset="0"/>
              <a:buChar char="•"/>
            </a:pPr>
            <a:r>
              <a:rPr lang="en-US" sz="1400" spc="-5" dirty="0">
                <a:solidFill>
                  <a:schemeClr val="tx1"/>
                </a:solidFill>
                <a:cs typeface="Arial" panose="020B0604020202020204" pitchFamily="34" charset="0"/>
              </a:rPr>
              <a:t>Prescription drugs</a:t>
            </a:r>
          </a:p>
          <a:p>
            <a:pPr marL="285750" indent="-285750">
              <a:lnSpc>
                <a:spcPct val="100000"/>
              </a:lnSpc>
              <a:spcBef>
                <a:spcPts val="600"/>
              </a:spcBef>
              <a:buClr>
                <a:schemeClr val="accent1"/>
              </a:buClr>
              <a:buFont typeface="Arial" panose="020B0604020202020204" pitchFamily="34" charset="0"/>
              <a:buChar char="•"/>
            </a:pPr>
            <a:r>
              <a:rPr lang="en-US" sz="1400" spc="-5" dirty="0">
                <a:solidFill>
                  <a:schemeClr val="tx1"/>
                </a:solidFill>
                <a:cs typeface="Arial" panose="020B0604020202020204" pitchFamily="34" charset="0"/>
              </a:rPr>
              <a:t>Dental and vision care expenses</a:t>
            </a:r>
          </a:p>
          <a:p>
            <a:pPr>
              <a:spcBef>
                <a:spcPts val="600"/>
              </a:spcBef>
              <a:buClr>
                <a:schemeClr val="accent1"/>
              </a:buClr>
            </a:pPr>
            <a:r>
              <a:rPr lang="en-US" sz="1400" spc="-5" dirty="0">
                <a:solidFill>
                  <a:schemeClr val="tx1"/>
                </a:solidFill>
                <a:cs typeface="Arial" panose="020B0604020202020204" pitchFamily="34" charset="0"/>
              </a:rPr>
              <a:t>If you have an HSA, your FSA will be limited to vision and dental expenses until your health plan deductible has been met</a:t>
            </a:r>
          </a:p>
        </p:txBody>
      </p:sp>
      <p:sp>
        <p:nvSpPr>
          <p:cNvPr id="14" name="Text Placeholder 4"/>
          <p:cNvSpPr>
            <a:spLocks noGrp="1"/>
          </p:cNvSpPr>
          <p:nvPr>
            <p:ph sz="quarter" idx="14"/>
          </p:nvPr>
        </p:nvSpPr>
        <p:spPr>
          <a:xfrm>
            <a:off x="8542287" y="1424054"/>
            <a:ext cx="2396691" cy="881553"/>
          </a:xfrm>
        </p:spPr>
        <p:txBody>
          <a:bodyPr/>
          <a:lstStyle/>
          <a:p>
            <a:r>
              <a:rPr lang="en-US" sz="2400" b="1" dirty="0">
                <a:solidFill>
                  <a:schemeClr val="bg1"/>
                </a:solidFill>
              </a:rPr>
              <a:t>These you can’t pay for:</a:t>
            </a:r>
          </a:p>
        </p:txBody>
      </p:sp>
      <p:sp>
        <p:nvSpPr>
          <p:cNvPr id="13" name="Text Placeholder 3"/>
          <p:cNvSpPr>
            <a:spLocks noGrp="1"/>
          </p:cNvSpPr>
          <p:nvPr>
            <p:ph type="body" sz="quarter" idx="4294967295"/>
          </p:nvPr>
        </p:nvSpPr>
        <p:spPr>
          <a:xfrm>
            <a:off x="8534268" y="2407856"/>
            <a:ext cx="3430790" cy="3444304"/>
          </a:xfrm>
        </p:spPr>
        <p:txBody>
          <a:bodyPr>
            <a:noAutofit/>
          </a:bodyPr>
          <a:lstStyle/>
          <a:p>
            <a:pPr marL="0" indent="0">
              <a:lnSpc>
                <a:spcPct val="100000"/>
              </a:lnSpc>
              <a:buClr>
                <a:schemeClr val="bg1"/>
              </a:buClr>
              <a:buNone/>
            </a:pPr>
            <a:r>
              <a:rPr lang="en-US" sz="1400" dirty="0">
                <a:solidFill>
                  <a:schemeClr val="bg1"/>
                </a:solidFill>
                <a:effectLst/>
                <a:ea typeface="Calibri" panose="020F0502020204030204" pitchFamily="34" charset="0"/>
              </a:rPr>
              <a:t>Costs that aren’t considered qualified medical expenses as defined by          the IRS</a:t>
            </a:r>
            <a:endParaRPr lang="en-US" sz="1400" dirty="0">
              <a:solidFill>
                <a:schemeClr val="bg1"/>
              </a:solidFill>
              <a:ea typeface="Calibri" panose="020F0502020204030204" pitchFamily="34" charset="0"/>
            </a:endParaRPr>
          </a:p>
          <a:p>
            <a:pPr marL="0" marR="0" indent="0">
              <a:lnSpc>
                <a:spcPts val="2000"/>
              </a:lnSpc>
              <a:spcBef>
                <a:spcPts val="600"/>
              </a:spcBef>
              <a:spcAft>
                <a:spcPts val="0"/>
              </a:spcAft>
              <a:buClr>
                <a:schemeClr val="bg1"/>
              </a:buClr>
              <a:buNone/>
            </a:pPr>
            <a:r>
              <a:rPr lang="en-US" sz="1400" dirty="0">
                <a:solidFill>
                  <a:schemeClr val="bg1"/>
                </a:solidFill>
                <a:effectLst/>
                <a:ea typeface="Calibri" panose="020F0502020204030204" pitchFamily="34" charset="0"/>
              </a:rPr>
              <a:t>Health insurance premiums</a:t>
            </a:r>
          </a:p>
          <a:p>
            <a:pPr marL="0" indent="0">
              <a:lnSpc>
                <a:spcPct val="100000"/>
              </a:lnSpc>
              <a:buClr>
                <a:schemeClr val="accent1"/>
              </a:buClr>
              <a:buNone/>
            </a:pPr>
            <a:endParaRPr lang="en-US" sz="1400" b="1" strike="sngStrike" dirty="0">
              <a:highlight>
                <a:srgbClr val="FFFF00"/>
              </a:highlight>
            </a:endParaRPr>
          </a:p>
        </p:txBody>
      </p:sp>
      <p:pic>
        <p:nvPicPr>
          <p:cNvPr id="8" name="Picture 7" descr="Icon&#10;&#10;Description automatically generated">
            <a:extLst>
              <a:ext uri="{FF2B5EF4-FFF2-40B4-BE49-F238E27FC236}">
                <a16:creationId xmlns:a16="http://schemas.microsoft.com/office/drawing/2014/main" id="{F771BB29-40FA-4222-8C8D-C5E2CD081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002052"/>
            <a:ext cx="462983" cy="462983"/>
          </a:xfrm>
          <a:prstGeom prst="rect">
            <a:avLst/>
          </a:prstGeom>
        </p:spPr>
      </p:pic>
      <p:pic>
        <p:nvPicPr>
          <p:cNvPr id="24" name="Picture 23" descr="Icon&#10;&#10;Description automatically generated">
            <a:extLst>
              <a:ext uri="{FF2B5EF4-FFF2-40B4-BE49-F238E27FC236}">
                <a16:creationId xmlns:a16="http://schemas.microsoft.com/office/drawing/2014/main" id="{5D5ADE05-7D82-48DD-9FA1-34EB22669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565316"/>
            <a:ext cx="462983" cy="462983"/>
          </a:xfrm>
          <a:prstGeom prst="rect">
            <a:avLst/>
          </a:prstGeom>
        </p:spPr>
      </p:pic>
      <p:pic>
        <p:nvPicPr>
          <p:cNvPr id="25" name="Picture 24" descr="Icon&#10;&#10;Description automatically generated">
            <a:extLst>
              <a:ext uri="{FF2B5EF4-FFF2-40B4-BE49-F238E27FC236}">
                <a16:creationId xmlns:a16="http://schemas.microsoft.com/office/drawing/2014/main" id="{890B7F73-A10F-487A-836C-BA2ACEC33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3169119"/>
            <a:ext cx="462983" cy="462983"/>
          </a:xfrm>
          <a:prstGeom prst="rect">
            <a:avLst/>
          </a:prstGeom>
        </p:spPr>
      </p:pic>
      <p:grpSp>
        <p:nvGrpSpPr>
          <p:cNvPr id="28" name="Group 27">
            <a:extLst>
              <a:ext uri="{FF2B5EF4-FFF2-40B4-BE49-F238E27FC236}">
                <a16:creationId xmlns:a16="http://schemas.microsoft.com/office/drawing/2014/main" id="{5D7F9C5B-709D-4965-9CEC-BC60B8792BD6}"/>
              </a:ext>
            </a:extLst>
          </p:cNvPr>
          <p:cNvGrpSpPr/>
          <p:nvPr/>
        </p:nvGrpSpPr>
        <p:grpSpPr>
          <a:xfrm>
            <a:off x="226942" y="3577350"/>
            <a:ext cx="1564359" cy="1587508"/>
            <a:chOff x="226942" y="3577350"/>
            <a:chExt cx="1564359" cy="1587508"/>
          </a:xfrm>
        </p:grpSpPr>
        <p:sp>
          <p:nvSpPr>
            <p:cNvPr id="18" name="Rectangle 17">
              <a:extLst>
                <a:ext uri="{FF2B5EF4-FFF2-40B4-BE49-F238E27FC236}">
                  <a16:creationId xmlns:a16="http://schemas.microsoft.com/office/drawing/2014/main" id="{96A40E74-A045-4FE9-97F4-D56705821CA6}"/>
                </a:ext>
              </a:extLst>
            </p:cNvPr>
            <p:cNvSpPr/>
            <p:nvPr/>
          </p:nvSpPr>
          <p:spPr>
            <a:xfrm>
              <a:off x="380754" y="4252979"/>
              <a:ext cx="1410547"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mn-ea"/>
                  <a:cs typeface="+mn-cs"/>
                </a:rPr>
                <a:t>Always save your receipts </a:t>
              </a:r>
              <a:r>
                <a:rPr kumimoji="0" lang="en-US" sz="1000" b="0" i="0" u="none" strike="noStrike" kern="1200" cap="none" spc="0" normalizeH="0" baseline="0" noProof="0" dirty="0">
                  <a:ln>
                    <a:noFill/>
                  </a:ln>
                  <a:solidFill>
                    <a:srgbClr val="000000"/>
                  </a:solidFill>
                  <a:effectLst/>
                  <a:uLnTx/>
                  <a:uFillTx/>
                  <a:ea typeface="+mn-ea"/>
                  <a:cs typeface="+mn-cs"/>
                </a:rPr>
                <a:t>to ensure proper validation </a:t>
              </a:r>
              <a:br>
                <a:rPr kumimoji="0" lang="en-US" sz="1000" b="0" i="0" u="none" strike="noStrike" kern="1200" cap="none" spc="0" normalizeH="0" baseline="0" noProof="0" dirty="0">
                  <a:ln>
                    <a:noFill/>
                  </a:ln>
                  <a:solidFill>
                    <a:srgbClr val="000000"/>
                  </a:solidFill>
                  <a:effectLst/>
                  <a:uLnTx/>
                  <a:uFillTx/>
                  <a:ea typeface="+mn-ea"/>
                  <a:cs typeface="+mn-cs"/>
                </a:rPr>
              </a:br>
              <a:r>
                <a:rPr kumimoji="0" lang="en-US" sz="1000" b="0" i="0" u="none" strike="noStrike" kern="1200" cap="none" spc="0" normalizeH="0" baseline="0" noProof="0" dirty="0">
                  <a:ln>
                    <a:noFill/>
                  </a:ln>
                  <a:solidFill>
                    <a:srgbClr val="000000"/>
                  </a:solidFill>
                  <a:effectLst/>
                  <a:uLnTx/>
                  <a:uFillTx/>
                  <a:ea typeface="+mn-ea"/>
                  <a:cs typeface="+mn-cs"/>
                </a:rPr>
                <a:t>of expenses, as required by the IRS</a:t>
              </a:r>
              <a:r>
                <a:rPr lang="en-US" sz="1000" i="1" dirty="0">
                  <a:solidFill>
                    <a:srgbClr val="000000"/>
                  </a:solidFill>
                </a:rPr>
                <a:t>.</a:t>
              </a:r>
              <a:endParaRPr kumimoji="0" lang="en-US" sz="1000" b="0" i="0" u="none" strike="noStrike" kern="1200" cap="none" spc="0" normalizeH="0" baseline="0" noProof="0" dirty="0">
                <a:ln>
                  <a:noFill/>
                </a:ln>
                <a:solidFill>
                  <a:srgbClr val="000000"/>
                </a:solidFill>
                <a:effectLst/>
                <a:uLnTx/>
                <a:uFillTx/>
                <a:ea typeface="+mn-ea"/>
                <a:cs typeface="+mn-cs"/>
              </a:endParaRPr>
            </a:p>
          </p:txBody>
        </p:sp>
        <p:pic>
          <p:nvPicPr>
            <p:cNvPr id="26" name="Picture 25" descr="Text&#10;&#10;Description automatically generated">
              <a:extLst>
                <a:ext uri="{FF2B5EF4-FFF2-40B4-BE49-F238E27FC236}">
                  <a16:creationId xmlns:a16="http://schemas.microsoft.com/office/drawing/2014/main" id="{B75D67AE-249F-4A18-BE39-E096A17BC6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942" y="3577350"/>
              <a:ext cx="952500" cy="952500"/>
            </a:xfrm>
            <a:prstGeom prst="rect">
              <a:avLst/>
            </a:prstGeom>
          </p:spPr>
        </p:pic>
        <p:sp>
          <p:nvSpPr>
            <p:cNvPr id="27" name="Rectangle 26">
              <a:extLst>
                <a:ext uri="{FF2B5EF4-FFF2-40B4-BE49-F238E27FC236}">
                  <a16:creationId xmlns:a16="http://schemas.microsoft.com/office/drawing/2014/main" id="{E320F5F6-F223-467D-A29E-D04FC211C671}"/>
                </a:ext>
              </a:extLst>
            </p:cNvPr>
            <p:cNvSpPr/>
            <p:nvPr/>
          </p:nvSpPr>
          <p:spPr>
            <a:xfrm>
              <a:off x="419255" y="5119139"/>
              <a:ext cx="118816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descr="Icon&#10;&#10;Description automatically generated">
            <a:extLst>
              <a:ext uri="{FF2B5EF4-FFF2-40B4-BE49-F238E27FC236}">
                <a16:creationId xmlns:a16="http://schemas.microsoft.com/office/drawing/2014/main" id="{F11DC51D-51A4-4A8A-9AB7-C9ED4F65F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9767" y="1124118"/>
            <a:ext cx="1266524" cy="1266524"/>
          </a:xfrm>
          <a:prstGeom prst="rect">
            <a:avLst/>
          </a:prstGeom>
        </p:spPr>
      </p:pic>
      <p:pic>
        <p:nvPicPr>
          <p:cNvPr id="32" name="Picture 31" descr="Icon&#10;&#10;Description automatically generated">
            <a:extLst>
              <a:ext uri="{FF2B5EF4-FFF2-40B4-BE49-F238E27FC236}">
                <a16:creationId xmlns:a16="http://schemas.microsoft.com/office/drawing/2014/main" id="{C5B9D359-64C0-4F14-A4D2-95E5570630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60726" y="2378683"/>
            <a:ext cx="466344" cy="466344"/>
          </a:xfrm>
          <a:prstGeom prst="rect">
            <a:avLst/>
          </a:prstGeom>
        </p:spPr>
      </p:pic>
      <p:pic>
        <p:nvPicPr>
          <p:cNvPr id="33" name="Picture 32" descr="Icon&#10;&#10;Description automatically generated">
            <a:extLst>
              <a:ext uri="{FF2B5EF4-FFF2-40B4-BE49-F238E27FC236}">
                <a16:creationId xmlns:a16="http://schemas.microsoft.com/office/drawing/2014/main" id="{1C17005A-9909-4F54-9ED7-7DEFE16DF2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60726" y="3070059"/>
            <a:ext cx="466344" cy="466344"/>
          </a:xfrm>
          <a:prstGeom prst="rect">
            <a:avLst/>
          </a:prstGeom>
        </p:spPr>
      </p:pic>
      <p:pic>
        <p:nvPicPr>
          <p:cNvPr id="23" name="Picture 22" descr="Icon&#10;&#10;Description automatically generated">
            <a:extLst>
              <a:ext uri="{FF2B5EF4-FFF2-40B4-BE49-F238E27FC236}">
                <a16:creationId xmlns:a16="http://schemas.microsoft.com/office/drawing/2014/main" id="{9A9FD0CA-7449-43A1-9694-2D69F23A8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4883261"/>
            <a:ext cx="462983" cy="462983"/>
          </a:xfrm>
          <a:prstGeom prst="rect">
            <a:avLst/>
          </a:prstGeom>
        </p:spPr>
      </p:pic>
    </p:spTree>
    <p:extLst>
      <p:ext uri="{BB962C8B-B14F-4D97-AF65-F5344CB8AC3E}">
        <p14:creationId xmlns:p14="http://schemas.microsoft.com/office/powerpoint/2010/main" val="97274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A2A881-C1A8-445D-8EBE-F3E26542BD6A}"/>
              </a:ext>
            </a:extLst>
          </p:cNvPr>
          <p:cNvPicPr>
            <a:picLocks noChangeAspect="1"/>
          </p:cNvPicPr>
          <p:nvPr/>
        </p:nvPicPr>
        <p:blipFill>
          <a:blip r:embed="rId3"/>
          <a:stretch>
            <a:fillRect/>
          </a:stretch>
        </p:blipFill>
        <p:spPr>
          <a:xfrm>
            <a:off x="-591397" y="-449179"/>
            <a:ext cx="3219094" cy="3219094"/>
          </a:xfrm>
          <a:prstGeom prst="rect">
            <a:avLst/>
          </a:prstGeom>
        </p:spPr>
      </p:pic>
      <p:sp>
        <p:nvSpPr>
          <p:cNvPr id="11" name="Title 1"/>
          <p:cNvSpPr>
            <a:spLocks noGrp="1"/>
          </p:cNvSpPr>
          <p:nvPr>
            <p:ph type="title"/>
          </p:nvPr>
        </p:nvSpPr>
        <p:spPr>
          <a:xfrm>
            <a:off x="1953168" y="861461"/>
            <a:ext cx="4255128" cy="1025090"/>
          </a:xfrm>
        </p:spPr>
        <p:txBody>
          <a:bodyPr/>
          <a:lstStyle/>
          <a:p>
            <a:pPr>
              <a:lnSpc>
                <a:spcPts val="3200"/>
              </a:lnSpc>
            </a:pPr>
            <a:r>
              <a:rPr lang="en-US" sz="3200" b="1" dirty="0">
                <a:solidFill>
                  <a:schemeClr val="tx1"/>
                </a:solidFill>
              </a:rPr>
              <a:t>You can use your Dependent Care FSA to pay for:</a:t>
            </a:r>
          </a:p>
        </p:txBody>
      </p:sp>
      <p:sp>
        <p:nvSpPr>
          <p:cNvPr id="12" name="Text Placeholder 2"/>
          <p:cNvSpPr>
            <a:spLocks noGrp="1"/>
          </p:cNvSpPr>
          <p:nvPr>
            <p:ph type="body" sz="quarter" idx="13"/>
          </p:nvPr>
        </p:nvSpPr>
        <p:spPr>
          <a:xfrm>
            <a:off x="2358188" y="2278780"/>
            <a:ext cx="4537911" cy="2068033"/>
          </a:xfrm>
        </p:spPr>
        <p:txBody>
          <a:bodyPr>
            <a:noAutofit/>
          </a:bodyPr>
          <a:lstStyle/>
          <a:p>
            <a:pPr>
              <a:spcBef>
                <a:spcPts val="600"/>
              </a:spcBef>
              <a:buClr>
                <a:schemeClr val="accent1"/>
              </a:buClr>
            </a:pPr>
            <a:r>
              <a:rPr lang="en-US" sz="1800" spc="-5" dirty="0">
                <a:solidFill>
                  <a:schemeClr val="tx1"/>
                </a:solidFill>
                <a:cs typeface="Arial" panose="020B0604020202020204" pitchFamily="34" charset="0"/>
              </a:rPr>
              <a:t>Licensed day care, nursery, or preschool</a:t>
            </a:r>
          </a:p>
          <a:p>
            <a:pPr>
              <a:spcBef>
                <a:spcPts val="600"/>
              </a:spcBef>
              <a:buClr>
                <a:schemeClr val="accent1"/>
              </a:buClr>
            </a:pPr>
            <a:r>
              <a:rPr lang="en-US" sz="1800" spc="-5" dirty="0">
                <a:solidFill>
                  <a:schemeClr val="tx1"/>
                </a:solidFill>
                <a:cs typeface="Arial" panose="020B0604020202020204" pitchFamily="34" charset="0"/>
              </a:rPr>
              <a:t>Summer day camp</a:t>
            </a:r>
          </a:p>
          <a:p>
            <a:pPr>
              <a:spcBef>
                <a:spcPts val="600"/>
              </a:spcBef>
              <a:buClr>
                <a:schemeClr val="accent1"/>
              </a:buClr>
            </a:pPr>
            <a:r>
              <a:rPr lang="en-US" sz="1800" spc="-5" dirty="0">
                <a:solidFill>
                  <a:schemeClr val="tx1"/>
                </a:solidFill>
                <a:cs typeface="Arial" panose="020B0604020202020204" pitchFamily="34" charset="0"/>
              </a:rPr>
              <a:t>Before and after school care</a:t>
            </a:r>
          </a:p>
          <a:p>
            <a:pPr>
              <a:spcBef>
                <a:spcPts val="600"/>
              </a:spcBef>
              <a:buClr>
                <a:schemeClr val="accent1"/>
              </a:buClr>
            </a:pPr>
            <a:r>
              <a:rPr lang="en-US" sz="1800" spc="-5" dirty="0">
                <a:solidFill>
                  <a:schemeClr val="tx1"/>
                </a:solidFill>
                <a:cs typeface="Arial" panose="020B0604020202020204" pitchFamily="34" charset="0"/>
              </a:rPr>
              <a:t>Eldercare</a:t>
            </a:r>
          </a:p>
        </p:txBody>
      </p:sp>
      <p:sp>
        <p:nvSpPr>
          <p:cNvPr id="14" name="Text Placeholder 4"/>
          <p:cNvSpPr>
            <a:spLocks noGrp="1"/>
          </p:cNvSpPr>
          <p:nvPr>
            <p:ph sz="quarter" idx="14"/>
          </p:nvPr>
        </p:nvSpPr>
        <p:spPr>
          <a:xfrm>
            <a:off x="8542287" y="1424054"/>
            <a:ext cx="2396691" cy="2825767"/>
          </a:xfrm>
        </p:spPr>
        <p:txBody>
          <a:bodyPr/>
          <a:lstStyle/>
          <a:p>
            <a:r>
              <a:rPr lang="en-US" sz="2400" b="1" dirty="0">
                <a:solidFill>
                  <a:schemeClr val="bg1"/>
                </a:solidFill>
              </a:rPr>
              <a:t>These you can’t pay for:</a:t>
            </a:r>
          </a:p>
        </p:txBody>
      </p:sp>
      <p:sp>
        <p:nvSpPr>
          <p:cNvPr id="13" name="Text Placeholder 3"/>
          <p:cNvSpPr>
            <a:spLocks noGrp="1"/>
          </p:cNvSpPr>
          <p:nvPr>
            <p:ph type="body" sz="quarter" idx="4294967295"/>
          </p:nvPr>
        </p:nvSpPr>
        <p:spPr>
          <a:xfrm>
            <a:off x="8534268" y="2407856"/>
            <a:ext cx="3781124" cy="2706898"/>
          </a:xfrm>
        </p:spPr>
        <p:txBody>
          <a:bodyPr>
            <a:noAutofit/>
          </a:bodyPr>
          <a:lstStyle/>
          <a:p>
            <a:pPr marL="0" indent="0">
              <a:lnSpc>
                <a:spcPct val="100000"/>
              </a:lnSpc>
              <a:buClr>
                <a:schemeClr val="accent1"/>
              </a:buClr>
              <a:buNone/>
            </a:pPr>
            <a:r>
              <a:rPr lang="en-US" sz="1800" dirty="0">
                <a:solidFill>
                  <a:schemeClr val="bg1"/>
                </a:solidFill>
              </a:rPr>
              <a:t>Education/tuition</a:t>
            </a:r>
          </a:p>
          <a:p>
            <a:pPr marL="0" indent="0">
              <a:lnSpc>
                <a:spcPct val="100000"/>
              </a:lnSpc>
              <a:buClr>
                <a:schemeClr val="accent1"/>
              </a:buClr>
              <a:buNone/>
            </a:pPr>
            <a:r>
              <a:rPr lang="en-US" sz="1800" dirty="0">
                <a:solidFill>
                  <a:schemeClr val="bg1"/>
                </a:solidFill>
              </a:rPr>
              <a:t>Field trip expenses</a:t>
            </a:r>
          </a:p>
          <a:p>
            <a:pPr marL="0" indent="0">
              <a:lnSpc>
                <a:spcPct val="100000"/>
              </a:lnSpc>
              <a:buClr>
                <a:schemeClr val="accent1"/>
              </a:buClr>
              <a:buNone/>
            </a:pPr>
            <a:r>
              <a:rPr lang="en-US" sz="1800" dirty="0">
                <a:solidFill>
                  <a:schemeClr val="bg1"/>
                </a:solidFill>
              </a:rPr>
              <a:t>Overnight camp</a:t>
            </a:r>
          </a:p>
          <a:p>
            <a:pPr marL="0" indent="0">
              <a:lnSpc>
                <a:spcPct val="100000"/>
              </a:lnSpc>
              <a:buClr>
                <a:schemeClr val="accent1"/>
              </a:buClr>
              <a:buNone/>
            </a:pPr>
            <a:endParaRPr lang="en-US" sz="1800"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F771BB29-40FA-4222-8C8D-C5E2CD081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230652"/>
            <a:ext cx="462983" cy="462983"/>
          </a:xfrm>
          <a:prstGeom prst="rect">
            <a:avLst/>
          </a:prstGeom>
        </p:spPr>
      </p:pic>
      <p:pic>
        <p:nvPicPr>
          <p:cNvPr id="24" name="Picture 23" descr="Icon&#10;&#10;Description automatically generated">
            <a:extLst>
              <a:ext uri="{FF2B5EF4-FFF2-40B4-BE49-F238E27FC236}">
                <a16:creationId xmlns:a16="http://schemas.microsoft.com/office/drawing/2014/main" id="{5D5ADE05-7D82-48DD-9FA1-34EB22669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566869"/>
            <a:ext cx="462983" cy="462983"/>
          </a:xfrm>
          <a:prstGeom prst="rect">
            <a:avLst/>
          </a:prstGeom>
        </p:spPr>
      </p:pic>
      <p:grpSp>
        <p:nvGrpSpPr>
          <p:cNvPr id="28" name="Group 27">
            <a:extLst>
              <a:ext uri="{FF2B5EF4-FFF2-40B4-BE49-F238E27FC236}">
                <a16:creationId xmlns:a16="http://schemas.microsoft.com/office/drawing/2014/main" id="{5D7F9C5B-709D-4965-9CEC-BC60B8792BD6}"/>
              </a:ext>
            </a:extLst>
          </p:cNvPr>
          <p:cNvGrpSpPr/>
          <p:nvPr/>
        </p:nvGrpSpPr>
        <p:grpSpPr>
          <a:xfrm>
            <a:off x="226942" y="3920250"/>
            <a:ext cx="1564359" cy="1587508"/>
            <a:chOff x="226942" y="3577350"/>
            <a:chExt cx="1564359" cy="1587508"/>
          </a:xfrm>
        </p:grpSpPr>
        <p:sp>
          <p:nvSpPr>
            <p:cNvPr id="18" name="Rectangle 17">
              <a:extLst>
                <a:ext uri="{FF2B5EF4-FFF2-40B4-BE49-F238E27FC236}">
                  <a16:creationId xmlns:a16="http://schemas.microsoft.com/office/drawing/2014/main" id="{96A40E74-A045-4FE9-97F4-D56705821CA6}"/>
                </a:ext>
              </a:extLst>
            </p:cNvPr>
            <p:cNvSpPr/>
            <p:nvPr/>
          </p:nvSpPr>
          <p:spPr>
            <a:xfrm>
              <a:off x="380754" y="4252979"/>
              <a:ext cx="1410547"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mn-ea"/>
                  <a:cs typeface="+mn-cs"/>
                </a:rPr>
                <a:t>Always save your receipts </a:t>
              </a:r>
              <a:r>
                <a:rPr kumimoji="0" lang="en-US" sz="1000" b="0" i="0" u="none" strike="noStrike" kern="1200" cap="none" spc="0" normalizeH="0" baseline="0" noProof="0" dirty="0">
                  <a:ln>
                    <a:noFill/>
                  </a:ln>
                  <a:solidFill>
                    <a:srgbClr val="000000"/>
                  </a:solidFill>
                  <a:effectLst/>
                  <a:uLnTx/>
                  <a:uFillTx/>
                  <a:ea typeface="+mn-ea"/>
                  <a:cs typeface="+mn-cs"/>
                </a:rPr>
                <a:t>to ensure proper validation </a:t>
              </a:r>
              <a:br>
                <a:rPr kumimoji="0" lang="en-US" sz="1000" b="0" i="0" u="none" strike="noStrike" kern="1200" cap="none" spc="0" normalizeH="0" baseline="0" noProof="0" dirty="0">
                  <a:ln>
                    <a:noFill/>
                  </a:ln>
                  <a:solidFill>
                    <a:srgbClr val="000000"/>
                  </a:solidFill>
                  <a:effectLst/>
                  <a:uLnTx/>
                  <a:uFillTx/>
                  <a:ea typeface="+mn-ea"/>
                  <a:cs typeface="+mn-cs"/>
                </a:rPr>
              </a:br>
              <a:r>
                <a:rPr kumimoji="0" lang="en-US" sz="1000" b="0" i="0" u="none" strike="noStrike" kern="1200" cap="none" spc="0" normalizeH="0" baseline="0" noProof="0" dirty="0">
                  <a:ln>
                    <a:noFill/>
                  </a:ln>
                  <a:solidFill>
                    <a:srgbClr val="000000"/>
                  </a:solidFill>
                  <a:effectLst/>
                  <a:uLnTx/>
                  <a:uFillTx/>
                  <a:ea typeface="+mn-ea"/>
                  <a:cs typeface="+mn-cs"/>
                </a:rPr>
                <a:t>of expenses, as required by the IRS</a:t>
              </a:r>
              <a:r>
                <a:rPr lang="en-US" sz="1000" i="1" dirty="0">
                  <a:solidFill>
                    <a:srgbClr val="000000"/>
                  </a:solidFill>
                </a:rPr>
                <a:t>.</a:t>
              </a:r>
              <a:endParaRPr kumimoji="0" lang="en-US" sz="1000" b="0" i="0" u="none" strike="noStrike" kern="1200" cap="none" spc="0" normalizeH="0" baseline="0" noProof="0" dirty="0">
                <a:ln>
                  <a:noFill/>
                </a:ln>
                <a:solidFill>
                  <a:srgbClr val="000000"/>
                </a:solidFill>
                <a:effectLst/>
                <a:uLnTx/>
                <a:uFillTx/>
                <a:ea typeface="+mn-ea"/>
                <a:cs typeface="+mn-cs"/>
              </a:endParaRPr>
            </a:p>
          </p:txBody>
        </p:sp>
        <p:pic>
          <p:nvPicPr>
            <p:cNvPr id="26" name="Picture 25" descr="Text&#10;&#10;Description automatically generated">
              <a:extLst>
                <a:ext uri="{FF2B5EF4-FFF2-40B4-BE49-F238E27FC236}">
                  <a16:creationId xmlns:a16="http://schemas.microsoft.com/office/drawing/2014/main" id="{B75D67AE-249F-4A18-BE39-E096A17BC6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942" y="3577350"/>
              <a:ext cx="952500" cy="952500"/>
            </a:xfrm>
            <a:prstGeom prst="rect">
              <a:avLst/>
            </a:prstGeom>
          </p:spPr>
        </p:pic>
        <p:sp>
          <p:nvSpPr>
            <p:cNvPr id="27" name="Rectangle 26">
              <a:extLst>
                <a:ext uri="{FF2B5EF4-FFF2-40B4-BE49-F238E27FC236}">
                  <a16:creationId xmlns:a16="http://schemas.microsoft.com/office/drawing/2014/main" id="{E320F5F6-F223-467D-A29E-D04FC211C671}"/>
                </a:ext>
              </a:extLst>
            </p:cNvPr>
            <p:cNvSpPr/>
            <p:nvPr/>
          </p:nvSpPr>
          <p:spPr>
            <a:xfrm>
              <a:off x="419255" y="5119139"/>
              <a:ext cx="118816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descr="Icon&#10;&#10;Description automatically generated">
            <a:extLst>
              <a:ext uri="{FF2B5EF4-FFF2-40B4-BE49-F238E27FC236}">
                <a16:creationId xmlns:a16="http://schemas.microsoft.com/office/drawing/2014/main" id="{F11DC51D-51A4-4A8A-9AB7-C9ED4F65F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9767" y="1124118"/>
            <a:ext cx="1266524" cy="1266524"/>
          </a:xfrm>
          <a:prstGeom prst="rect">
            <a:avLst/>
          </a:prstGeom>
        </p:spPr>
      </p:pic>
      <p:pic>
        <p:nvPicPr>
          <p:cNvPr id="32" name="Picture 31" descr="Icon&#10;&#10;Description automatically generated">
            <a:extLst>
              <a:ext uri="{FF2B5EF4-FFF2-40B4-BE49-F238E27FC236}">
                <a16:creationId xmlns:a16="http://schemas.microsoft.com/office/drawing/2014/main" id="{C5B9D359-64C0-4F14-A4D2-95E5570630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322821"/>
            <a:ext cx="466344" cy="466344"/>
          </a:xfrm>
          <a:prstGeom prst="rect">
            <a:avLst/>
          </a:prstGeom>
        </p:spPr>
      </p:pic>
      <p:pic>
        <p:nvPicPr>
          <p:cNvPr id="33" name="Picture 32" descr="Icon&#10;&#10;Description automatically generated">
            <a:extLst>
              <a:ext uri="{FF2B5EF4-FFF2-40B4-BE49-F238E27FC236}">
                <a16:creationId xmlns:a16="http://schemas.microsoft.com/office/drawing/2014/main" id="{1C17005A-9909-4F54-9ED7-7DEFE16DF2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702694"/>
            <a:ext cx="466344" cy="466344"/>
          </a:xfrm>
          <a:prstGeom prst="rect">
            <a:avLst/>
          </a:prstGeom>
        </p:spPr>
      </p:pic>
      <p:pic>
        <p:nvPicPr>
          <p:cNvPr id="34" name="Picture 33" descr="Icon&#10;&#10;Description automatically generated">
            <a:extLst>
              <a:ext uri="{FF2B5EF4-FFF2-40B4-BE49-F238E27FC236}">
                <a16:creationId xmlns:a16="http://schemas.microsoft.com/office/drawing/2014/main" id="{D49EF9D7-86E4-45C1-86B1-D45CD19C10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3082567"/>
            <a:ext cx="466344" cy="466344"/>
          </a:xfrm>
          <a:prstGeom prst="rect">
            <a:avLst/>
          </a:prstGeom>
        </p:spPr>
      </p:pic>
      <p:pic>
        <p:nvPicPr>
          <p:cNvPr id="20" name="Picture 19" descr="Icon&#10;&#10;Description automatically generated">
            <a:extLst>
              <a:ext uri="{FF2B5EF4-FFF2-40B4-BE49-F238E27FC236}">
                <a16:creationId xmlns:a16="http://schemas.microsoft.com/office/drawing/2014/main" id="{B95308BF-144F-4C4F-BFD3-C594A5F7B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903086"/>
            <a:ext cx="462983" cy="462983"/>
          </a:xfrm>
          <a:prstGeom prst="rect">
            <a:avLst/>
          </a:prstGeom>
        </p:spPr>
      </p:pic>
      <p:pic>
        <p:nvPicPr>
          <p:cNvPr id="23" name="Picture 22" descr="Icon&#10;&#10;Description automatically generated">
            <a:extLst>
              <a:ext uri="{FF2B5EF4-FFF2-40B4-BE49-F238E27FC236}">
                <a16:creationId xmlns:a16="http://schemas.microsoft.com/office/drawing/2014/main" id="{3644ED97-1B3B-419D-9235-21696ABCD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3239303"/>
            <a:ext cx="462983" cy="462983"/>
          </a:xfrm>
          <a:prstGeom prst="rect">
            <a:avLst/>
          </a:prstGeom>
        </p:spPr>
      </p:pic>
    </p:spTree>
    <p:extLst>
      <p:ext uri="{BB962C8B-B14F-4D97-AF65-F5344CB8AC3E}">
        <p14:creationId xmlns:p14="http://schemas.microsoft.com/office/powerpoint/2010/main" val="402072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11">
            <a:extLst>
              <a:ext uri="{FF2B5EF4-FFF2-40B4-BE49-F238E27FC236}">
                <a16:creationId xmlns:a16="http://schemas.microsoft.com/office/drawing/2014/main" id="{60AD2DD3-88D2-4240-BB68-DD66502FFD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6172479" cy="6858000"/>
          </a:xfrm>
          <a:prstGeom prst="rect">
            <a:avLst/>
          </a:prstGeom>
        </p:spPr>
      </p:pic>
      <p:pic>
        <p:nvPicPr>
          <p:cNvPr id="23" name="Picture 22" descr="A white circle with a black background&#10;&#10;Description automatically generated with low confidence">
            <a:extLst>
              <a:ext uri="{FF2B5EF4-FFF2-40B4-BE49-F238E27FC236}">
                <a16:creationId xmlns:a16="http://schemas.microsoft.com/office/drawing/2014/main" id="{25DAB549-41FD-4522-8D8C-D667632362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3" y="0"/>
            <a:ext cx="4320546" cy="4934858"/>
          </a:xfrm>
          <a:prstGeom prst="rect">
            <a:avLst/>
          </a:prstGeom>
        </p:spPr>
      </p:pic>
      <p:sp>
        <p:nvSpPr>
          <p:cNvPr id="6" name="Title 1"/>
          <p:cNvSpPr txBox="1">
            <a:spLocks/>
          </p:cNvSpPr>
          <p:nvPr/>
        </p:nvSpPr>
        <p:spPr>
          <a:xfrm>
            <a:off x="244309" y="520677"/>
            <a:ext cx="3935805" cy="13634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3200" dirty="0">
                <a:solidFill>
                  <a:schemeClr val="tx2"/>
                </a:solidFill>
                <a:latin typeface="+mn-lt"/>
              </a:rPr>
              <a:t>Meet the Jacksons</a:t>
            </a:r>
            <a:br>
              <a:rPr lang="en-US" sz="2800" dirty="0">
                <a:solidFill>
                  <a:schemeClr val="tx2"/>
                </a:solidFill>
                <a:latin typeface="+mn-lt"/>
              </a:rPr>
            </a:br>
            <a:r>
              <a:rPr lang="en-US" sz="1400" b="0" dirty="0">
                <a:solidFill>
                  <a:schemeClr val="tx2"/>
                </a:solidFill>
                <a:latin typeface="+mn-lt"/>
              </a:rPr>
              <a:t>Two-parent family with four </a:t>
            </a:r>
            <a:br>
              <a:rPr lang="en-US" sz="1400" b="0" dirty="0">
                <a:solidFill>
                  <a:schemeClr val="tx2"/>
                </a:solidFill>
                <a:latin typeface="+mn-lt"/>
              </a:rPr>
            </a:br>
            <a:r>
              <a:rPr lang="en-US" sz="1400" b="0" dirty="0">
                <a:solidFill>
                  <a:schemeClr val="tx2"/>
                </a:solidFill>
                <a:latin typeface="+mn-lt"/>
              </a:rPr>
              <a:t>school-age children</a:t>
            </a:r>
          </a:p>
          <a:p>
            <a:pPr>
              <a:lnSpc>
                <a:spcPct val="1000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sp>
        <p:nvSpPr>
          <p:cNvPr id="7" name="Text Placeholder 2"/>
          <p:cNvSpPr txBox="1">
            <a:spLocks/>
          </p:cNvSpPr>
          <p:nvPr/>
        </p:nvSpPr>
        <p:spPr>
          <a:xfrm>
            <a:off x="6311898" y="6100706"/>
            <a:ext cx="5880101" cy="916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800" baseline="30000" dirty="0">
                <a:solidFill>
                  <a:schemeClr val="bg1"/>
                </a:solidFill>
                <a:ea typeface="Calibri" panose="020F0502020204030204" pitchFamily="34" charset="0"/>
                <a:cs typeface="Times New Roman" panose="02020603050405020304" pitchFamily="18" charset="0"/>
              </a:rPr>
              <a:t>1</a:t>
            </a:r>
            <a:r>
              <a:rPr lang="en-US" sz="800" dirty="0">
                <a:solidFill>
                  <a:schemeClr val="bg1"/>
                </a:solidFill>
                <a:ea typeface="Calibri" panose="020F0502020204030204" pitchFamily="34" charset="0"/>
                <a:cs typeface="Times New Roman" panose="02020603050405020304" pitchFamily="18" charset="0"/>
              </a:rPr>
              <a:t>Assumes the Jacksons pay 30% of their income in federal, State and social security taxes. Actual tax savings will depend on your contributions, applicable State tax rates and your personal tax situation. Please consult your tax adviser for details.</a:t>
            </a:r>
            <a:br>
              <a:rPr lang="en-US" sz="800" dirty="0">
                <a:solidFill>
                  <a:schemeClr val="bg1"/>
                </a:solidFill>
                <a:ea typeface="Calibri" panose="020F0502020204030204" pitchFamily="34" charset="0"/>
                <a:cs typeface="Times New Roman" panose="02020603050405020304" pitchFamily="18" charset="0"/>
              </a:rPr>
            </a:br>
            <a:br>
              <a:rPr lang="en-US" sz="800" dirty="0">
                <a:solidFill>
                  <a:schemeClr val="bg1"/>
                </a:solidFill>
                <a:ea typeface="Calibri" panose="020F0502020204030204" pitchFamily="34" charset="0"/>
                <a:cs typeface="Times New Roman" panose="02020603050405020304" pitchFamily="18" charset="0"/>
              </a:rPr>
            </a:br>
            <a:r>
              <a:rPr lang="en-US" sz="800" i="1" dirty="0">
                <a:solidFill>
                  <a:schemeClr val="bg1"/>
                </a:solidFill>
                <a:ea typeface="Calibri" panose="020F0502020204030204" pitchFamily="34" charset="0"/>
                <a:cs typeface="Times New Roman" panose="02020603050405020304" pitchFamily="18" charset="0"/>
              </a:rPr>
              <a:t>The Jacksons’ story is a hypothetical example for purposes of illustration only.</a:t>
            </a:r>
          </a:p>
          <a:p>
            <a:endParaRPr lang="en-US" sz="800" dirty="0">
              <a:solidFill>
                <a:schemeClr val="bg1"/>
              </a:solidFill>
            </a:endParaRPr>
          </a:p>
        </p:txBody>
      </p:sp>
      <p:grpSp>
        <p:nvGrpSpPr>
          <p:cNvPr id="65" name="Group 64">
            <a:extLst>
              <a:ext uri="{FF2B5EF4-FFF2-40B4-BE49-F238E27FC236}">
                <a16:creationId xmlns:a16="http://schemas.microsoft.com/office/drawing/2014/main" id="{B6BA3731-438B-40E0-9501-253254D07DA7}"/>
              </a:ext>
            </a:extLst>
          </p:cNvPr>
          <p:cNvGrpSpPr/>
          <p:nvPr/>
        </p:nvGrpSpPr>
        <p:grpSpPr>
          <a:xfrm>
            <a:off x="6296025" y="943769"/>
            <a:ext cx="4706533" cy="2490384"/>
            <a:chOff x="7800975" y="629444"/>
            <a:chExt cx="4706533" cy="2490384"/>
          </a:xfrm>
        </p:grpSpPr>
        <p:pic>
          <p:nvPicPr>
            <p:cNvPr id="64" name="Picture 63" descr="Icon&#10;&#10;Description automatically generated">
              <a:extLst>
                <a:ext uri="{FF2B5EF4-FFF2-40B4-BE49-F238E27FC236}">
                  <a16:creationId xmlns:a16="http://schemas.microsoft.com/office/drawing/2014/main" id="{87BB2E61-D3AA-4AA6-AF8B-2446ABC2C12F}"/>
                </a:ext>
              </a:extLst>
            </p:cNvPr>
            <p:cNvPicPr>
              <a:picLocks noChangeAspect="1"/>
            </p:cNvPicPr>
            <p:nvPr/>
          </p:nvPicPr>
          <p:blipFill>
            <a:blip r:embed="rId5"/>
            <a:stretch>
              <a:fillRect/>
            </a:stretch>
          </p:blipFill>
          <p:spPr>
            <a:xfrm>
              <a:off x="9191665" y="629444"/>
              <a:ext cx="2487168" cy="2487168"/>
            </a:xfrm>
            <a:prstGeom prst="rect">
              <a:avLst/>
            </a:prstGeom>
          </p:spPr>
        </p:pic>
        <p:pic>
          <p:nvPicPr>
            <p:cNvPr id="62" name="Picture 61" descr="Icon&#10;&#10;Description automatically generated">
              <a:extLst>
                <a:ext uri="{FF2B5EF4-FFF2-40B4-BE49-F238E27FC236}">
                  <a16:creationId xmlns:a16="http://schemas.microsoft.com/office/drawing/2014/main" id="{C6360AF9-417A-4A56-895A-0E65E05F67C3}"/>
                </a:ext>
              </a:extLst>
            </p:cNvPr>
            <p:cNvPicPr>
              <a:picLocks noChangeAspect="1"/>
            </p:cNvPicPr>
            <p:nvPr/>
          </p:nvPicPr>
          <p:blipFill>
            <a:blip r:embed="rId6"/>
            <a:stretch>
              <a:fillRect/>
            </a:stretch>
          </p:blipFill>
          <p:spPr>
            <a:xfrm>
              <a:off x="10112374" y="629444"/>
              <a:ext cx="2395134" cy="2490384"/>
            </a:xfrm>
            <a:prstGeom prst="rect">
              <a:avLst/>
            </a:prstGeom>
          </p:spPr>
        </p:pic>
        <p:graphicFrame>
          <p:nvGraphicFramePr>
            <p:cNvPr id="33" name="Content Placeholder 4">
              <a:extLst>
                <a:ext uri="{FF2B5EF4-FFF2-40B4-BE49-F238E27FC236}">
                  <a16:creationId xmlns:a16="http://schemas.microsoft.com/office/drawing/2014/main" id="{0FF8BA9F-F617-45AC-943B-2F0979124A53}"/>
                </a:ext>
              </a:extLst>
            </p:cNvPr>
            <p:cNvGraphicFramePr>
              <a:graphicFrameLocks/>
            </p:cNvGraphicFramePr>
            <p:nvPr/>
          </p:nvGraphicFramePr>
          <p:xfrm>
            <a:off x="7800975" y="1061396"/>
            <a:ext cx="3857626" cy="1652671"/>
          </p:xfrm>
          <a:graphic>
            <a:graphicData uri="http://schemas.openxmlformats.org/drawingml/2006/table">
              <a:tbl>
                <a:tblPr firstRow="1" bandRow="1">
                  <a:tableStyleId>{5C22544A-7EE6-4342-B048-85BDC9FD1C3A}</a:tableStyleId>
                </a:tblPr>
                <a:tblGrid>
                  <a:gridCol w="2190857">
                    <a:extLst>
                      <a:ext uri="{9D8B030D-6E8A-4147-A177-3AD203B41FA5}">
                        <a16:colId xmlns:a16="http://schemas.microsoft.com/office/drawing/2014/main" val="20000"/>
                      </a:ext>
                    </a:extLst>
                  </a:gridCol>
                  <a:gridCol w="919300">
                    <a:extLst>
                      <a:ext uri="{9D8B030D-6E8A-4147-A177-3AD203B41FA5}">
                        <a16:colId xmlns:a16="http://schemas.microsoft.com/office/drawing/2014/main" val="20001"/>
                      </a:ext>
                    </a:extLst>
                  </a:gridCol>
                  <a:gridCol w="747469">
                    <a:extLst>
                      <a:ext uri="{9D8B030D-6E8A-4147-A177-3AD203B41FA5}">
                        <a16:colId xmlns:a16="http://schemas.microsoft.com/office/drawing/2014/main" val="20002"/>
                      </a:ext>
                    </a:extLst>
                  </a:gridCol>
                </a:tblGrid>
                <a:tr h="414979">
                  <a:tc>
                    <a:txBody>
                      <a:bodyPr/>
                      <a:lstStyle/>
                      <a:p>
                        <a:endParaRPr lang="en-US" sz="1200" dirty="0">
                          <a:solidFill>
                            <a:srgbClr val="323332"/>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mn-lt"/>
                            <a:ea typeface="Arial Narrow" charset="0"/>
                            <a:cs typeface="Arial Narrow" charset="0"/>
                          </a:rPr>
                          <a:t>Without an FSA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2"/>
                            </a:solidFill>
                            <a:latin typeface="+mn-lt"/>
                            <a:ea typeface="Arial Narrow" charset="0"/>
                            <a:cs typeface="Arial Narrow" charset="0"/>
                          </a:rPr>
                          <a:t>With an FSA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800">
                  <a:tc>
                    <a:txBody>
                      <a:bodyPr/>
                      <a:lstStyle/>
                      <a:p>
                        <a:r>
                          <a:rPr lang="en-US" sz="1200" b="0" dirty="0">
                            <a:solidFill>
                              <a:schemeClr val="bg1"/>
                            </a:solidFill>
                            <a:latin typeface="+mn-lt"/>
                          </a:rPr>
                          <a:t>Estimated taxes</a:t>
                        </a:r>
                        <a:r>
                          <a:rPr lang="en-US" sz="1200" b="0" baseline="30000" dirty="0">
                            <a:solidFill>
                              <a:schemeClr val="bg1"/>
                            </a:solidFill>
                            <a:latin typeface="+mn-lt"/>
                          </a:rPr>
                          <a:t>1</a:t>
                        </a:r>
                        <a:endParaRPr lang="en-US" sz="1200" b="0" baseline="3000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$26,400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$24,540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200" b="0" dirty="0">
                            <a:solidFill>
                              <a:schemeClr val="bg1"/>
                            </a:solidFill>
                            <a:latin typeface="+mn-lt"/>
                            <a:ea typeface="Arial Narrow" charset="0"/>
                            <a:cs typeface="Times New Roman" panose="02020603050405020304" pitchFamily="18" charset="0"/>
                          </a:rPr>
                          <a:t>Health care expense</a:t>
                        </a:r>
                        <a:endParaRPr lang="en-US" sz="1200" b="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$1,200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$1,200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200" b="0" dirty="0">
                            <a:solidFill>
                              <a:schemeClr val="bg1"/>
                            </a:solidFill>
                            <a:latin typeface="+mn-lt"/>
                            <a:ea typeface="Arial Narrow" charset="0"/>
                            <a:cs typeface="Arial Narrow" charset="0"/>
                          </a:rPr>
                          <a:t>FSA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$1,200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0601">
                  <a:tc>
                    <a:txBody>
                      <a:bodyPr/>
                      <a:lstStyle/>
                      <a:p>
                        <a:r>
                          <a:rPr lang="en-US" sz="1200" b="0" dirty="0">
                            <a:solidFill>
                              <a:schemeClr val="bg1"/>
                            </a:solidFill>
                            <a:latin typeface="+mn-lt"/>
                            <a:ea typeface="Arial Narrow" charset="0"/>
                            <a:cs typeface="Arial Narrow" charset="0"/>
                          </a:rPr>
                          <a:t>DCAP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$5,000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sp>
        <p:nvSpPr>
          <p:cNvPr id="34" name="TextBox 33">
            <a:extLst>
              <a:ext uri="{FF2B5EF4-FFF2-40B4-BE49-F238E27FC236}">
                <a16:creationId xmlns:a16="http://schemas.microsoft.com/office/drawing/2014/main" id="{DA44BEEC-569B-4D85-988D-EA573B676833}"/>
              </a:ext>
            </a:extLst>
          </p:cNvPr>
          <p:cNvSpPr txBox="1"/>
          <p:nvPr/>
        </p:nvSpPr>
        <p:spPr>
          <a:xfrm>
            <a:off x="7350033" y="4080749"/>
            <a:ext cx="3267165" cy="1479123"/>
          </a:xfrm>
          <a:prstGeom prst="rect">
            <a:avLst/>
          </a:prstGeom>
          <a:noFill/>
        </p:spPr>
        <p:txBody>
          <a:bodyPr wrap="square" rtlCol="0">
            <a:spAutoFit/>
          </a:bodyPr>
          <a:lstStyle/>
          <a:p>
            <a:pPr algn="r">
              <a:lnSpc>
                <a:spcPts val="2200"/>
              </a:lnSpc>
            </a:pPr>
            <a:r>
              <a:rPr lang="en-US" sz="1600" dirty="0">
                <a:solidFill>
                  <a:schemeClr val="bg1"/>
                </a:solidFill>
              </a:rPr>
              <a:t>At year’s end, the Jacksons have not only saved $1,860 in taxes, but they have used those savings to cover all their health care     and childcare expenses.</a:t>
            </a:r>
          </a:p>
        </p:txBody>
      </p:sp>
      <p:sp>
        <p:nvSpPr>
          <p:cNvPr id="50" name="Rectangle 49">
            <a:extLst>
              <a:ext uri="{FF2B5EF4-FFF2-40B4-BE49-F238E27FC236}">
                <a16:creationId xmlns:a16="http://schemas.microsoft.com/office/drawing/2014/main" id="{D95F1FF0-A05D-45AD-8FFD-1D7551BDF2EC}"/>
              </a:ext>
            </a:extLst>
          </p:cNvPr>
          <p:cNvSpPr/>
          <p:nvPr/>
        </p:nvSpPr>
        <p:spPr>
          <a:xfrm>
            <a:off x="314573" y="3366606"/>
            <a:ext cx="2327028"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Logo&#10;&#10;Description automatically generated">
            <a:extLst>
              <a:ext uri="{FF2B5EF4-FFF2-40B4-BE49-F238E27FC236}">
                <a16:creationId xmlns:a16="http://schemas.microsoft.com/office/drawing/2014/main" id="{5E37C6E5-1FC7-4A32-BCA4-416051746A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705170" y="4023716"/>
            <a:ext cx="2019507" cy="1506868"/>
          </a:xfrm>
          <a:prstGeom prst="rect">
            <a:avLst/>
          </a:prstGeom>
        </p:spPr>
      </p:pic>
      <p:pic>
        <p:nvPicPr>
          <p:cNvPr id="56" name="Picture 55">
            <a:extLst>
              <a:ext uri="{FF2B5EF4-FFF2-40B4-BE49-F238E27FC236}">
                <a16:creationId xmlns:a16="http://schemas.microsoft.com/office/drawing/2014/main" id="{2DB8F7D1-3D7F-43EF-9832-B18604454D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5308" y="1968500"/>
            <a:ext cx="468912" cy="45719"/>
          </a:xfrm>
          <a:prstGeom prst="rect">
            <a:avLst/>
          </a:prstGeom>
        </p:spPr>
      </p:pic>
      <p:sp>
        <p:nvSpPr>
          <p:cNvPr id="73" name="Rectangle 72">
            <a:extLst>
              <a:ext uri="{FF2B5EF4-FFF2-40B4-BE49-F238E27FC236}">
                <a16:creationId xmlns:a16="http://schemas.microsoft.com/office/drawing/2014/main" id="{23853927-9732-49D4-992E-09126F6C23F9}"/>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7</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cxnSp>
        <p:nvCxnSpPr>
          <p:cNvPr id="30" name="Straight Connector 29">
            <a:extLst>
              <a:ext uri="{FF2B5EF4-FFF2-40B4-BE49-F238E27FC236}">
                <a16:creationId xmlns:a16="http://schemas.microsoft.com/office/drawing/2014/main" id="{C4AF115F-63F0-2043-8497-AEF2B6D3969F}"/>
              </a:ext>
            </a:extLst>
          </p:cNvPr>
          <p:cNvCxnSpPr>
            <a:cxnSpLocks/>
          </p:cNvCxnSpPr>
          <p:nvPr/>
        </p:nvCxnSpPr>
        <p:spPr>
          <a:xfrm>
            <a:off x="11106974" y="2403141"/>
            <a:ext cx="0" cy="1488483"/>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C6B6A74-F6CE-4698-AC4B-BF9FB4714691}"/>
              </a:ext>
            </a:extLst>
          </p:cNvPr>
          <p:cNvGrpSpPr/>
          <p:nvPr/>
        </p:nvGrpSpPr>
        <p:grpSpPr>
          <a:xfrm flipH="1">
            <a:off x="6349973" y="3938373"/>
            <a:ext cx="5412589" cy="142103"/>
            <a:chOff x="6384911" y="3938646"/>
            <a:chExt cx="4536510" cy="142103"/>
          </a:xfrm>
        </p:grpSpPr>
        <p:cxnSp>
          <p:nvCxnSpPr>
            <p:cNvPr id="32" name="Straight Connector 31">
              <a:extLst>
                <a:ext uri="{FF2B5EF4-FFF2-40B4-BE49-F238E27FC236}">
                  <a16:creationId xmlns:a16="http://schemas.microsoft.com/office/drawing/2014/main" id="{F89E378F-B409-4D79-A3B9-ED61F403CBA4}"/>
                </a:ext>
              </a:extLst>
            </p:cNvPr>
            <p:cNvCxnSpPr>
              <a:cxnSpLocks/>
            </p:cNvCxnSpPr>
            <p:nvPr/>
          </p:nvCxnSpPr>
          <p:spPr>
            <a:xfrm>
              <a:off x="7747281" y="3938646"/>
              <a:ext cx="3174140"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1A332D-4369-4628-8F6A-F357F04119CC}"/>
                </a:ext>
              </a:extLst>
            </p:cNvPr>
            <p:cNvCxnSpPr>
              <a:cxnSpLocks/>
            </p:cNvCxnSpPr>
            <p:nvPr/>
          </p:nvCxnSpPr>
          <p:spPr>
            <a:xfrm flipV="1">
              <a:off x="6384911" y="3938646"/>
              <a:ext cx="1040982" cy="287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27C415-25F5-405A-AD1A-756B0FCE0E15}"/>
                </a:ext>
              </a:extLst>
            </p:cNvPr>
            <p:cNvCxnSpPr>
              <a:cxnSpLocks/>
            </p:cNvCxnSpPr>
            <p:nvPr/>
          </p:nvCxnSpPr>
          <p:spPr>
            <a:xfrm>
              <a:off x="7425893" y="3941523"/>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3BFB90-7AD6-41E2-A405-998A49FDE081}"/>
                </a:ext>
              </a:extLst>
            </p:cNvPr>
            <p:cNvCxnSpPr>
              <a:cxnSpLocks/>
            </p:cNvCxnSpPr>
            <p:nvPr/>
          </p:nvCxnSpPr>
          <p:spPr>
            <a:xfrm flipH="1">
              <a:off x="7572365" y="3940432"/>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FFE96F2-DC32-417D-B061-35D20179F665}"/>
              </a:ext>
            </a:extLst>
          </p:cNvPr>
          <p:cNvGrpSpPr/>
          <p:nvPr/>
        </p:nvGrpSpPr>
        <p:grpSpPr>
          <a:xfrm>
            <a:off x="10468708" y="1630300"/>
            <a:ext cx="1246233" cy="693722"/>
            <a:chOff x="10828573" y="1861314"/>
            <a:chExt cx="898516" cy="400110"/>
          </a:xfrm>
        </p:grpSpPr>
        <p:sp>
          <p:nvSpPr>
            <p:cNvPr id="38" name="TextBox 37">
              <a:extLst>
                <a:ext uri="{FF2B5EF4-FFF2-40B4-BE49-F238E27FC236}">
                  <a16:creationId xmlns:a16="http://schemas.microsoft.com/office/drawing/2014/main" id="{239596E7-5B7F-40FD-B2E1-907C81C08147}"/>
                </a:ext>
              </a:extLst>
            </p:cNvPr>
            <p:cNvSpPr txBox="1"/>
            <p:nvPr/>
          </p:nvSpPr>
          <p:spPr>
            <a:xfrm>
              <a:off x="10828573" y="1892872"/>
              <a:ext cx="898516" cy="337274"/>
            </a:xfrm>
            <a:prstGeom prst="rect">
              <a:avLst/>
            </a:prstGeom>
            <a:noFill/>
          </p:spPr>
          <p:txBody>
            <a:bodyPr wrap="square" rtlCol="0">
              <a:spAutoFit/>
            </a:bodyPr>
            <a:lstStyle/>
            <a:p>
              <a:pPr algn="ctr"/>
              <a:r>
                <a:rPr lang="en-US" sz="1600" b="1" dirty="0">
                  <a:solidFill>
                    <a:schemeClr val="accent1"/>
                  </a:solidFill>
                </a:rPr>
                <a:t>$1,860 Tax Savings</a:t>
              </a:r>
            </a:p>
          </p:txBody>
        </p:sp>
        <p:sp>
          <p:nvSpPr>
            <p:cNvPr id="39" name="Rectangle: Rounded Corners 38">
              <a:extLst>
                <a:ext uri="{FF2B5EF4-FFF2-40B4-BE49-F238E27FC236}">
                  <a16:creationId xmlns:a16="http://schemas.microsoft.com/office/drawing/2014/main" id="{E1EC98BF-84EB-4975-83EB-A761AD5D921A}"/>
                </a:ext>
              </a:extLst>
            </p:cNvPr>
            <p:cNvSpPr/>
            <p:nvPr/>
          </p:nvSpPr>
          <p:spPr>
            <a:xfrm>
              <a:off x="10876642" y="1861314"/>
              <a:ext cx="807947" cy="4001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aphicFrame>
        <p:nvGraphicFramePr>
          <p:cNvPr id="40" name="Content Placeholder 4">
            <a:extLst>
              <a:ext uri="{FF2B5EF4-FFF2-40B4-BE49-F238E27FC236}">
                <a16:creationId xmlns:a16="http://schemas.microsoft.com/office/drawing/2014/main" id="{97B6D0AE-67E3-4B76-9AD6-625596405FBB}"/>
              </a:ext>
            </a:extLst>
          </p:cNvPr>
          <p:cNvGraphicFramePr>
            <a:graphicFrameLocks/>
          </p:cNvGraphicFramePr>
          <p:nvPr/>
        </p:nvGraphicFramePr>
        <p:xfrm>
          <a:off x="244309" y="1595496"/>
          <a:ext cx="2492829" cy="1767840"/>
        </p:xfrm>
        <a:graphic>
          <a:graphicData uri="http://schemas.openxmlformats.org/drawingml/2006/table">
            <a:tbl>
              <a:tblPr firstRow="1" bandRow="1">
                <a:tableStyleId>{5C22544A-7EE6-4342-B048-85BDC9FD1C3A}</a:tableStyleId>
              </a:tblPr>
              <a:tblGrid>
                <a:gridCol w="1587062">
                  <a:extLst>
                    <a:ext uri="{9D8B030D-6E8A-4147-A177-3AD203B41FA5}">
                      <a16:colId xmlns:a16="http://schemas.microsoft.com/office/drawing/2014/main" val="20000"/>
                    </a:ext>
                  </a:extLst>
                </a:gridCol>
                <a:gridCol w="905767">
                  <a:extLst>
                    <a:ext uri="{9D8B030D-6E8A-4147-A177-3AD203B41FA5}">
                      <a16:colId xmlns:a16="http://schemas.microsoft.com/office/drawing/2014/main" val="20001"/>
                    </a:ext>
                  </a:extLst>
                </a:gridCol>
              </a:tblGrid>
              <a:tr h="304800">
                <a:tc>
                  <a:txBody>
                    <a:bodyPr/>
                    <a:lstStyle/>
                    <a:p>
                      <a:r>
                        <a:rPr lang="en-US" sz="1400" b="0" dirty="0">
                          <a:solidFill>
                            <a:schemeClr val="tx2"/>
                          </a:solidFill>
                          <a:latin typeface="+mn-lt"/>
                        </a:rPr>
                        <a:t>Combined </a:t>
                      </a:r>
                      <a:br>
                        <a:rPr lang="en-US" sz="1400" b="0" dirty="0">
                          <a:solidFill>
                            <a:schemeClr val="tx2"/>
                          </a:solidFill>
                          <a:latin typeface="+mn-lt"/>
                        </a:rPr>
                      </a:br>
                      <a:r>
                        <a:rPr lang="en-US" sz="1400" b="0" dirty="0">
                          <a:solidFill>
                            <a:schemeClr val="tx2"/>
                          </a:solidFill>
                          <a:latin typeface="+mn-lt"/>
                        </a:rPr>
                        <a:t>annual salary: </a:t>
                      </a:r>
                      <a:endParaRPr lang="en-US" sz="1400" b="0" baseline="3000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ea typeface="Arial Narrow" charset="0"/>
                          <a:cs typeface="Arial Narrow" charset="0"/>
                        </a:rPr>
                        <a:t>$88,000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400" b="0" dirty="0">
                          <a:solidFill>
                            <a:schemeClr val="tx2"/>
                          </a:solidFill>
                          <a:latin typeface="+mn-lt"/>
                        </a:rPr>
                        <a:t>FSA &amp; DCAP pretax contribution: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$6,200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400" b="0" dirty="0">
                          <a:solidFill>
                            <a:schemeClr val="tx2"/>
                          </a:solidFill>
                          <a:latin typeface="+mn-lt"/>
                        </a:rPr>
                        <a:t>Net taxable income: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$81,800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42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5794BD-2266-4F41-A718-30DC42AB197F}"/>
              </a:ext>
            </a:extLst>
          </p:cNvPr>
          <p:cNvGrpSpPr/>
          <p:nvPr/>
        </p:nvGrpSpPr>
        <p:grpSpPr>
          <a:xfrm>
            <a:off x="-21682" y="11766"/>
            <a:ext cx="12192001" cy="1876737"/>
            <a:chOff x="-1" y="-11723"/>
            <a:chExt cx="12192001" cy="1876737"/>
          </a:xfrm>
        </p:grpSpPr>
        <p:pic>
          <p:nvPicPr>
            <p:cNvPr id="6" name="Picture 5" descr="Icon&#10;&#10;Description automatically generated">
              <a:extLst>
                <a:ext uri="{FF2B5EF4-FFF2-40B4-BE49-F238E27FC236}">
                  <a16:creationId xmlns:a16="http://schemas.microsoft.com/office/drawing/2014/main" id="{3AE406D6-3660-5243-9DED-3B75C7FC0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723"/>
              <a:ext cx="12192001" cy="1876737"/>
            </a:xfrm>
            <a:prstGeom prst="rect">
              <a:avLst/>
            </a:prstGeom>
          </p:spPr>
        </p:pic>
        <p:sp>
          <p:nvSpPr>
            <p:cNvPr id="9" name="Rectangle 8">
              <a:extLst>
                <a:ext uri="{FF2B5EF4-FFF2-40B4-BE49-F238E27FC236}">
                  <a16:creationId xmlns:a16="http://schemas.microsoft.com/office/drawing/2014/main" id="{662C7420-74AD-A14A-9764-544C2AF57411}"/>
                </a:ext>
              </a:extLst>
            </p:cNvPr>
            <p:cNvSpPr/>
            <p:nvPr/>
          </p:nvSpPr>
          <p:spPr>
            <a:xfrm>
              <a:off x="1955410" y="858867"/>
              <a:ext cx="3953022" cy="519707"/>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a:xfrm>
            <a:off x="1955410" y="687471"/>
            <a:ext cx="4797082" cy="769194"/>
          </a:xfrm>
        </p:spPr>
        <p:txBody>
          <a:bodyPr/>
          <a:lstStyle/>
          <a:p>
            <a:r>
              <a:rPr lang="en-US" sz="3400" dirty="0">
                <a:solidFill>
                  <a:srgbClr val="FFCC01"/>
                </a:solidFill>
              </a:rPr>
              <a:t>After you’re enrolled</a:t>
            </a:r>
          </a:p>
        </p:txBody>
      </p:sp>
      <p:grpSp>
        <p:nvGrpSpPr>
          <p:cNvPr id="8" name="Group 7">
            <a:extLst>
              <a:ext uri="{FF2B5EF4-FFF2-40B4-BE49-F238E27FC236}">
                <a16:creationId xmlns:a16="http://schemas.microsoft.com/office/drawing/2014/main" id="{BE6E13CA-430D-4887-889B-85831B6192AC}"/>
              </a:ext>
            </a:extLst>
          </p:cNvPr>
          <p:cNvGrpSpPr/>
          <p:nvPr/>
        </p:nvGrpSpPr>
        <p:grpSpPr>
          <a:xfrm>
            <a:off x="1720916" y="2431106"/>
            <a:ext cx="5407471" cy="3816948"/>
            <a:chOff x="1520891" y="2307281"/>
            <a:chExt cx="5407471" cy="3816948"/>
          </a:xfrm>
        </p:grpSpPr>
        <p:sp>
          <p:nvSpPr>
            <p:cNvPr id="25" name="TextBox 24">
              <a:extLst>
                <a:ext uri="{FF2B5EF4-FFF2-40B4-BE49-F238E27FC236}">
                  <a16:creationId xmlns:a16="http://schemas.microsoft.com/office/drawing/2014/main" id="{E257F174-3428-4189-837E-BBBC320ECA4F}"/>
                </a:ext>
              </a:extLst>
            </p:cNvPr>
            <p:cNvSpPr txBox="1"/>
            <p:nvPr/>
          </p:nvSpPr>
          <p:spPr>
            <a:xfrm>
              <a:off x="1933729" y="2307281"/>
              <a:ext cx="4994633" cy="3785652"/>
            </a:xfrm>
            <a:prstGeom prst="rect">
              <a:avLst/>
            </a:prstGeom>
            <a:noFill/>
          </p:spPr>
          <p:txBody>
            <a:bodyPr wrap="square">
              <a:spAutoFit/>
            </a:bodyPr>
            <a:lstStyle/>
            <a:p>
              <a:pPr>
                <a:spcAft>
                  <a:spcPts val="1200"/>
                </a:spcAft>
              </a:pPr>
              <a:r>
                <a:rPr lang="en-US" sz="1800" dirty="0">
                  <a:effectLst/>
                </a:rPr>
                <a:t>Receive your Spending Account I.D. and Visa</a:t>
              </a:r>
              <a:r>
                <a:rPr lang="en-US" sz="1800" baseline="30000" dirty="0">
                  <a:effectLst/>
                </a:rPr>
                <a:t>®</a:t>
              </a:r>
              <a:r>
                <a:rPr lang="en-US" sz="1800" dirty="0">
                  <a:effectLst/>
                </a:rPr>
                <a:t> debit card (for medical FSA only) by mail</a:t>
              </a:r>
            </a:p>
            <a:p>
              <a:pPr>
                <a:spcAft>
                  <a:spcPts val="1200"/>
                </a:spcAft>
              </a:pPr>
              <a:r>
                <a:rPr lang="en-US" sz="1800" dirty="0">
                  <a:effectLst/>
                </a:rPr>
                <a:t>Register on hellofurther.com</a:t>
              </a:r>
            </a:p>
            <a:p>
              <a:pPr>
                <a:spcAft>
                  <a:spcPts val="1200"/>
                </a:spcAft>
              </a:pPr>
              <a:r>
                <a:rPr lang="en-US" sz="1800" dirty="0">
                  <a:effectLst/>
                </a:rPr>
                <a:t>Download mobile app</a:t>
              </a:r>
            </a:p>
            <a:p>
              <a:pPr>
                <a:spcAft>
                  <a:spcPts val="1200"/>
                </a:spcAft>
              </a:pPr>
              <a:r>
                <a:rPr lang="en-US" sz="1800" dirty="0">
                  <a:effectLst/>
                </a:rPr>
                <a:t>Pay providers for medical expenses with your Visa</a:t>
              </a:r>
              <a:r>
                <a:rPr lang="en-US" sz="1800" baseline="30000" dirty="0">
                  <a:effectLst/>
                </a:rPr>
                <a:t>®</a:t>
              </a:r>
              <a:r>
                <a:rPr lang="en-US" sz="1800" dirty="0">
                  <a:effectLst/>
                </a:rPr>
                <a:t> debit card or submit claims for reimbursement for dependent care expenses</a:t>
              </a:r>
            </a:p>
            <a:p>
              <a:pPr>
                <a:spcAft>
                  <a:spcPts val="1200"/>
                </a:spcAft>
              </a:pPr>
              <a:r>
                <a:rPr lang="en-US" sz="1800" dirty="0">
                  <a:effectLst/>
                </a:rPr>
                <a:t>View account activity and check balances</a:t>
              </a:r>
            </a:p>
            <a:p>
              <a:pPr>
                <a:spcAft>
                  <a:spcPts val="1200"/>
                </a:spcAft>
              </a:pPr>
              <a:r>
                <a:rPr lang="en-US" sz="1800" dirty="0">
                  <a:effectLst/>
                </a:rPr>
                <a:t>Download forms and upload receipts</a:t>
              </a:r>
            </a:p>
            <a:p>
              <a:pPr>
                <a:spcAft>
                  <a:spcPts val="1200"/>
                </a:spcAft>
              </a:pPr>
              <a:r>
                <a:rPr lang="en-US" sz="1800" dirty="0">
                  <a:effectLst/>
                </a:rPr>
                <a:t>Request additional Visa</a:t>
              </a:r>
              <a:r>
                <a:rPr lang="en-US" sz="1800" baseline="30000" dirty="0">
                  <a:effectLst/>
                </a:rPr>
                <a:t>®</a:t>
              </a:r>
              <a:r>
                <a:rPr lang="en-US" sz="1800" dirty="0">
                  <a:effectLst/>
                </a:rPr>
                <a:t> debit cards</a:t>
              </a:r>
            </a:p>
          </p:txBody>
        </p:sp>
        <p:pic>
          <p:nvPicPr>
            <p:cNvPr id="34" name="Picture 33" descr="Icon&#10;&#10;Description automatically generated">
              <a:extLst>
                <a:ext uri="{FF2B5EF4-FFF2-40B4-BE49-F238E27FC236}">
                  <a16:creationId xmlns:a16="http://schemas.microsoft.com/office/drawing/2014/main" id="{93B3CC8B-4647-44E5-A20A-06DC7589B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0891" y="5655241"/>
              <a:ext cx="468988" cy="468988"/>
            </a:xfrm>
            <a:prstGeom prst="rect">
              <a:avLst/>
            </a:prstGeom>
          </p:spPr>
        </p:pic>
      </p:grpSp>
      <p:pic>
        <p:nvPicPr>
          <p:cNvPr id="7" name="Picture 6" descr="Icon&#10;&#10;Description automatically generated">
            <a:extLst>
              <a:ext uri="{FF2B5EF4-FFF2-40B4-BE49-F238E27FC236}">
                <a16:creationId xmlns:a16="http://schemas.microsoft.com/office/drawing/2014/main" id="{4B404721-8CFB-494B-BF46-5A84D69681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460856" y="1541806"/>
            <a:ext cx="1591059" cy="1594107"/>
          </a:xfrm>
          <a:prstGeom prst="rect">
            <a:avLst/>
          </a:prstGeom>
        </p:spPr>
      </p:pic>
      <p:pic>
        <p:nvPicPr>
          <p:cNvPr id="31" name="Picture 30">
            <a:extLst>
              <a:ext uri="{FF2B5EF4-FFF2-40B4-BE49-F238E27FC236}">
                <a16:creationId xmlns:a16="http://schemas.microsoft.com/office/drawing/2014/main" id="{418A7B43-C7B7-4713-835F-90E8BB12BE3D}"/>
              </a:ext>
            </a:extLst>
          </p:cNvPr>
          <p:cNvPicPr>
            <a:picLocks noChangeAspect="1"/>
          </p:cNvPicPr>
          <p:nvPr/>
        </p:nvPicPr>
        <p:blipFill rotWithShape="1">
          <a:blip r:embed="rId6">
            <a:extLst>
              <a:ext uri="{28A0092B-C50C-407E-A947-70E740481C1C}">
                <a14:useLocalDpi xmlns:a14="http://schemas.microsoft.com/office/drawing/2010/main" val="0"/>
              </a:ext>
            </a:extLst>
          </a:blip>
          <a:srcRect t="31457" b="7918"/>
          <a:stretch/>
        </p:blipFill>
        <p:spPr>
          <a:xfrm>
            <a:off x="6094546" y="2319339"/>
            <a:ext cx="6432698" cy="3796168"/>
          </a:xfrm>
          <a:prstGeom prst="rect">
            <a:avLst/>
          </a:prstGeom>
          <a:ln>
            <a:noFill/>
          </a:ln>
          <a:effectLst>
            <a:outerShdw blurRad="292100" dist="139700" dir="2700000" algn="tl" rotWithShape="0">
              <a:srgbClr val="333333">
                <a:alpha val="65000"/>
              </a:srgbClr>
            </a:outerShdw>
          </a:effectLst>
        </p:spPr>
      </p:pic>
      <p:pic>
        <p:nvPicPr>
          <p:cNvPr id="19" name="Picture 18" descr="Icon&#10;&#10;Description automatically generated">
            <a:extLst>
              <a:ext uri="{FF2B5EF4-FFF2-40B4-BE49-F238E27FC236}">
                <a16:creationId xmlns:a16="http://schemas.microsoft.com/office/drawing/2014/main" id="{65D50B5F-62C8-44F0-B095-FAF458EC42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0916" y="5342130"/>
            <a:ext cx="468988" cy="468988"/>
          </a:xfrm>
          <a:prstGeom prst="rect">
            <a:avLst/>
          </a:prstGeom>
        </p:spPr>
      </p:pic>
      <p:pic>
        <p:nvPicPr>
          <p:cNvPr id="20" name="Picture 19" descr="Icon&#10;&#10;Description automatically generated">
            <a:extLst>
              <a:ext uri="{FF2B5EF4-FFF2-40B4-BE49-F238E27FC236}">
                <a16:creationId xmlns:a16="http://schemas.microsoft.com/office/drawing/2014/main" id="{0AB01184-BD37-4CC2-AC2B-42A000553C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0916" y="4914258"/>
            <a:ext cx="468988" cy="468988"/>
          </a:xfrm>
          <a:prstGeom prst="rect">
            <a:avLst/>
          </a:prstGeom>
        </p:spPr>
      </p:pic>
      <p:pic>
        <p:nvPicPr>
          <p:cNvPr id="21" name="Picture 20" descr="Icon&#10;&#10;Description automatically generated">
            <a:extLst>
              <a:ext uri="{FF2B5EF4-FFF2-40B4-BE49-F238E27FC236}">
                <a16:creationId xmlns:a16="http://schemas.microsoft.com/office/drawing/2014/main" id="{5EC974D8-128B-44EC-A14B-92795ECDBA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0916" y="4007557"/>
            <a:ext cx="468988" cy="468988"/>
          </a:xfrm>
          <a:prstGeom prst="rect">
            <a:avLst/>
          </a:prstGeom>
        </p:spPr>
      </p:pic>
      <p:pic>
        <p:nvPicPr>
          <p:cNvPr id="22" name="Picture 21" descr="Icon&#10;&#10;Description automatically generated">
            <a:extLst>
              <a:ext uri="{FF2B5EF4-FFF2-40B4-BE49-F238E27FC236}">
                <a16:creationId xmlns:a16="http://schemas.microsoft.com/office/drawing/2014/main" id="{B0228AE1-E157-4428-B7BD-94A4B7DCC0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9235" y="3514896"/>
            <a:ext cx="468988" cy="468988"/>
          </a:xfrm>
          <a:prstGeom prst="rect">
            <a:avLst/>
          </a:prstGeom>
        </p:spPr>
      </p:pic>
      <p:pic>
        <p:nvPicPr>
          <p:cNvPr id="24" name="Picture 23" descr="Icon&#10;&#10;Description automatically generated">
            <a:extLst>
              <a:ext uri="{FF2B5EF4-FFF2-40B4-BE49-F238E27FC236}">
                <a16:creationId xmlns:a16="http://schemas.microsoft.com/office/drawing/2014/main" id="{4C667CEF-78EF-4D3B-91DC-7D4685986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0916" y="3084247"/>
            <a:ext cx="468988" cy="468988"/>
          </a:xfrm>
          <a:prstGeom prst="rect">
            <a:avLst/>
          </a:prstGeom>
        </p:spPr>
      </p:pic>
      <p:pic>
        <p:nvPicPr>
          <p:cNvPr id="35" name="Picture 34" descr="Icon&#10;&#10;Description automatically generated">
            <a:extLst>
              <a:ext uri="{FF2B5EF4-FFF2-40B4-BE49-F238E27FC236}">
                <a16:creationId xmlns:a16="http://schemas.microsoft.com/office/drawing/2014/main" id="{67518BCF-6342-4969-82D0-6F6A20108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0916" y="2436242"/>
            <a:ext cx="468988" cy="468988"/>
          </a:xfrm>
          <a:prstGeom prst="rect">
            <a:avLst/>
          </a:prstGeom>
        </p:spPr>
      </p:pic>
      <p:pic>
        <p:nvPicPr>
          <p:cNvPr id="26" name="Picture 25">
            <a:extLst>
              <a:ext uri="{FF2B5EF4-FFF2-40B4-BE49-F238E27FC236}">
                <a16:creationId xmlns:a16="http://schemas.microsoft.com/office/drawing/2014/main" id="{3B745EDF-CDB8-4ABC-A71C-66C5183EB463}"/>
              </a:ext>
            </a:extLst>
          </p:cNvPr>
          <p:cNvPicPr/>
          <p:nvPr/>
        </p:nvPicPr>
        <p:blipFill rotWithShape="1">
          <a:blip r:embed="rId7"/>
          <a:srcRect b="19179"/>
          <a:stretch/>
        </p:blipFill>
        <p:spPr>
          <a:xfrm>
            <a:off x="7210226" y="2740476"/>
            <a:ext cx="4210724" cy="2793318"/>
          </a:xfrm>
          <a:prstGeom prst="rect">
            <a:avLst/>
          </a:prstGeom>
        </p:spPr>
      </p:pic>
    </p:spTree>
    <p:extLst>
      <p:ext uri="{BB962C8B-B14F-4D97-AF65-F5344CB8AC3E}">
        <p14:creationId xmlns:p14="http://schemas.microsoft.com/office/powerpoint/2010/main" val="299738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with medium confidence">
            <a:extLst>
              <a:ext uri="{FF2B5EF4-FFF2-40B4-BE49-F238E27FC236}">
                <a16:creationId xmlns:a16="http://schemas.microsoft.com/office/drawing/2014/main" id="{3CC9DC01-7642-449E-9CC8-89AAF791FEBB}"/>
              </a:ext>
            </a:extLst>
          </p:cNvPr>
          <p:cNvPicPr>
            <a:picLocks noChangeAspect="1"/>
          </p:cNvPicPr>
          <p:nvPr/>
        </p:nvPicPr>
        <p:blipFill>
          <a:blip r:embed="rId2"/>
          <a:stretch>
            <a:fillRect/>
          </a:stretch>
        </p:blipFill>
        <p:spPr>
          <a:xfrm>
            <a:off x="9033220" y="2766751"/>
            <a:ext cx="2921000" cy="2921000"/>
          </a:xfrm>
          <a:prstGeom prst="rect">
            <a:avLst/>
          </a:prstGeom>
        </p:spPr>
      </p:pic>
      <p:pic>
        <p:nvPicPr>
          <p:cNvPr id="35" name="Picture 34" descr="Icon&#10;&#10;Description automatically generated with medium confidence">
            <a:extLst>
              <a:ext uri="{FF2B5EF4-FFF2-40B4-BE49-F238E27FC236}">
                <a16:creationId xmlns:a16="http://schemas.microsoft.com/office/drawing/2014/main" id="{344C285B-32AE-4B23-9947-80866EE7C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88" y="2158491"/>
            <a:ext cx="738715" cy="738715"/>
          </a:xfrm>
          <a:prstGeom prst="rect">
            <a:avLst/>
          </a:prstGeom>
        </p:spPr>
      </p:pic>
      <p:sp>
        <p:nvSpPr>
          <p:cNvPr id="2" name="Title 1"/>
          <p:cNvSpPr>
            <a:spLocks noGrp="1"/>
          </p:cNvSpPr>
          <p:nvPr>
            <p:ph type="title"/>
          </p:nvPr>
        </p:nvSpPr>
        <p:spPr>
          <a:xfrm>
            <a:off x="1458435" y="347324"/>
            <a:ext cx="10148384" cy="568333"/>
          </a:xfrm>
        </p:spPr>
        <p:txBody>
          <a:bodyPr/>
          <a:lstStyle/>
          <a:p>
            <a:r>
              <a:rPr lang="en-US" dirty="0"/>
              <a:t>Mobile App</a:t>
            </a:r>
          </a:p>
        </p:txBody>
      </p:sp>
      <p:sp>
        <p:nvSpPr>
          <p:cNvPr id="3" name="Text Placeholder 2"/>
          <p:cNvSpPr>
            <a:spLocks noGrp="1"/>
          </p:cNvSpPr>
          <p:nvPr>
            <p:ph type="body" sz="quarter" idx="10"/>
          </p:nvPr>
        </p:nvSpPr>
        <p:spPr>
          <a:xfrm>
            <a:off x="9656591" y="4043808"/>
            <a:ext cx="1544810" cy="1143803"/>
          </a:xfrm>
        </p:spPr>
        <p:txBody>
          <a:bodyPr/>
          <a:lstStyle/>
          <a:p>
            <a:pPr marL="0" indent="0">
              <a:lnSpc>
                <a:spcPct val="100000"/>
              </a:lnSpc>
              <a:buClr>
                <a:schemeClr val="accent1"/>
              </a:buClr>
              <a:buNone/>
            </a:pPr>
            <a:r>
              <a:rPr lang="en-US" sz="1800" b="1" dirty="0">
                <a:solidFill>
                  <a:schemeClr val="accent1"/>
                </a:solidFill>
              </a:rPr>
              <a:t>Text options </a:t>
            </a:r>
            <a:r>
              <a:rPr lang="en-US" sz="1800" dirty="0"/>
              <a:t>for account activities</a:t>
            </a:r>
          </a:p>
          <a:p>
            <a:pPr marL="285750" indent="-285750">
              <a:buClr>
                <a:schemeClr val="accent1"/>
              </a:buClr>
              <a:buFont typeface="Arial" panose="020B0604020202020204" pitchFamily="34" charset="0"/>
              <a:buChar char="•"/>
            </a:pPr>
            <a:endParaRPr lang="en-US" sz="1800" dirty="0"/>
          </a:p>
        </p:txBody>
      </p:sp>
      <p:sp>
        <p:nvSpPr>
          <p:cNvPr id="5" name="Text Placeholder 4">
            <a:extLst>
              <a:ext uri="{FF2B5EF4-FFF2-40B4-BE49-F238E27FC236}">
                <a16:creationId xmlns:a16="http://schemas.microsoft.com/office/drawing/2014/main" id="{5C8428B0-867A-4C85-8DD6-714FF286AE9D}"/>
              </a:ext>
            </a:extLst>
          </p:cNvPr>
          <p:cNvSpPr>
            <a:spLocks noGrp="1"/>
          </p:cNvSpPr>
          <p:nvPr>
            <p:ph sz="quarter" idx="11"/>
          </p:nvPr>
        </p:nvSpPr>
        <p:spPr>
          <a:xfrm>
            <a:off x="585181" y="2358994"/>
            <a:ext cx="3852646" cy="538212"/>
          </a:xfrm>
        </p:spPr>
        <p:txBody>
          <a:bodyPr/>
          <a:lstStyle/>
          <a:p>
            <a:r>
              <a:rPr lang="en-US" dirty="0"/>
              <a:t>Easy to use tool that </a:t>
            </a:r>
            <a:r>
              <a:rPr lang="en-US" b="1" dirty="0">
                <a:solidFill>
                  <a:schemeClr val="accent1"/>
                </a:solidFill>
              </a:rPr>
              <a:t>features:</a:t>
            </a:r>
          </a:p>
          <a:p>
            <a:endParaRPr lang="en-US" dirty="0"/>
          </a:p>
        </p:txBody>
      </p:sp>
      <p:grpSp>
        <p:nvGrpSpPr>
          <p:cNvPr id="16" name="Group 15">
            <a:extLst>
              <a:ext uri="{FF2B5EF4-FFF2-40B4-BE49-F238E27FC236}">
                <a16:creationId xmlns:a16="http://schemas.microsoft.com/office/drawing/2014/main" id="{3471B675-0063-4727-9710-8E23ABE38C84}"/>
              </a:ext>
            </a:extLst>
          </p:cNvPr>
          <p:cNvGrpSpPr/>
          <p:nvPr/>
        </p:nvGrpSpPr>
        <p:grpSpPr>
          <a:xfrm>
            <a:off x="4772215" y="1459116"/>
            <a:ext cx="4527240" cy="5269375"/>
            <a:chOff x="6432354" y="939692"/>
            <a:chExt cx="4527240" cy="5269375"/>
          </a:xfrm>
        </p:grpSpPr>
        <p:pic>
          <p:nvPicPr>
            <p:cNvPr id="18" name="Picture 17">
              <a:extLst>
                <a:ext uri="{FF2B5EF4-FFF2-40B4-BE49-F238E27FC236}">
                  <a16:creationId xmlns:a16="http://schemas.microsoft.com/office/drawing/2014/main" id="{267B3160-9228-4638-B256-45CBA56957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2354" y="939692"/>
              <a:ext cx="2359624" cy="4001880"/>
            </a:xfrm>
            <a:prstGeom prst="rect">
              <a:avLst/>
            </a:prstGeom>
          </p:spPr>
        </p:pic>
        <p:pic>
          <p:nvPicPr>
            <p:cNvPr id="19" name="Picture 18">
              <a:extLst>
                <a:ext uri="{FF2B5EF4-FFF2-40B4-BE49-F238E27FC236}">
                  <a16:creationId xmlns:a16="http://schemas.microsoft.com/office/drawing/2014/main" id="{CFC87A97-4FE2-47FA-B02C-F7849EC8F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9970" y="2067991"/>
              <a:ext cx="2359624" cy="4141076"/>
            </a:xfrm>
            <a:prstGeom prst="rect">
              <a:avLst/>
            </a:prstGeom>
          </p:spPr>
        </p:pic>
      </p:grpSp>
      <p:sp>
        <p:nvSpPr>
          <p:cNvPr id="27" name="Text Placeholder 2">
            <a:extLst>
              <a:ext uri="{FF2B5EF4-FFF2-40B4-BE49-F238E27FC236}">
                <a16:creationId xmlns:a16="http://schemas.microsoft.com/office/drawing/2014/main" id="{C5EE6C29-EFC1-4EA0-951E-824882986CC2}"/>
              </a:ext>
            </a:extLst>
          </p:cNvPr>
          <p:cNvSpPr txBox="1">
            <a:spLocks/>
          </p:cNvSpPr>
          <p:nvPr/>
        </p:nvSpPr>
        <p:spPr>
          <a:xfrm>
            <a:off x="-105879" y="2766751"/>
            <a:ext cx="4774130" cy="300840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Fingerprint and facial ID unlock</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Snap and save document photos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Barcode scanner to check eligibility</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Mobile access to all primary actions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View activity</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Pay bills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Make deposits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Get reimbursed</a:t>
            </a:r>
          </a:p>
          <a:p>
            <a:pPr marR="0" lvl="0" algn="l" defTabSz="914400" rtl="0" eaLnBrk="1" fontAlgn="auto" latinLnBrk="0" hangingPunct="1">
              <a:lnSpc>
                <a:spcPts val="2600"/>
              </a:lnSpc>
              <a:spcBef>
                <a:spcPts val="1000"/>
              </a:spcBef>
              <a:spcAft>
                <a:spcPts val="0"/>
              </a:spcAft>
              <a:buClr>
                <a:srgbClr val="FFCE07"/>
              </a:buClr>
              <a:buSzTx/>
              <a:tabLst/>
              <a:defRPr/>
            </a:pPr>
            <a:endParaRPr kumimoji="0" lang="en-US" sz="2000" b="0" i="0" u="none" strike="noStrike" kern="1200" cap="none" spc="0" normalizeH="0" baseline="0" noProof="0" dirty="0">
              <a:ln>
                <a:noFill/>
              </a:ln>
              <a:effectLst/>
              <a:uLnTx/>
              <a:uFillTx/>
              <a:latin typeface="Arial" panose="020B0604020202020204"/>
              <a:ea typeface="+mn-ea"/>
              <a:cs typeface="+mn-cs"/>
            </a:endParaRPr>
          </a:p>
        </p:txBody>
      </p:sp>
      <p:pic>
        <p:nvPicPr>
          <p:cNvPr id="34" name="Picture 33" descr="Icon&#10;&#10;Description automatically generated">
            <a:extLst>
              <a:ext uri="{FF2B5EF4-FFF2-40B4-BE49-F238E27FC236}">
                <a16:creationId xmlns:a16="http://schemas.microsoft.com/office/drawing/2014/main" id="{959FA995-C16C-452C-82A6-B991EB8D3A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588" y="137565"/>
            <a:ext cx="989847" cy="989847"/>
          </a:xfrm>
          <a:prstGeom prst="rect">
            <a:avLst/>
          </a:prstGeom>
        </p:spPr>
      </p:pic>
    </p:spTree>
    <p:extLst>
      <p:ext uri="{BB962C8B-B14F-4D97-AF65-F5344CB8AC3E}">
        <p14:creationId xmlns:p14="http://schemas.microsoft.com/office/powerpoint/2010/main" val="2839686454"/>
      </p:ext>
    </p:extLst>
  </p:cSld>
  <p:clrMapOvr>
    <a:masterClrMapping/>
  </p:clrMapOvr>
</p:sld>
</file>

<file path=ppt/theme/theme1.xml><?xml version="1.0" encoding="utf-8"?>
<a:theme xmlns:a="http://schemas.openxmlformats.org/drawingml/2006/main" name="Further Slide Master">
  <a:themeElements>
    <a:clrScheme name="Further-Color-Theme">
      <a:dk1>
        <a:srgbClr val="000000"/>
      </a:dk1>
      <a:lt1>
        <a:srgbClr val="FEFFFE"/>
      </a:lt1>
      <a:dk2>
        <a:srgbClr val="323332"/>
      </a:dk2>
      <a:lt2>
        <a:srgbClr val="F4F5F4"/>
      </a:lt2>
      <a:accent1>
        <a:srgbClr val="FFCE07"/>
      </a:accent1>
      <a:accent2>
        <a:srgbClr val="656765"/>
      </a:accent2>
      <a:accent3>
        <a:srgbClr val="000000"/>
      </a:accent3>
      <a:accent4>
        <a:srgbClr val="FFCE07"/>
      </a:accent4>
      <a:accent5>
        <a:srgbClr val="656765"/>
      </a:accent5>
      <a:accent6>
        <a:srgbClr val="000000"/>
      </a:accent6>
      <a:hlink>
        <a:srgbClr val="0563C1"/>
      </a:hlink>
      <a:folHlink>
        <a:srgbClr val="85A4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4F5BC6F0222E40962095F55BAD6827" ma:contentTypeVersion="13" ma:contentTypeDescription="Create a new document." ma:contentTypeScope="" ma:versionID="dc26424447c9db8c8dc8b0e34434d3b1">
  <xsd:schema xmlns:xsd="http://www.w3.org/2001/XMLSchema" xmlns:xs="http://www.w3.org/2001/XMLSchema" xmlns:p="http://schemas.microsoft.com/office/2006/metadata/properties" xmlns:ns2="b4ef3119-35a3-42a0-a6fb-c13e2a0dafcd" xmlns:ns3="f1e281e2-57c3-43c1-96a4-095405229f68" targetNamespace="http://schemas.microsoft.com/office/2006/metadata/properties" ma:root="true" ma:fieldsID="85d32eb16eccc12c3e73a037f5b022b2" ns2:_="" ns3:_="">
    <xsd:import namespace="b4ef3119-35a3-42a0-a6fb-c13e2a0dafcd"/>
    <xsd:import namespace="f1e281e2-57c3-43c1-96a4-095405229f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f3119-35a3-42a0-a6fb-c13e2a0da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e281e2-57c3-43c1-96a4-095405229f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6CC31-9073-40DB-9015-696760D96FB2}">
  <ds:schemaRefs>
    <ds:schemaRef ds:uri="http://schemas.microsoft.com/sharepoint/v3/contenttype/forms"/>
  </ds:schemaRefs>
</ds:datastoreItem>
</file>

<file path=customXml/itemProps2.xml><?xml version="1.0" encoding="utf-8"?>
<ds:datastoreItem xmlns:ds="http://schemas.openxmlformats.org/officeDocument/2006/customXml" ds:itemID="{8AAC605B-4AA4-4B14-A9FE-4002B2D20045}">
  <ds:schemaRefs>
    <ds:schemaRef ds:uri="http://www.w3.org/XML/1998/namespace"/>
    <ds:schemaRef ds:uri="f1e281e2-57c3-43c1-96a4-095405229f68"/>
    <ds:schemaRef ds:uri="http://purl.org/dc/terms/"/>
    <ds:schemaRef ds:uri="http://schemas.microsoft.com/office/2006/metadata/properties"/>
    <ds:schemaRef ds:uri="http://schemas.microsoft.com/office/2006/documentManagement/types"/>
    <ds:schemaRef ds:uri="b4ef3119-35a3-42a0-a6fb-c13e2a0dafcd"/>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344A7EB-3792-4179-B9F7-030A6F8ED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f3119-35a3-42a0-a6fb-c13e2a0dafcd"/>
    <ds:schemaRef ds:uri="f1e281e2-57c3-43c1-96a4-095405229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22034</TotalTime>
  <Words>904</Words>
  <Application>Microsoft Office PowerPoint</Application>
  <PresentationFormat>Widescreen</PresentationFormat>
  <Paragraphs>127</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Wingdings</vt:lpstr>
      <vt:lpstr>Further Slide Master</vt:lpstr>
      <vt:lpstr>Further</vt:lpstr>
      <vt:lpstr>Medical and Dependent Care FSAs</vt:lpstr>
      <vt:lpstr>Your Flexible Spending Account  (FSA)</vt:lpstr>
      <vt:lpstr>How your FSA works</vt:lpstr>
      <vt:lpstr>You can use your Medical FSA to pay for:</vt:lpstr>
      <vt:lpstr>You can use your Dependent Care FSA to pay for:</vt:lpstr>
      <vt:lpstr>PowerPoint Presentation</vt:lpstr>
      <vt:lpstr>After you’re enrolled</vt:lpstr>
      <vt:lpstr>Mobile App</vt:lpstr>
      <vt:lpstr>Further debit card</vt:lpstr>
      <vt:lpstr>Learning Center</vt:lpstr>
      <vt:lpstr>Let’s get started Our expert service team is ready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Bemmels, Lindsey</dc:creator>
  <cp:lastModifiedBy>Lien, Sandy</cp:lastModifiedBy>
  <cp:revision>538</cp:revision>
  <dcterms:created xsi:type="dcterms:W3CDTF">2021-03-17T18:39:15Z</dcterms:created>
  <dcterms:modified xsi:type="dcterms:W3CDTF">2021-07-26T19:25:09Z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0x010100394F5BC6F0222E40962095F55BAD6827</vt:lpwstr>
  </property>
</Properties>
</file>