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96" r:id="rId5"/>
    <p:sldId id="10639" r:id="rId6"/>
    <p:sldId id="10531" r:id="rId7"/>
    <p:sldId id="10569" r:id="rId8"/>
    <p:sldId id="10557" r:id="rId9"/>
    <p:sldId id="10673" r:id="rId10"/>
    <p:sldId id="10652" r:id="rId11"/>
    <p:sldId id="10657" r:id="rId12"/>
    <p:sldId id="10610" r:id="rId13"/>
    <p:sldId id="10675" r:id="rId14"/>
    <p:sldId id="10659" r:id="rId15"/>
    <p:sldId id="10551" r:id="rId16"/>
    <p:sldId id="1055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ingel, Cara" initials="PC" lastIdx="49" clrIdx="6">
    <p:extLst>
      <p:ext uri="{19B8F6BF-5375-455C-9EA6-DF929625EA0E}">
        <p15:presenceInfo xmlns:p15="http://schemas.microsoft.com/office/powerpoint/2012/main" userId="S::cara.pingel@hellofurther.com::2aecaed9-e0d7-42a9-9160-6b02d919114e" providerId="AD"/>
      </p:ext>
    </p:extLst>
  </p:cmAuthor>
  <p:cmAuthor id="1" name="Lien, Sandy" initials="LS" lastIdx="50" clrIdx="0">
    <p:extLst>
      <p:ext uri="{19B8F6BF-5375-455C-9EA6-DF929625EA0E}">
        <p15:presenceInfo xmlns:p15="http://schemas.microsoft.com/office/powerpoint/2012/main" userId="S::sandy.lien@hellofurther.com::a3cb84f6-c325-4ff0-8f2f-ea17f9eace96" providerId="AD"/>
      </p:ext>
    </p:extLst>
  </p:cmAuthor>
  <p:cmAuthor id="8" name="Blazovich, Ben" initials="BB" lastIdx="164" clrIdx="7">
    <p:extLst>
      <p:ext uri="{19B8F6BF-5375-455C-9EA6-DF929625EA0E}">
        <p15:presenceInfo xmlns:p15="http://schemas.microsoft.com/office/powerpoint/2012/main" userId="Blazovich, Ben" providerId="None"/>
      </p:ext>
    </p:extLst>
  </p:cmAuthor>
  <p:cmAuthor id="2" name="Emily Caroon" initials="EC" lastIdx="7" clrIdx="1">
    <p:extLst>
      <p:ext uri="{19B8F6BF-5375-455C-9EA6-DF929625EA0E}">
        <p15:presenceInfo xmlns:p15="http://schemas.microsoft.com/office/powerpoint/2012/main" userId="Emily Caroon" providerId="None"/>
      </p:ext>
    </p:extLst>
  </p:cmAuthor>
  <p:cmAuthor id="3" name="Emily Caroon" initials="EC [2]" lastIdx="37" clrIdx="2">
    <p:extLst>
      <p:ext uri="{19B8F6BF-5375-455C-9EA6-DF929625EA0E}">
        <p15:presenceInfo xmlns:p15="http://schemas.microsoft.com/office/powerpoint/2012/main" userId="83086e8c96e3814d" providerId="Windows Live"/>
      </p:ext>
    </p:extLst>
  </p:cmAuthor>
  <p:cmAuthor id="4" name="Laura Orestano" initials="LO" lastIdx="1" clrIdx="3">
    <p:extLst>
      <p:ext uri="{19B8F6BF-5375-455C-9EA6-DF929625EA0E}">
        <p15:presenceInfo xmlns:p15="http://schemas.microsoft.com/office/powerpoint/2012/main" userId="S::laura.orestano@futuramarketing.com::a98cd7cc-f164-4595-8249-988e0701654e" providerId="AD"/>
      </p:ext>
    </p:extLst>
  </p:cmAuthor>
  <p:cmAuthor id="5" name="Maddie Murphy" initials="MM" lastIdx="136" clrIdx="4">
    <p:extLst>
      <p:ext uri="{19B8F6BF-5375-455C-9EA6-DF929625EA0E}">
        <p15:presenceInfo xmlns:p15="http://schemas.microsoft.com/office/powerpoint/2012/main" userId="ca1f44dfc457f148" providerId="Windows Live"/>
      </p:ext>
    </p:extLst>
  </p:cmAuthor>
  <p:cmAuthor id="6" name="Stephanie Chaika" initials="SC" lastIdx="104" clrIdx="5">
    <p:extLst>
      <p:ext uri="{19B8F6BF-5375-455C-9EA6-DF929625EA0E}">
        <p15:presenceInfo xmlns:p15="http://schemas.microsoft.com/office/powerpoint/2012/main" userId="Stephanie Chai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6"/>
    <a:srgbClr val="333232"/>
    <a:srgbClr val="BF95DF"/>
    <a:srgbClr val="FFCC01"/>
    <a:srgbClr val="C6C6C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6" autoAdjust="0"/>
    <p:restoredTop sz="94250" autoAdjust="0"/>
  </p:normalViewPr>
  <p:slideViewPr>
    <p:cSldViewPr snapToGrid="0" snapToObjects="1">
      <p:cViewPr varScale="1">
        <p:scale>
          <a:sx n="110" d="100"/>
          <a:sy n="110" d="100"/>
        </p:scale>
        <p:origin x="780" y="10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335929E-1A23-41A3-8492-15F571C3CCE3}" type="datetimeFigureOut">
              <a:rPr lang="en-US" smtClean="0"/>
              <a:pPr/>
              <a:t>7/26/2021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2108D39-FC73-43D4-AA82-E67C23DE5D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8D39-FC73-43D4-AA82-E67C23DE5D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2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8D39-FC73-43D4-AA82-E67C23DE5D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4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4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1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33500-71EF-4803-A227-75535409E2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09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be used for FSA and HSA PowerPoints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67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101 Master OE Deck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8D39-FC73-43D4-AA82-E67C23DE5D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4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Adjust times to the appropriate time zone in which you are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6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093115B-7A71-A143-BDFD-A9D7D7906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1928" y="3332704"/>
            <a:ext cx="8649604" cy="882641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D86126-4B6A-FA49-8013-2328483F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928" y="2600696"/>
            <a:ext cx="8649604" cy="621475"/>
          </a:xfrm>
        </p:spPr>
        <p:txBody>
          <a:bodyPr anchor="b" anchorCtr="0"/>
          <a:lstStyle/>
          <a:p>
            <a:r>
              <a:rPr lang="en-US" dirty="0"/>
              <a:t>Title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688F1-2739-A541-957F-65E3A6292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430" y="1628140"/>
            <a:ext cx="1684867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EA1ACF-2874-9E46-B028-BC78C6C28583}"/>
              </a:ext>
            </a:extLst>
          </p:cNvPr>
          <p:cNvSpPr/>
          <p:nvPr userDrawn="1"/>
        </p:nvSpPr>
        <p:spPr>
          <a:xfrm>
            <a:off x="287851" y="6381981"/>
            <a:ext cx="2411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Further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76362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BBC7AC3-66F6-814C-9E28-6281481AE4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C16717E-F8EA-834F-A412-6E15B1DFD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0771" y="2286000"/>
            <a:ext cx="411480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01DDF19-8155-8444-B0E6-FE70C417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0771" y="2743199"/>
            <a:ext cx="4114800" cy="2474259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A830AD-4086-4249-864B-C3C683FB79C8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8388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ext Right - Grey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BBC7AC3-66F6-814C-9E28-6281481AE4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C16717E-F8EA-834F-A412-6E15B1DFD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0771" y="2286000"/>
            <a:ext cx="411480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01DDF19-8155-8444-B0E6-FE70C417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0771" y="2743199"/>
            <a:ext cx="4114800" cy="2474259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2204-90A7-4124-8589-CC6F9738A926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5774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 Lef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BBC7AC3-66F6-814C-9E28-6281481AE4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C16717E-F8EA-834F-A412-6E15B1DFD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483" y="2286000"/>
            <a:ext cx="411480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01DDF19-8155-8444-B0E6-FE70C417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483" y="2743199"/>
            <a:ext cx="4114800" cy="2523281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AE800-FF03-2645-835C-424D2E027730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6139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 Left - Grey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BBC7AC3-66F6-814C-9E28-6281481AE4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C16717E-F8EA-834F-A412-6E15B1DFD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483" y="2286000"/>
            <a:ext cx="411480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01DDF19-8155-8444-B0E6-FE70C417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483" y="2743199"/>
            <a:ext cx="4114800" cy="2523281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AE800-FF03-2645-835C-424D2E027730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747158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9B591A-4DBB-5F41-B6B3-EDD85E22E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6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88A8F2-1FBA-D148-ABD3-92C2CF7FA9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89625"/>
            <a:ext cx="10515600" cy="3808413"/>
          </a:xfrm>
        </p:spPr>
        <p:txBody>
          <a:bodyPr/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/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/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/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/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055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White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09CA90-C39B-8F4E-A12F-3866641B5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6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0FFE229-3326-C740-9DAF-BB3FA73EF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89625"/>
            <a:ext cx="10515600" cy="3808413"/>
          </a:xfrm>
        </p:spPr>
        <p:txBody>
          <a:bodyPr/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/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/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/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/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20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59CAFD-0580-5B42-B9F9-F3D1A48E3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6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07AB17E-AE52-9340-B89C-9368B8776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89625"/>
            <a:ext cx="10515600" cy="3808413"/>
          </a:xfrm>
        </p:spPr>
        <p:txBody>
          <a:bodyPr/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/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/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/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77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Dark Grey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805650-88C6-1A48-94EA-97E2CDEDE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6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A74A53C-91DD-E643-915C-CA064AD50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89625"/>
            <a:ext cx="10515600" cy="3808413"/>
          </a:xfrm>
        </p:spPr>
        <p:txBody>
          <a:bodyPr/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/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/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/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39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9B591A-4DBB-5F41-B6B3-EDD85E22E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775" y="52717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A223E-FA2B-2B49-AE6F-F5925113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53386"/>
            <a:ext cx="5675722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5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C6CE70-8CC3-AA41-985B-1A408FCC70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6900" y="1752600"/>
            <a:ext cx="4406900" cy="4111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54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9B591A-4DBB-5F41-B6B3-EDD85E22E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40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A223E-FA2B-2B49-AE6F-F5925113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53386"/>
            <a:ext cx="5675722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5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C6CE70-8CC3-AA41-985B-1A408FCC70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6900" y="1752600"/>
            <a:ext cx="4406900" cy="411162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3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Grey O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carrying a person on his back&#10;&#10;Description automatically generated with medium confidence">
            <a:extLst>
              <a:ext uri="{FF2B5EF4-FFF2-40B4-BE49-F238E27FC236}">
                <a16:creationId xmlns:a16="http://schemas.microsoft.com/office/drawing/2014/main" id="{DEFF4CB6-F2CB-4B25-954E-402230C6F8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093115B-7A71-A143-BDFD-A9D7D7906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1928" y="3332704"/>
            <a:ext cx="8649604" cy="882641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D86126-4B6A-FA49-8013-2328483F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928" y="2600696"/>
            <a:ext cx="8649604" cy="6214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688F1-2739-A541-957F-65E3A6292E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89430" y="1629119"/>
            <a:ext cx="1684867" cy="4552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50D5D3-8329-F845-9FBF-862448A7EE9E}"/>
              </a:ext>
            </a:extLst>
          </p:cNvPr>
          <p:cNvSpPr/>
          <p:nvPr userDrawn="1"/>
        </p:nvSpPr>
        <p:spPr>
          <a:xfrm>
            <a:off x="287851" y="6381981"/>
            <a:ext cx="2541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</a:rPr>
              <a:t>Further | 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09161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672F22-1E3F-7046-B879-752B15A2D580}"/>
              </a:ext>
            </a:extLst>
          </p:cNvPr>
          <p:cNvSpPr/>
          <p:nvPr userDrawn="1"/>
        </p:nvSpPr>
        <p:spPr>
          <a:xfrm>
            <a:off x="0" y="0"/>
            <a:ext cx="47134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202BF-60B4-9247-B60E-1E2FB68CA2C0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E28425C-C556-CC46-A905-3062CF1D6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581" y="2286000"/>
            <a:ext cx="3998590" cy="421864"/>
          </a:xfrm>
        </p:spPr>
        <p:txBody>
          <a:bodyPr anchor="t" anchorCtr="0">
            <a:noAutofit/>
          </a:bodyPr>
          <a:lstStyle>
            <a:lvl1pPr>
              <a:lnSpc>
                <a:spcPts val="30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821927-4B38-8849-B231-F4596CA6D4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581" y="2743200"/>
            <a:ext cx="3998590" cy="221792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7C198D5A-50E3-B14F-ADBA-4651711B06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83226" y="722314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33">
            <a:extLst>
              <a:ext uri="{FF2B5EF4-FFF2-40B4-BE49-F238E27FC236}">
                <a16:creationId xmlns:a16="http://schemas.microsoft.com/office/drawing/2014/main" id="{71E1199A-3DB9-E249-8A62-D99A9DDCAA0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83226" y="2743163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34">
            <a:extLst>
              <a:ext uri="{FF2B5EF4-FFF2-40B4-BE49-F238E27FC236}">
                <a16:creationId xmlns:a16="http://schemas.microsoft.com/office/drawing/2014/main" id="{5781DE71-8147-6549-9CE4-232228A3091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83226" y="4717737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0B43F4F8-D7E6-9148-BC24-01847E9535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3763" y="1300900"/>
            <a:ext cx="4268787" cy="605810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821CAF73-F8F0-204C-868E-075705AA17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43763" y="919400"/>
            <a:ext cx="4268787" cy="306086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987DBD-D5AC-EC40-9EE8-C4E72B6728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3763" y="3329236"/>
            <a:ext cx="4268787" cy="605810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3E55A9F6-33CA-3E4A-838E-A3C726CA32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3763" y="2947736"/>
            <a:ext cx="4268787" cy="306086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BFC31DE-4D30-0443-91E6-07F3AEF535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43763" y="5386941"/>
            <a:ext cx="4268787" cy="605810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FFEC2AE-F5E2-6847-8E70-40D53147C1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43763" y="5005441"/>
            <a:ext cx="4268787" cy="306086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</p:spTree>
    <p:extLst>
      <p:ext uri="{BB962C8B-B14F-4D97-AF65-F5344CB8AC3E}">
        <p14:creationId xmlns:p14="http://schemas.microsoft.com/office/powerpoint/2010/main" val="88915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0C4C40-475C-DF4B-BF8C-7E385AA65C33}"/>
              </a:ext>
            </a:extLst>
          </p:cNvPr>
          <p:cNvSpPr/>
          <p:nvPr userDrawn="1"/>
        </p:nvSpPr>
        <p:spPr>
          <a:xfrm>
            <a:off x="7478598" y="0"/>
            <a:ext cx="47134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764A41-4624-FB48-AAB0-83A8B8507B3F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7A37767-8C97-F449-8A85-946A5B64D6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9189" y="2286000"/>
            <a:ext cx="399859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559B629-B3C6-4A47-9466-6616B6DC27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9189" y="2743200"/>
            <a:ext cx="3998590" cy="221792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505CA27-2C84-664B-9886-17B0E3B5BB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3710" y="1001700"/>
            <a:ext cx="2230438" cy="117157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ts val="6800"/>
              </a:lnSpc>
              <a:buNone/>
              <a:defRPr sz="6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5FE8C3C-636A-FA44-A6CB-15A6932DEC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3710" y="2173714"/>
            <a:ext cx="2230606" cy="968750"/>
          </a:xfrm>
        </p:spPr>
        <p:txBody>
          <a:bodyPr anchor="t">
            <a:noAutofit/>
          </a:bodyPr>
          <a:lstStyle>
            <a:lvl1pPr marL="0" indent="0" algn="ctr">
              <a:lnSpc>
                <a:spcPts val="22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879AD23-9AA1-D549-B4F1-322C959F1C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08980" y="1001261"/>
            <a:ext cx="2230438" cy="117157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ts val="6800"/>
              </a:lnSpc>
              <a:buNone/>
              <a:defRPr sz="6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4831616-7519-3343-BC33-455753DF71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8980" y="2173275"/>
            <a:ext cx="2230606" cy="968750"/>
          </a:xfrm>
        </p:spPr>
        <p:txBody>
          <a:bodyPr anchor="t">
            <a:noAutofit/>
          </a:bodyPr>
          <a:lstStyle>
            <a:lvl1pPr marL="0" indent="0" algn="ctr">
              <a:lnSpc>
                <a:spcPts val="22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D8C00C4-FF37-5142-8C04-D02D0DB2F9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319" y="3539586"/>
            <a:ext cx="2230438" cy="117157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ts val="6800"/>
              </a:lnSpc>
              <a:buNone/>
              <a:defRPr sz="6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AC16BE5-C8BF-D242-B9A1-9FB4719FF6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319" y="4711600"/>
            <a:ext cx="2230606" cy="968750"/>
          </a:xfrm>
        </p:spPr>
        <p:txBody>
          <a:bodyPr anchor="t">
            <a:noAutofit/>
          </a:bodyPr>
          <a:lstStyle>
            <a:lvl1pPr marL="0" indent="0" algn="ctr">
              <a:lnSpc>
                <a:spcPts val="22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A9ADE18-B855-AE4F-8205-355D9E37F8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7186" y="3557999"/>
            <a:ext cx="2230438" cy="117157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ts val="6800"/>
              </a:lnSpc>
              <a:buNone/>
              <a:defRPr sz="6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B06E030-69D1-3B40-97E8-2BCEEC0D5C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27186" y="4730013"/>
            <a:ext cx="2230606" cy="968750"/>
          </a:xfrm>
        </p:spPr>
        <p:txBody>
          <a:bodyPr anchor="t">
            <a:noAutofit/>
          </a:bodyPr>
          <a:lstStyle>
            <a:lvl1pPr marL="0" indent="0" algn="ctr">
              <a:lnSpc>
                <a:spcPts val="22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</p:spTree>
    <p:extLst>
      <p:ext uri="{BB962C8B-B14F-4D97-AF65-F5344CB8AC3E}">
        <p14:creationId xmlns:p14="http://schemas.microsoft.com/office/powerpoint/2010/main" val="1077732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Dark -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672F22-1E3F-7046-B879-752B15A2D580}"/>
              </a:ext>
            </a:extLst>
          </p:cNvPr>
          <p:cNvSpPr/>
          <p:nvPr userDrawn="1"/>
        </p:nvSpPr>
        <p:spPr>
          <a:xfrm>
            <a:off x="0" y="0"/>
            <a:ext cx="47134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202BF-60B4-9247-B60E-1E2FB68CA2C0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E28425C-C556-CC46-A905-3062CF1D6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581" y="2286000"/>
            <a:ext cx="399859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821927-4B38-8849-B231-F4596CA6D4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581" y="2743200"/>
            <a:ext cx="3998590" cy="221792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83614-4A31-614E-A8B1-23CC1A8A04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73884" y="726176"/>
            <a:ext cx="6324600" cy="558958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79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Dark - 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B7788B-C48D-1A41-9453-03022422164C}"/>
              </a:ext>
            </a:extLst>
          </p:cNvPr>
          <p:cNvSpPr/>
          <p:nvPr userDrawn="1"/>
        </p:nvSpPr>
        <p:spPr>
          <a:xfrm>
            <a:off x="7478598" y="0"/>
            <a:ext cx="4713402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12741D-35AD-284C-9616-FDB3CB67D901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B9E5F77D-A8AC-C94A-9591-B48BED2C7E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8043" y="2286000"/>
            <a:ext cx="399859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B33DFD8-F1C1-FC4F-B59F-AD6C1F1CB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98043" y="2743200"/>
            <a:ext cx="3998590" cy="2708476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55F051-0F0C-7249-9BA9-EEFA0EACB3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7360" y="634206"/>
            <a:ext cx="6324600" cy="5589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48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d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6F2E7D-D217-2540-9C42-0D1CA240B4F4}"/>
              </a:ext>
            </a:extLst>
          </p:cNvPr>
          <p:cNvSpPr/>
          <p:nvPr userDrawn="1"/>
        </p:nvSpPr>
        <p:spPr>
          <a:xfrm>
            <a:off x="6102096" y="9929"/>
            <a:ext cx="6089904" cy="6848071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3F371CF-A479-3246-B234-60B1813D6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698" y="2790334"/>
            <a:ext cx="4114801" cy="404266"/>
          </a:xfrm>
        </p:spPr>
        <p:txBody>
          <a:bodyPr anchor="t" anchorCtr="0">
            <a:noAutofit/>
          </a:bodyPr>
          <a:lstStyle>
            <a:lvl1pPr>
              <a:lnSpc>
                <a:spcPts val="2980"/>
              </a:lnSpc>
              <a:defRPr sz="2400" b="1"/>
            </a:lvl1pPr>
          </a:lstStyle>
          <a:p>
            <a:r>
              <a:rPr lang="en-US" dirty="0"/>
              <a:t>Place a question here?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FF90002-4D47-814E-980A-BB9A59A39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98" y="3194600"/>
            <a:ext cx="4114801" cy="2038366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9D931A-E633-8641-ADEE-9B688DE5C1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698" y="1158616"/>
            <a:ext cx="878186" cy="886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D5E30A-2581-4E4C-81BF-21ABB7D9D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77456" y="1094448"/>
            <a:ext cx="731521" cy="1005840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A03F65-C639-B043-9776-174773B83D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7456" y="3194599"/>
            <a:ext cx="4114801" cy="203836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5109562-DD5A-D748-A027-6B7B846642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7455" y="2790334"/>
            <a:ext cx="4114801" cy="40426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98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your answer!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34EF3-D769-6144-9A0F-FF282370C996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953469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&amp; A - No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6F2E7D-D217-2540-9C42-0D1CA240B4F4}"/>
              </a:ext>
            </a:extLst>
          </p:cNvPr>
          <p:cNvSpPr/>
          <p:nvPr userDrawn="1"/>
        </p:nvSpPr>
        <p:spPr>
          <a:xfrm>
            <a:off x="6102096" y="9929"/>
            <a:ext cx="6089904" cy="6848071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3F371CF-A479-3246-B234-60B1813D6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698" y="2409334"/>
            <a:ext cx="4114801" cy="404266"/>
          </a:xfrm>
        </p:spPr>
        <p:txBody>
          <a:bodyPr anchor="t" anchorCtr="0">
            <a:noAutofit/>
          </a:bodyPr>
          <a:lstStyle>
            <a:lvl1pPr>
              <a:lnSpc>
                <a:spcPts val="2980"/>
              </a:lnSpc>
              <a:defRPr sz="2400" b="1"/>
            </a:lvl1pPr>
          </a:lstStyle>
          <a:p>
            <a:r>
              <a:rPr lang="en-US" dirty="0"/>
              <a:t>Place a question here?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FF90002-4D47-814E-980A-BB9A59A39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98" y="2813600"/>
            <a:ext cx="4114801" cy="2038366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A03F65-C639-B043-9776-174773B83D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7456" y="2813599"/>
            <a:ext cx="4114801" cy="203836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5109562-DD5A-D748-A027-6B7B846642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7455" y="2409334"/>
            <a:ext cx="4114801" cy="40426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98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your answer!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34EF3-D769-6144-9A0F-FF282370C996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838764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rk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F7F03C-EAB8-634A-8D9D-EC6CF35887FF}"/>
              </a:ext>
            </a:extLst>
          </p:cNvPr>
          <p:cNvSpPr/>
          <p:nvPr userDrawn="1"/>
        </p:nvSpPr>
        <p:spPr>
          <a:xfrm>
            <a:off x="0" y="0"/>
            <a:ext cx="33370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CF7165-EF0E-AC40-A710-9364AC1D09BF}"/>
              </a:ext>
            </a:extLst>
          </p:cNvPr>
          <p:cNvGrpSpPr/>
          <p:nvPr userDrawn="1"/>
        </p:nvGrpSpPr>
        <p:grpSpPr>
          <a:xfrm>
            <a:off x="559247" y="1233840"/>
            <a:ext cx="2369488" cy="2317755"/>
            <a:chOff x="728930" y="724793"/>
            <a:chExt cx="2369488" cy="23177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207996-A9E9-E24A-8248-3D66EFDBC4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2460" y="724793"/>
              <a:ext cx="885958" cy="8859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502BCA-970C-B641-B798-7F1209793C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930" y="1068882"/>
              <a:ext cx="2041447" cy="1973666"/>
            </a:xfrm>
            <a:prstGeom prst="rect">
              <a:avLst/>
            </a:prstGeom>
          </p:spPr>
        </p:pic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179086D-23ED-474E-B170-DB5593BF45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2681" y="1694552"/>
            <a:ext cx="1794824" cy="1749720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BE67855-42A4-BF43-B1CA-292D6A8A89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734" y="4373792"/>
            <a:ext cx="2590001" cy="1837916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AA013C06-C441-5842-BF86-CFD100B55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734" y="3981222"/>
            <a:ext cx="2590001" cy="369062"/>
          </a:xfrm>
        </p:spPr>
        <p:txBody>
          <a:bodyPr anchor="ctr" anchorCtr="0">
            <a:noAutofit/>
          </a:bodyPr>
          <a:lstStyle>
            <a:lvl1pPr algn="ctr">
              <a:lnSpc>
                <a:spcPts val="2820"/>
              </a:lnSpc>
              <a:defRPr sz="2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6145EBA-C6D9-9143-857D-732BBF393A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88831" y="726176"/>
            <a:ext cx="7409653" cy="5589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E499F2-5079-42E1-BA96-A10B48073967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1725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par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1611EA-8237-884B-9C06-EEF54536F6AF}"/>
              </a:ext>
            </a:extLst>
          </p:cNvPr>
          <p:cNvSpPr/>
          <p:nvPr userDrawn="1"/>
        </p:nvSpPr>
        <p:spPr>
          <a:xfrm>
            <a:off x="5696931" y="0"/>
            <a:ext cx="649506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FF78F0-3A23-2547-8734-20547A1C069B}"/>
              </a:ext>
            </a:extLst>
          </p:cNvPr>
          <p:cNvGrpSpPr/>
          <p:nvPr userDrawn="1"/>
        </p:nvGrpSpPr>
        <p:grpSpPr>
          <a:xfrm>
            <a:off x="7051841" y="1148998"/>
            <a:ext cx="4241468" cy="4148865"/>
            <a:chOff x="728930" y="724793"/>
            <a:chExt cx="2369488" cy="23177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CFBE27-6DE1-B34C-A84A-4A9E939B3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12460" y="724793"/>
              <a:ext cx="885958" cy="8859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945538-42D7-C94D-8B96-B1403088D7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28930" y="1068882"/>
              <a:ext cx="2041447" cy="1973666"/>
            </a:xfrm>
            <a:prstGeom prst="rect">
              <a:avLst/>
            </a:prstGeom>
          </p:spPr>
        </p:pic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AD2AB86-0156-4E40-9D1A-0A13CE2E9A0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72572" y="1959644"/>
            <a:ext cx="3212799" cy="3132061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C67F23CF-4D3E-AC41-8367-A3C00B1A6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454" y="708147"/>
            <a:ext cx="4114801" cy="404266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/>
            </a:lvl1pPr>
          </a:lstStyle>
          <a:p>
            <a:r>
              <a:rPr lang="en-US" dirty="0"/>
              <a:t>Section Heading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85CA3C-DCB5-0F4C-90FD-AD68FB5CAED3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41DD028-DC35-3A4A-B91D-9E4285F023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5454" y="1593131"/>
            <a:ext cx="4186484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974076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and Large Spar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1611EA-8237-884B-9C06-EEF54536F6AF}"/>
              </a:ext>
            </a:extLst>
          </p:cNvPr>
          <p:cNvSpPr/>
          <p:nvPr userDrawn="1"/>
        </p:nvSpPr>
        <p:spPr>
          <a:xfrm>
            <a:off x="5696931" y="0"/>
            <a:ext cx="649506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FF78F0-3A23-2547-8734-20547A1C069B}"/>
              </a:ext>
            </a:extLst>
          </p:cNvPr>
          <p:cNvGrpSpPr/>
          <p:nvPr userDrawn="1"/>
        </p:nvGrpSpPr>
        <p:grpSpPr>
          <a:xfrm>
            <a:off x="7051841" y="1148998"/>
            <a:ext cx="4241468" cy="4148865"/>
            <a:chOff x="728930" y="724793"/>
            <a:chExt cx="2369488" cy="23177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CFBE27-6DE1-B34C-A84A-4A9E939B3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12460" y="724793"/>
              <a:ext cx="885958" cy="8859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945538-42D7-C94D-8B96-B1403088D7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28930" y="1068882"/>
              <a:ext cx="2041447" cy="1973666"/>
            </a:xfrm>
            <a:prstGeom prst="rect">
              <a:avLst/>
            </a:prstGeom>
          </p:spPr>
        </p:pic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AD2AB86-0156-4E40-9D1A-0A13CE2E9A0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72572" y="1959644"/>
            <a:ext cx="3212799" cy="3132061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C67F23CF-4D3E-AC41-8367-A3C00B1A6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454" y="708147"/>
            <a:ext cx="4114801" cy="404266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/>
            </a:lvl1pPr>
          </a:lstStyle>
          <a:p>
            <a:r>
              <a:rPr lang="en-US" dirty="0"/>
              <a:t>Section Heading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85CA3C-DCB5-0F4C-90FD-AD68FB5CAED3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0F4D0-EADC-4B51-A975-D1FE4288E7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30038" y="2890838"/>
            <a:ext cx="1827213" cy="6143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Enter $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E18B6B4-31BE-46ED-A8D1-ABEBB741A4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30038" y="3515606"/>
            <a:ext cx="1827213" cy="6143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Enter $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A2CFDF9-E17F-46C7-9B12-EECB055B47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30038" y="4140374"/>
            <a:ext cx="1827213" cy="6143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Enter $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EAAAF16-B28D-4A88-90C6-0BD912A558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30038" y="4765143"/>
            <a:ext cx="1827213" cy="6143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Enter $ Here</a:t>
            </a:r>
          </a:p>
        </p:txBody>
      </p:sp>
    </p:spTree>
    <p:extLst>
      <p:ext uri="{BB962C8B-B14F-4D97-AF65-F5344CB8AC3E}">
        <p14:creationId xmlns:p14="http://schemas.microsoft.com/office/powerpoint/2010/main" val="656381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24585-F040-2844-84BC-33B15CAB8DC4}"/>
              </a:ext>
            </a:extLst>
          </p:cNvPr>
          <p:cNvSpPr/>
          <p:nvPr userDrawn="1"/>
        </p:nvSpPr>
        <p:spPr>
          <a:xfrm>
            <a:off x="0" y="1193533"/>
            <a:ext cx="12192000" cy="5664467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EBE5FFD-DFD9-6041-870E-BC7E8FE5C0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916" y="755269"/>
            <a:ext cx="11021638" cy="34176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181CBCF-4210-2B42-81E6-BB6092C21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16" y="251427"/>
            <a:ext cx="11021638" cy="450909"/>
          </a:xfrm>
        </p:spPr>
        <p:txBody>
          <a:bodyPr anchor="t" anchorCtr="0">
            <a:noAutofit/>
          </a:bodyPr>
          <a:lstStyle>
            <a:lvl1pPr>
              <a:lnSpc>
                <a:spcPts val="3620"/>
              </a:lnSpc>
              <a:defRPr sz="3200" b="1" baseline="0"/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7E3D6753-6A19-A74C-958C-1B82CC3B7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1875" y="2132032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928EF5A-34A9-7F44-B320-7F80698D13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1875" y="1750532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7C31FDB-4970-8142-A3BC-D52D8F0765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88040" y="2141459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DE32F2C-9113-F24B-A16E-E990AEE150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88040" y="1759959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A7DA8B4-BA95-694B-B827-2167BCE1D8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7903" y="2132032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AA0D994-6B2F-AC4C-A9DA-0C6E25F439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97903" y="1750532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8AC9CA-65B4-9242-9EB7-A62FCC8D5AE8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592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hi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093115B-7A71-A143-BDFD-A9D7D7906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01600" y="3332704"/>
            <a:ext cx="4198919" cy="1249128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D86126-4B6A-FA49-8013-2328483F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1600" y="2600696"/>
            <a:ext cx="4198919" cy="621475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688F1-2739-A541-957F-65E3A6292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10" y="1637105"/>
            <a:ext cx="1684867" cy="457200"/>
          </a:xfrm>
          <a:prstGeom prst="rect">
            <a:avLst/>
          </a:prstGeom>
        </p:spPr>
      </p:pic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9F9EAC19-F9E9-2448-9B0E-6C63CDFED5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611051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110514 w 12192000"/>
              <a:gd name="connsiteY3" fmla="*/ 6858000 h 6858000"/>
              <a:gd name="connsiteX4" fmla="*/ 0 w 12192000"/>
              <a:gd name="connsiteY4" fmla="*/ 0 h 6858000"/>
              <a:gd name="connsiteX5" fmla="*/ 986971 w 12192000"/>
              <a:gd name="connsiteY5" fmla="*/ 0 h 6858000"/>
              <a:gd name="connsiteX6" fmla="*/ 986971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11051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110514" y="6858000"/>
                </a:lnTo>
                <a:close/>
                <a:moveTo>
                  <a:pt x="0" y="0"/>
                </a:moveTo>
                <a:lnTo>
                  <a:pt x="986971" y="0"/>
                </a:lnTo>
                <a:lnTo>
                  <a:pt x="986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23332"/>
          </a:solidFill>
        </p:spPr>
        <p:txBody>
          <a:bodyPr wrap="square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D0ABDA-F85B-0945-B763-E2C662D2E4A0}"/>
              </a:ext>
            </a:extLst>
          </p:cNvPr>
          <p:cNvSpPr/>
          <p:nvPr userDrawn="1"/>
        </p:nvSpPr>
        <p:spPr>
          <a:xfrm>
            <a:off x="1601600" y="6381981"/>
            <a:ext cx="2411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Further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8761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24585-F040-2844-84BC-33B15CAB8DC4}"/>
              </a:ext>
            </a:extLst>
          </p:cNvPr>
          <p:cNvSpPr/>
          <p:nvPr userDrawn="1"/>
        </p:nvSpPr>
        <p:spPr>
          <a:xfrm flipV="1">
            <a:off x="0" y="0"/>
            <a:ext cx="12192000" cy="1193533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EBE5FFD-DFD9-6041-870E-BC7E8FE5C0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916" y="741633"/>
            <a:ext cx="11021638" cy="311661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181CBCF-4210-2B42-81E6-BB6092C21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17" y="189025"/>
            <a:ext cx="11021638" cy="503846"/>
          </a:xfrm>
        </p:spPr>
        <p:txBody>
          <a:bodyPr anchor="t" anchorCtr="0">
            <a:noAutofit/>
          </a:bodyPr>
          <a:lstStyle>
            <a:lvl1pPr>
              <a:defRPr sz="32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7E3D6753-6A19-A74C-958C-1B82CC3B7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1875" y="2132032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7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928EF5A-34A9-7F44-B320-7F80698D13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1875" y="1750532"/>
            <a:ext cx="3521651" cy="306086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7C31FDB-4970-8142-A3BC-D52D8F0765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88040" y="2141459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7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DE32F2C-9113-F24B-A16E-E990AEE150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88040" y="1759959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A7DA8B4-BA95-694B-B827-2167BCE1D8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7903" y="2132032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7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AA0D994-6B2F-AC4C-A9DA-0C6E25F439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97903" y="1750532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8AC9CA-65B4-9242-9EB7-A62FCC8D5AE8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3423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ar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24585-F040-2844-84BC-33B15CAB8DC4}"/>
              </a:ext>
            </a:extLst>
          </p:cNvPr>
          <p:cNvSpPr/>
          <p:nvPr userDrawn="1"/>
        </p:nvSpPr>
        <p:spPr>
          <a:xfrm flipV="1">
            <a:off x="0" y="0"/>
            <a:ext cx="12192000" cy="1193533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181CBCF-4210-2B42-81E6-BB6092C21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181" y="347324"/>
            <a:ext cx="11021638" cy="568333"/>
          </a:xfrm>
        </p:spPr>
        <p:txBody>
          <a:bodyPr anchor="t" anchorCtr="0">
            <a:noAutofit/>
          </a:bodyPr>
          <a:lstStyle>
            <a:lvl1pPr>
              <a:lnSpc>
                <a:spcPts val="3720"/>
              </a:lnSpc>
              <a:defRPr sz="32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8AC9CA-65B4-9242-9EB7-A62FCC8D5AE8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6291E31-5611-3F4D-AB7A-E1346DD310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53386"/>
            <a:ext cx="5675722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894C629-41F3-4440-B8C4-15F9E23CC2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6900" y="1752600"/>
            <a:ext cx="4406900" cy="4111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92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ar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24585-F040-2844-84BC-33B15CAB8DC4}"/>
              </a:ext>
            </a:extLst>
          </p:cNvPr>
          <p:cNvSpPr/>
          <p:nvPr userDrawn="1"/>
        </p:nvSpPr>
        <p:spPr>
          <a:xfrm>
            <a:off x="0" y="1193532"/>
            <a:ext cx="12192000" cy="5664467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181CBCF-4210-2B42-81E6-BB6092C21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181" y="347324"/>
            <a:ext cx="11021638" cy="568333"/>
          </a:xfrm>
        </p:spPr>
        <p:txBody>
          <a:bodyPr anchor="t" anchorCtr="0">
            <a:noAutofit/>
          </a:bodyPr>
          <a:lstStyle>
            <a:lvl1pPr>
              <a:lnSpc>
                <a:spcPts val="3620"/>
              </a:lnSpc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8AC9CA-65B4-9242-9EB7-A62FCC8D5AE8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6291E31-5611-3F4D-AB7A-E1346DD310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53386"/>
            <a:ext cx="5675722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894C629-41F3-4440-B8C4-15F9E23CC2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6900" y="1752600"/>
            <a:ext cx="4406900" cy="4111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21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785A6E-4D6B-2C4A-821A-43452FC1C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392515"/>
            <a:ext cx="12192000" cy="2474912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D61ECF-8B3B-6643-B38B-911343956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4024"/>
            <a:ext cx="10515600" cy="572422"/>
          </a:xfrm>
        </p:spPr>
        <p:txBody>
          <a:bodyPr anchor="t" anchorCtr="0">
            <a:noAutofit/>
          </a:bodyPr>
          <a:lstStyle>
            <a:lvl1pPr>
              <a:lnSpc>
                <a:spcPts val="4020"/>
              </a:lnSpc>
              <a:defRPr sz="3600"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14F2B-BB1A-2E44-A40C-C1F2F353A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435100"/>
            <a:ext cx="3201988" cy="25812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F2838B-C848-0844-9FD1-A74EF21C39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9731" y="1435099"/>
            <a:ext cx="3201988" cy="25812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700AF2C-498F-D049-8818-68A6E487FF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435098"/>
            <a:ext cx="3201988" cy="25812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A47515-4E87-4EA4-8B13-98A49A4C704F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58871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05AC59-6EA9-FF42-AAF6-C56C0E9F29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1425" y="0"/>
            <a:ext cx="3330575" cy="6858000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8D560-9394-454C-AA69-0EDF2700F25D}"/>
              </a:ext>
            </a:extLst>
          </p:cNvPr>
          <p:cNvSpPr/>
          <p:nvPr userDrawn="1"/>
        </p:nvSpPr>
        <p:spPr>
          <a:xfrm>
            <a:off x="0" y="0"/>
            <a:ext cx="478881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EAFA30-C080-B74F-87AE-CFF9026EECE8}"/>
              </a:ext>
            </a:extLst>
          </p:cNvPr>
          <p:cNvSpPr/>
          <p:nvPr userDrawn="1"/>
        </p:nvSpPr>
        <p:spPr>
          <a:xfrm>
            <a:off x="4788816" y="0"/>
            <a:ext cx="40726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4611F-2358-B946-906E-1610696D6969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492D8C9-6161-354C-84E7-A24305A19F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4384" y="351391"/>
            <a:ext cx="2921251" cy="791413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5800"/>
              </a:lnSpc>
              <a:buNone/>
              <a:defRPr sz="5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0757B1-00F5-1548-9E01-C431B5CD00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4384" y="1143243"/>
            <a:ext cx="2921471" cy="380950"/>
          </a:xfrm>
        </p:spPr>
        <p:txBody>
          <a:bodyPr anchor="t">
            <a:noAutofit/>
          </a:bodyPr>
          <a:lstStyle>
            <a:lvl1pPr marL="0" indent="0" algn="l">
              <a:lnSpc>
                <a:spcPts val="2300"/>
              </a:lnSpc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A691B9E-14CD-4841-8C19-CF2FB51AC1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4384" y="1524192"/>
            <a:ext cx="2921471" cy="791853"/>
          </a:xfr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C8F7A76-5139-ED45-A0B5-E635C9A32D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4384" y="2530554"/>
            <a:ext cx="2921251" cy="791413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5800"/>
              </a:lnSpc>
              <a:buNone/>
              <a:defRPr sz="5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6AA8EB8-4594-AA4E-AAD3-AB33988D15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4384" y="3322406"/>
            <a:ext cx="2921471" cy="380950"/>
          </a:xfrm>
        </p:spPr>
        <p:txBody>
          <a:bodyPr anchor="t">
            <a:noAutofit/>
          </a:bodyPr>
          <a:lstStyle>
            <a:lvl1pPr marL="0" indent="0" algn="l">
              <a:lnSpc>
                <a:spcPts val="2300"/>
              </a:lnSpc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D930128-2938-E24A-8890-9243898F00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64384" y="3703355"/>
            <a:ext cx="2921471" cy="791853"/>
          </a:xfr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EEAA3BB-4C91-F042-8741-A0541F212B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4384" y="4608603"/>
            <a:ext cx="2921251" cy="791413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5800"/>
              </a:lnSpc>
              <a:buNone/>
              <a:defRPr sz="5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CA53E48-DF66-5548-8F30-290632A8CA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4384" y="5400455"/>
            <a:ext cx="2921471" cy="380950"/>
          </a:xfrm>
        </p:spPr>
        <p:txBody>
          <a:bodyPr anchor="t">
            <a:noAutofit/>
          </a:bodyPr>
          <a:lstStyle>
            <a:lvl1pPr marL="0" indent="0" algn="l">
              <a:lnSpc>
                <a:spcPts val="2300"/>
              </a:lnSpc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D3A3905-1069-784C-BDFC-763B1093E6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64384" y="5781404"/>
            <a:ext cx="2921471" cy="791853"/>
          </a:xfr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1B81C3A6-A6CF-F341-AA60-B94B6B170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471" y="565608"/>
            <a:ext cx="3998590" cy="958584"/>
          </a:xfr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65EF1-251B-C545-80C6-53562230B8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9310" y="2431084"/>
            <a:ext cx="3998912" cy="5746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B9A779-17B7-3A42-B29F-ABFE6CC9BA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8788" y="3175000"/>
            <a:ext cx="3998912" cy="26066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036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D2DF996-F2D5-6A43-AB70-F728973F07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08894" y="0"/>
            <a:ext cx="3777010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D62E2CF-2947-A744-A969-D337E34F1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482" y="2286000"/>
            <a:ext cx="6866741" cy="421864"/>
          </a:xfrm>
        </p:spPr>
        <p:txBody>
          <a:bodyPr anchor="t" anchorCtr="0">
            <a:noAutofit/>
          </a:bodyPr>
          <a:lstStyle>
            <a:lvl1pPr>
              <a:lnSpc>
                <a:spcPts val="3020"/>
              </a:lnSpc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FA5DE32-5654-3C44-AA22-BC1EBF2508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482" y="2743199"/>
            <a:ext cx="6866741" cy="2523281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69A4E-51DD-3543-AB54-98BFE158BBF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4790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Picture Right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D2DF996-F2D5-6A43-AB70-F728973F07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08894" y="0"/>
            <a:ext cx="3777010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D62E2CF-2947-A744-A969-D337E34F1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482" y="2286000"/>
            <a:ext cx="6866741" cy="421864"/>
          </a:xfrm>
        </p:spPr>
        <p:txBody>
          <a:bodyPr anchor="t" anchorCtr="0">
            <a:noAutofit/>
          </a:bodyPr>
          <a:lstStyle>
            <a:lvl1pPr>
              <a:lnSpc>
                <a:spcPts val="30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FA5DE32-5654-3C44-AA22-BC1EBF2508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482" y="2743199"/>
            <a:ext cx="6866741" cy="2523281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69A4E-51DD-3543-AB54-98BFE158BBF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61982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AE70-91A8-2245-9574-5F3A80C6A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29595"/>
            <a:ext cx="10515600" cy="1325563"/>
          </a:xfrm>
        </p:spPr>
        <p:txBody>
          <a:bodyPr/>
          <a:lstStyle>
            <a:lvl1pPr algn="ctr">
              <a:lnSpc>
                <a:spcPts val="412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137091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869691-31B1-AA48-8A62-4BEC06B78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29595"/>
            <a:ext cx="10515600" cy="1325563"/>
          </a:xfrm>
        </p:spPr>
        <p:txBody>
          <a:bodyPr/>
          <a:lstStyle>
            <a:lvl1pPr algn="ctr">
              <a:lnSpc>
                <a:spcPts val="4120"/>
              </a:lnSpc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396816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Grey - With Cop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4C33E0-C0E3-0E4D-8395-7A36F1FA4639}"/>
              </a:ext>
            </a:extLst>
          </p:cNvPr>
          <p:cNvSpPr txBox="1"/>
          <p:nvPr userDrawn="1"/>
        </p:nvSpPr>
        <p:spPr>
          <a:xfrm>
            <a:off x="1649639" y="2630436"/>
            <a:ext cx="8688777" cy="213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0" dirty="0">
                <a:solidFill>
                  <a:schemeClr val="accent1"/>
                </a:solidFill>
                <a:latin typeface="+mn-lt"/>
              </a:rPr>
              <a:t>For your members. We go above and beyond.</a:t>
            </a: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  <a:p>
            <a:r>
              <a:rPr lang="en-US" sz="2400" i="1" dirty="0">
                <a:solidFill>
                  <a:schemeClr val="bg1"/>
                </a:solidFill>
                <a:latin typeface="+mn-lt"/>
              </a:rPr>
              <a:t>Thank you.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A6FBA21-9436-2D4D-9E24-FFE5719E8F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0519" y="1489663"/>
            <a:ext cx="2227868" cy="6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6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212BDC1-7186-4440-805C-A2FD2DD3D8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2096" y="0"/>
            <a:ext cx="6089904" cy="6858000"/>
          </a:xfrm>
          <a:solidFill>
            <a:srgbClr val="32333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093115B-7A71-A143-BDFD-A9D7D7906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4422" y="3332704"/>
            <a:ext cx="4925060" cy="1288457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D86126-4B6A-FA49-8013-2328483F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422" y="2600696"/>
            <a:ext cx="4925060" cy="621475"/>
          </a:xfr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688F1-2739-A541-957F-65E3A6292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24" y="1628140"/>
            <a:ext cx="1684867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EA1ACF-2874-9E46-B028-BC78C6C28583}"/>
              </a:ext>
            </a:extLst>
          </p:cNvPr>
          <p:cNvSpPr/>
          <p:nvPr userDrawn="1"/>
        </p:nvSpPr>
        <p:spPr>
          <a:xfrm>
            <a:off x="287851" y="6381981"/>
            <a:ext cx="2411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Further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63442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and A - 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A6FBA21-9436-2D4D-9E24-FFE5719E8F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6960" y="1461154"/>
            <a:ext cx="3031154" cy="8190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3FF57B-5A57-3E40-8F72-F60E9E96C96C}"/>
              </a:ext>
            </a:extLst>
          </p:cNvPr>
          <p:cNvSpPr txBox="1"/>
          <p:nvPr userDrawn="1"/>
        </p:nvSpPr>
        <p:spPr>
          <a:xfrm>
            <a:off x="1641832" y="2921168"/>
            <a:ext cx="8294017" cy="15696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998820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A6FBA21-9436-2D4D-9E24-FFE5719E8F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6960" y="1461154"/>
            <a:ext cx="3031154" cy="8190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3FF57B-5A57-3E40-8F72-F60E9E96C96C}"/>
              </a:ext>
            </a:extLst>
          </p:cNvPr>
          <p:cNvSpPr txBox="1"/>
          <p:nvPr userDrawn="1"/>
        </p:nvSpPr>
        <p:spPr>
          <a:xfrm>
            <a:off x="1745529" y="2921168"/>
            <a:ext cx="8294017" cy="15696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878205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/ Sid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2096" y="0"/>
            <a:ext cx="6089904" cy="6858000"/>
          </a:xfrm>
          <a:solidFill>
            <a:srgbClr val="32333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1699" y="3332704"/>
            <a:ext cx="4297958" cy="88264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41699" y="2241821"/>
            <a:ext cx="4297958" cy="1090883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30" y="1628140"/>
            <a:ext cx="1684867" cy="457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3925D3-211E-46AA-BDA6-3C24514B2B0C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9055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0" b="11302"/>
          <a:stretch/>
        </p:blipFill>
        <p:spPr>
          <a:xfrm flipH="1" flipV="1">
            <a:off x="-35572" y="0"/>
            <a:ext cx="1222757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1353" y="3737819"/>
            <a:ext cx="6011082" cy="8754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rgbClr val="3233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211353" y="2650114"/>
            <a:ext cx="6011082" cy="1088497"/>
          </a:xfrm>
        </p:spPr>
        <p:txBody>
          <a:bodyPr anchor="b">
            <a:noAutofit/>
          </a:bodyPr>
          <a:lstStyle>
            <a:lvl1pPr>
              <a:defRPr>
                <a:solidFill>
                  <a:srgbClr val="323332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632" y="1715399"/>
            <a:ext cx="2578768" cy="699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DE981F-8F35-48A9-A237-8F8C3C93CD63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58682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/ Img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22975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022694" y="0"/>
            <a:ext cx="6169306" cy="6858000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985175" y="1594404"/>
            <a:ext cx="4114800" cy="1325563"/>
          </a:xfrm>
        </p:spPr>
        <p:txBody>
          <a:bodyPr anchor="b">
            <a:noAutofit/>
          </a:bodyPr>
          <a:lstStyle>
            <a:lvl1pPr>
              <a:defRPr sz="2400" b="1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985175" y="2919688"/>
            <a:ext cx="4114800" cy="2109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7B65AD-B464-4428-85CF-ECBFBF20F242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BCB0B-486F-1F48-BDCB-95D6E75EE96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E07"/>
                </a:solidFill>
                <a:effectLst/>
                <a:uLnTx/>
                <a:uFillTx/>
              </a:rPr>
              <a:t>|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758212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3 Icon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7236" y="1594404"/>
            <a:ext cx="3661473" cy="132254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775200" y="0"/>
            <a:ext cx="7416800" cy="6858000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2"/>
          </p:nvPr>
        </p:nvSpPr>
        <p:spPr>
          <a:xfrm>
            <a:off x="5483226" y="722314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57934" y="2916513"/>
            <a:ext cx="3660775" cy="21129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243763" y="1408038"/>
            <a:ext cx="4268787" cy="517525"/>
          </a:xfrm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243763" y="900545"/>
            <a:ext cx="4268787" cy="507567"/>
          </a:xfrm>
        </p:spPr>
        <p:txBody>
          <a:bodyPr anchor="b">
            <a:no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8" name="Oval 17" hidden="1"/>
          <p:cNvSpPr>
            <a:spLocks noChangeAspect="1"/>
          </p:cNvSpPr>
          <p:nvPr userDrawn="1"/>
        </p:nvSpPr>
        <p:spPr>
          <a:xfrm>
            <a:off x="5482708" y="2743126"/>
            <a:ext cx="1371600" cy="1371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7243763" y="3428926"/>
            <a:ext cx="4268787" cy="517525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7243763" y="2921433"/>
            <a:ext cx="4268787" cy="507567"/>
          </a:xfrm>
        </p:spPr>
        <p:txBody>
          <a:bodyPr anchor="b">
            <a:no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243763" y="5403500"/>
            <a:ext cx="4268787" cy="517525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43763" y="4896007"/>
            <a:ext cx="4268787" cy="507567"/>
          </a:xfrm>
        </p:spPr>
        <p:txBody>
          <a:bodyPr anchor="b">
            <a:no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3"/>
          </p:nvPr>
        </p:nvSpPr>
        <p:spPr>
          <a:xfrm>
            <a:off x="5483226" y="2743163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4"/>
          </p:nvPr>
        </p:nvSpPr>
        <p:spPr>
          <a:xfrm>
            <a:off x="5483226" y="4717737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AD2223-5087-4C23-9F16-D45F49D6C474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42781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Img Lef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2096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62481" y="1594404"/>
            <a:ext cx="4114800" cy="132556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62481" y="2919688"/>
            <a:ext cx="4114800" cy="2109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7AE6EB-27B1-4CB6-9060-47EACF4D4B76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BCB0B-486F-1F48-BDCB-95D6E75EE96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E07"/>
                </a:solidFill>
                <a:effectLst/>
                <a:uLnTx/>
                <a:uFillTx/>
              </a:rPr>
              <a:t>|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60186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Im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2096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62481" y="1594404"/>
            <a:ext cx="4114800" cy="132556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62481" y="2919688"/>
            <a:ext cx="4114800" cy="2109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29DCF3-C80A-4664-83CE-1B475DCB68B9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956213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Img Righ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030771" y="1594404"/>
            <a:ext cx="4114800" cy="1325563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30771" y="2919688"/>
            <a:ext cx="4114800" cy="2095500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7030771" y="5946775"/>
            <a:ext cx="4114800" cy="365125"/>
          </a:xfrm>
        </p:spPr>
        <p:txBody>
          <a:bodyPr/>
          <a:lstStyle/>
          <a:p>
            <a:r>
              <a:rPr lang="en-US" dirty="0"/>
              <a:t>Further 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 Proprietary +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9325D0-1E9A-45AC-82BB-74AFF0BB87E1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BCB0B-486F-1F48-BDCB-95D6E75EE96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E07"/>
                </a:solidFill>
                <a:effectLst/>
                <a:uLnTx/>
                <a:uFillTx/>
              </a:rPr>
              <a:t>|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07606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/ Img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169306" cy="6858000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62481" y="1594404"/>
            <a:ext cx="4114800" cy="1325563"/>
          </a:xfrm>
        </p:spPr>
        <p:txBody>
          <a:bodyPr anchor="b">
            <a:noAutofit/>
          </a:bodyPr>
          <a:lstStyle>
            <a:lvl1pPr>
              <a:defRPr sz="2400" b="1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62481" y="2919688"/>
            <a:ext cx="4114800" cy="2109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69025" y="0"/>
            <a:ext cx="6022975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373403-AF78-4D72-B651-31C8F0D14FF5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BCB0B-486F-1F48-BDCB-95D6E75EE96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E07"/>
                </a:solidFill>
                <a:effectLst/>
                <a:uLnTx/>
                <a:uFillTx/>
              </a:rPr>
              <a:t>|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48626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4F9239-08D7-3B42-BC16-327E7274E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10791"/>
            <a:ext cx="9574212" cy="6671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3500"/>
              </a:lnSpc>
              <a:buNone/>
              <a:defRPr sz="3200" b="1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31D90997-9001-A74A-A791-F2A99BA9C346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188720" y="2258915"/>
            <a:ext cx="9574212" cy="3470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CEBFEC-B265-3C40-9516-319F537923CC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2104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4F9239-08D7-3B42-BC16-327E7274E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01364"/>
            <a:ext cx="9574212" cy="69850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32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F4CEF5-0D68-4A46-804C-456811E37FE2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31D90997-9001-A74A-A791-F2A99BA9C346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188720" y="2249488"/>
            <a:ext cx="9574212" cy="347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1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- 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A66E64-5B0F-1948-B199-3312C88CD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29644"/>
            <a:ext cx="9574212" cy="69850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35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9247C0FD-34B0-654C-94FD-64AAB49545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11269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2BE21BCF-42A2-2B4A-964B-DA355A7B4F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96317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id="{7C84739F-EA00-7248-8076-CF265431CD4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94028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0A6DF9-FAC9-FF4A-8D64-586233314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7420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A6335BA-B857-F74C-B597-AA64FE2B8B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7420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03CCA89-F46F-BE4B-AC6C-4E24611EC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2468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38ED29F-D9B9-2A41-BE90-8E6B191410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22468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E2E0F25-CA9B-1145-B99A-B3A85FCC6B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20179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B55A0D5-8768-AB43-83F6-4EA03E7930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20179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4235EF-8AE5-4F43-A561-22E87F78F143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0682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- White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A66E64-5B0F-1948-B199-3312C88CD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29644"/>
            <a:ext cx="9574212" cy="698500"/>
          </a:xfrm>
        </p:spPr>
        <p:txBody>
          <a:bodyPr anchor="ctr" anchorCtr="0">
            <a:normAutofit/>
          </a:bodyPr>
          <a:lstStyle>
            <a:lvl1pPr marL="0" indent="0">
              <a:lnSpc>
                <a:spcPts val="3500"/>
              </a:lnSpc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9247C0FD-34B0-654C-94FD-64AAB49545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11269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2BE21BCF-42A2-2B4A-964B-DA355A7B4F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20902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id="{7C84739F-EA00-7248-8076-CF265431CD4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552623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0A6DF9-FAC9-FF4A-8D64-586233314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7420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A6335BA-B857-F74C-B597-AA64FE2B8B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7420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03CCA89-F46F-BE4B-AC6C-4E24611EC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47053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38ED29F-D9B9-2A41-BE90-8E6B191410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053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E2E0F25-CA9B-1145-B99A-B3A85FCC6B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78774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B55A0D5-8768-AB43-83F6-4EA03E7930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78774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D365AC-1385-D448-A9CB-4205F3A5FB01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8805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- Dark Grey w/sp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A66E64-5B0F-1948-B199-3312C88CD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29644"/>
            <a:ext cx="9574212" cy="698500"/>
          </a:xfrm>
        </p:spPr>
        <p:txBody>
          <a:bodyPr anchor="ctr" anchorCtr="0">
            <a:normAutofit/>
          </a:bodyPr>
          <a:lstStyle>
            <a:lvl1pPr marL="0" indent="0">
              <a:lnSpc>
                <a:spcPts val="35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0A6DF9-FAC9-FF4A-8D64-586233314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7420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A6335BA-B857-F74C-B597-AA64FE2B8B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7420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03CCA89-F46F-BE4B-AC6C-4E24611EC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2468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38ED29F-D9B9-2A41-BE90-8E6B191410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22468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E2E0F25-CA9B-1145-B99A-B3A85FCC6B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20179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B55A0D5-8768-AB43-83F6-4EA03E7930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20179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4235EF-8AE5-4F43-A561-22E87F78F143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E4050E-3D64-1448-8825-4F2610082EC2}"/>
              </a:ext>
            </a:extLst>
          </p:cNvPr>
          <p:cNvGrpSpPr/>
          <p:nvPr userDrawn="1"/>
        </p:nvGrpSpPr>
        <p:grpSpPr>
          <a:xfrm>
            <a:off x="1274022" y="2093985"/>
            <a:ext cx="2369488" cy="2317755"/>
            <a:chOff x="728930" y="724793"/>
            <a:chExt cx="2369488" cy="231775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6C7DB98-866F-0A47-894D-D61CDFE69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2460" y="724793"/>
              <a:ext cx="885958" cy="88595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613AE4F-0A86-CC47-91E7-225339CC96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930" y="1068882"/>
              <a:ext cx="2041447" cy="1973666"/>
            </a:xfrm>
            <a:prstGeom prst="rect">
              <a:avLst/>
            </a:prstGeom>
          </p:spPr>
        </p:pic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D1103E3-CBC2-4F44-9074-CCFCA1908B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97456" y="2550118"/>
            <a:ext cx="1794824" cy="1749720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FFC7586-7FE8-4D45-8AC1-608DA5E2AEA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03606" y="2550118"/>
            <a:ext cx="1794824" cy="1749720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71C56761-FFB4-5741-927D-DD0BF25881B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704800" y="2550118"/>
            <a:ext cx="1794824" cy="1749720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9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B7FF6-9328-B948-A52C-88245D66A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774A1-99B5-CD4E-A5B9-4BC5A4446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77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52" r:id="rId7"/>
    <p:sldLayoutId id="2147483665" r:id="rId8"/>
    <p:sldLayoutId id="2147483666" r:id="rId9"/>
    <p:sldLayoutId id="2147483651" r:id="rId10"/>
    <p:sldLayoutId id="2147483684" r:id="rId11"/>
    <p:sldLayoutId id="2147483664" r:id="rId12"/>
    <p:sldLayoutId id="2147483685" r:id="rId13"/>
    <p:sldLayoutId id="2147483653" r:id="rId14"/>
    <p:sldLayoutId id="2147483680" r:id="rId15"/>
    <p:sldLayoutId id="2147483667" r:id="rId16"/>
    <p:sldLayoutId id="2147483681" r:id="rId17"/>
    <p:sldLayoutId id="2147483668" r:id="rId18"/>
    <p:sldLayoutId id="2147483669" r:id="rId19"/>
    <p:sldLayoutId id="2147483654" r:id="rId20"/>
    <p:sldLayoutId id="2147483655" r:id="rId21"/>
    <p:sldLayoutId id="2147483670" r:id="rId22"/>
    <p:sldLayoutId id="2147483656" r:id="rId23"/>
    <p:sldLayoutId id="2147483657" r:id="rId24"/>
    <p:sldLayoutId id="2147483688" r:id="rId25"/>
    <p:sldLayoutId id="2147483658" r:id="rId26"/>
    <p:sldLayoutId id="2147483659" r:id="rId27"/>
    <p:sldLayoutId id="2147483707" r:id="rId28"/>
    <p:sldLayoutId id="2147483671" r:id="rId29"/>
    <p:sldLayoutId id="2147483672" r:id="rId30"/>
    <p:sldLayoutId id="2147483682" r:id="rId31"/>
    <p:sldLayoutId id="2147483683" r:id="rId32"/>
    <p:sldLayoutId id="2147483678" r:id="rId33"/>
    <p:sldLayoutId id="2147483679" r:id="rId34"/>
    <p:sldLayoutId id="2147483686" r:id="rId35"/>
    <p:sldLayoutId id="2147483687" r:id="rId36"/>
    <p:sldLayoutId id="2147483673" r:id="rId37"/>
    <p:sldLayoutId id="2147483674" r:id="rId38"/>
    <p:sldLayoutId id="2147483675" r:id="rId39"/>
    <p:sldLayoutId id="2147483676" r:id="rId40"/>
    <p:sldLayoutId id="2147483677" r:id="rId41"/>
    <p:sldLayoutId id="2147483689" r:id="rId42"/>
    <p:sldLayoutId id="2147483690" r:id="rId43"/>
    <p:sldLayoutId id="2147483697" r:id="rId44"/>
    <p:sldLayoutId id="2147483698" r:id="rId45"/>
    <p:sldLayoutId id="2147483699" r:id="rId46"/>
    <p:sldLayoutId id="2147483700" r:id="rId47"/>
    <p:sldLayoutId id="2147483701" r:id="rId48"/>
    <p:sldLayoutId id="2147483708" r:id="rId49"/>
  </p:sldLayoutIdLst>
  <p:txStyles>
    <p:titleStyle>
      <a:lvl1pPr algn="l" defTabSz="914400" rtl="0" eaLnBrk="1" latinLnBrk="0" hangingPunct="1">
        <a:lnSpc>
          <a:spcPts val="432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8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3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2.png"/><Relationship Id="rId5" Type="http://schemas.openxmlformats.org/officeDocument/2006/relationships/image" Target="../media/image40.pn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Spend every day wisely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</a:t>
            </a:r>
          </a:p>
        </p:txBody>
      </p:sp>
    </p:spTree>
    <p:extLst>
      <p:ext uri="{BB962C8B-B14F-4D97-AF65-F5344CB8AC3E}">
        <p14:creationId xmlns:p14="http://schemas.microsoft.com/office/powerpoint/2010/main" val="110230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435" y="347324"/>
            <a:ext cx="10148384" cy="568333"/>
          </a:xfrm>
        </p:spPr>
        <p:txBody>
          <a:bodyPr/>
          <a:lstStyle/>
          <a:p>
            <a:r>
              <a:rPr lang="en-US" dirty="0"/>
              <a:t>Interactive Worksheet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5EE6C29-EFC1-4EA0-951E-824882986CC2}"/>
              </a:ext>
            </a:extLst>
          </p:cNvPr>
          <p:cNvSpPr txBox="1">
            <a:spLocks/>
          </p:cNvSpPr>
          <p:nvPr/>
        </p:nvSpPr>
        <p:spPr>
          <a:xfrm>
            <a:off x="233429" y="3944007"/>
            <a:ext cx="3986442" cy="1667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FFCE07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240B12-EF52-4044-BA3A-1D7C3007F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10" y="1637937"/>
            <a:ext cx="3530486" cy="4577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3DD4A2A3-64E2-4A86-8928-37089D58F2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5181" y="1860169"/>
            <a:ext cx="3852646" cy="2993809"/>
          </a:xfrm>
        </p:spPr>
        <p:txBody>
          <a:bodyPr/>
          <a:lstStyle/>
          <a:p>
            <a:r>
              <a:rPr lang="en-US" dirty="0"/>
              <a:t>Easy-to-use, interactive worksheet to help you plan and budget </a:t>
            </a:r>
          </a:p>
        </p:txBody>
      </p:sp>
      <p:pic>
        <p:nvPicPr>
          <p:cNvPr id="31" name="Picture 30" descr="Icon&#10;&#10;Description automatically generated with medium confidence">
            <a:extLst>
              <a:ext uri="{FF2B5EF4-FFF2-40B4-BE49-F238E27FC236}">
                <a16:creationId xmlns:a16="http://schemas.microsoft.com/office/drawing/2014/main" id="{4096CE63-95EA-4AB2-8FDA-F718FE86D2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88" y="1659668"/>
            <a:ext cx="738715" cy="738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7D20F4-DE43-47A9-83EE-C0C6B2A0D246}"/>
              </a:ext>
            </a:extLst>
          </p:cNvPr>
          <p:cNvGrpSpPr/>
          <p:nvPr/>
        </p:nvGrpSpPr>
        <p:grpSpPr>
          <a:xfrm>
            <a:off x="8854214" y="3429000"/>
            <a:ext cx="3386308" cy="3386308"/>
            <a:chOff x="4734247" y="3556000"/>
            <a:chExt cx="3386308" cy="3386308"/>
          </a:xfrm>
        </p:grpSpPr>
        <p:pic>
          <p:nvPicPr>
            <p:cNvPr id="18" name="Picture 1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E57B96E-C46B-4396-BF49-433EC3B9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4247" y="3556000"/>
              <a:ext cx="3386308" cy="3386308"/>
            </a:xfrm>
            <a:prstGeom prst="rect">
              <a:avLst/>
            </a:prstGeom>
          </p:spPr>
        </p:pic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FF113544-B1B5-400E-BB5C-C44A6985256E}"/>
                </a:ext>
              </a:extLst>
            </p:cNvPr>
            <p:cNvSpPr txBox="1">
              <a:spLocks/>
            </p:cNvSpPr>
            <p:nvPr/>
          </p:nvSpPr>
          <p:spPr>
            <a:xfrm>
              <a:off x="5349844" y="4898992"/>
              <a:ext cx="1549488" cy="11438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57200" marR="0" indent="-457200" algn="l" defTabSz="914400" rtl="0" eaLnBrk="1" fontAlgn="auto" latinLnBrk="0" hangingPunct="1">
                <a:lnSpc>
                  <a:spcPts val="2640"/>
                </a:lnSpc>
                <a:spcBef>
                  <a:spcPts val="10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ts val="26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ts val="26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ts val="26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ts val="26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1500" dirty="0"/>
                <a:t>Simple tools that make decision-making </a:t>
              </a:r>
              <a:r>
                <a:rPr lang="en-US" sz="1500" b="1" dirty="0">
                  <a:solidFill>
                    <a:srgbClr val="FFCC01"/>
                  </a:solidFill>
                </a:rPr>
                <a:t>easier</a:t>
              </a:r>
            </a:p>
            <a:p>
              <a:pPr marL="285750" indent="-285750" algn="ctr"/>
              <a:endParaRPr lang="en-US" sz="1500" dirty="0"/>
            </a:p>
          </p:txBody>
        </p:sp>
      </p:grpSp>
      <p:pic>
        <p:nvPicPr>
          <p:cNvPr id="1026" name="Picture 2" descr="Further Icons_8_yellow">
            <a:extLst>
              <a:ext uri="{FF2B5EF4-FFF2-40B4-BE49-F238E27FC236}">
                <a16:creationId xmlns:a16="http://schemas.microsoft.com/office/drawing/2014/main" id="{42DCDF87-0E93-488F-A365-A869725F3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3" y="56942"/>
            <a:ext cx="1087192" cy="10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70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D7DC8ED-6337-449D-A27A-F9450E3348B5}"/>
              </a:ext>
            </a:extLst>
          </p:cNvPr>
          <p:cNvGrpSpPr/>
          <p:nvPr/>
        </p:nvGrpSpPr>
        <p:grpSpPr>
          <a:xfrm>
            <a:off x="6297807" y="1710816"/>
            <a:ext cx="5894193" cy="3484827"/>
            <a:chOff x="-262028" y="1539286"/>
            <a:chExt cx="6432698" cy="379616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CD2DCB9-F76C-4D40-BADC-1F52940AE023}"/>
                </a:ext>
              </a:extLst>
            </p:cNvPr>
            <p:cNvGrpSpPr/>
            <p:nvPr/>
          </p:nvGrpSpPr>
          <p:grpSpPr>
            <a:xfrm>
              <a:off x="-262028" y="1539286"/>
              <a:ext cx="6432698" cy="3796168"/>
              <a:chOff x="-223283" y="1594404"/>
              <a:chExt cx="6432698" cy="379616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E146E95-A2BF-4F12-8563-FFA3BB80B0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223283" y="1594404"/>
                <a:ext cx="6432698" cy="379616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54BA507-F821-4609-B4EF-D32DBDD692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14400" y="2089092"/>
                <a:ext cx="4157330" cy="26104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334B2E5-5B5E-4DC6-8CD2-AA2F2BCEF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655" y="2058687"/>
              <a:ext cx="4157330" cy="25857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5" name="Picture 34" descr="Icon&#10;&#10;Description automatically generated with medium confidence">
            <a:extLst>
              <a:ext uri="{FF2B5EF4-FFF2-40B4-BE49-F238E27FC236}">
                <a16:creationId xmlns:a16="http://schemas.microsoft.com/office/drawing/2014/main" id="{344C285B-32AE-4B23-9947-80866EE7CC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88" y="1710816"/>
            <a:ext cx="738715" cy="738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435" y="347324"/>
            <a:ext cx="10148384" cy="568333"/>
          </a:xfrm>
        </p:spPr>
        <p:txBody>
          <a:bodyPr/>
          <a:lstStyle/>
          <a:p>
            <a:r>
              <a:rPr lang="en-US" dirty="0"/>
              <a:t>Learning Center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428B0-867A-4C85-8DD6-714FF286AE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5181" y="1911319"/>
            <a:ext cx="5406044" cy="53821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Learning Center offers a robust array of articles, tools, and </a:t>
            </a:r>
            <a:r>
              <a:rPr lang="en-US" b="1" dirty="0">
                <a:solidFill>
                  <a:schemeClr val="accent1"/>
                </a:solidFill>
              </a:rPr>
              <a:t>resources including</a:t>
            </a:r>
            <a:r>
              <a:rPr lang="en-US" dirty="0">
                <a:solidFill>
                  <a:schemeClr val="tx2"/>
                </a:solidFill>
              </a:rPr>
              <a:t>: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5EE6C29-EFC1-4EA0-951E-824882986CC2}"/>
              </a:ext>
            </a:extLst>
          </p:cNvPr>
          <p:cNvSpPr txBox="1">
            <a:spLocks/>
          </p:cNvSpPr>
          <p:nvPr/>
        </p:nvSpPr>
        <p:spPr>
          <a:xfrm>
            <a:off x="-105879" y="2680536"/>
            <a:ext cx="7507706" cy="2646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Savings</a:t>
            </a:r>
            <a:r>
              <a:rPr lang="en-US" sz="1800" dirty="0">
                <a:solidFill>
                  <a:schemeClr val="tx2"/>
                </a:solidFill>
                <a:latin typeface="Arial" panose="020B0604020202020204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calculators, videos and popular forms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Guidance to help compare products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Employer walkthrough of open-enrollment communication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Tips for submitting claims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Help using and managing your account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Tax implication information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to get reimbursed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FAQs</a:t>
            </a:r>
          </a:p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FFCE07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59FA995-C16C-452C-82A6-B991EB8D3A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588" y="137565"/>
            <a:ext cx="989847" cy="98984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7D20F4-DE43-47A9-83EE-C0C6B2A0D246}"/>
              </a:ext>
            </a:extLst>
          </p:cNvPr>
          <p:cNvGrpSpPr/>
          <p:nvPr/>
        </p:nvGrpSpPr>
        <p:grpSpPr>
          <a:xfrm>
            <a:off x="8874360" y="3717944"/>
            <a:ext cx="3386308" cy="3386308"/>
            <a:chOff x="4754393" y="3844944"/>
            <a:chExt cx="3386308" cy="3386308"/>
          </a:xfrm>
        </p:grpSpPr>
        <p:pic>
          <p:nvPicPr>
            <p:cNvPr id="18" name="Picture 1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E57B96E-C46B-4396-BF49-433EC3B9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54393" y="3844944"/>
              <a:ext cx="3386308" cy="3386308"/>
            </a:xfrm>
            <a:prstGeom prst="rect">
              <a:avLst/>
            </a:prstGeom>
          </p:spPr>
        </p:pic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FF113544-B1B5-400E-BB5C-C44A6985256E}"/>
                </a:ext>
              </a:extLst>
            </p:cNvPr>
            <p:cNvSpPr txBox="1">
              <a:spLocks/>
            </p:cNvSpPr>
            <p:nvPr/>
          </p:nvSpPr>
          <p:spPr>
            <a:xfrm>
              <a:off x="5460912" y="5065049"/>
              <a:ext cx="1549488" cy="11438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57200" marR="0" indent="-457200" algn="l" defTabSz="914400" rtl="0" eaLnBrk="1" fontAlgn="auto" latinLnBrk="0" hangingPunct="1">
                <a:lnSpc>
                  <a:spcPts val="2640"/>
                </a:lnSpc>
                <a:spcBef>
                  <a:spcPts val="10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ts val="26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ts val="26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ts val="26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ts val="26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1500" dirty="0"/>
                <a:t>Designed to help you understand and </a:t>
              </a:r>
              <a:r>
                <a:rPr lang="en-US" sz="1500" b="1" dirty="0">
                  <a:solidFill>
                    <a:schemeClr val="accent1"/>
                  </a:solidFill>
                </a:rPr>
                <a:t>maximize</a:t>
              </a:r>
              <a:r>
                <a:rPr lang="en-US" sz="1500" dirty="0"/>
                <a:t> your health savings accounts</a:t>
              </a:r>
            </a:p>
            <a:p>
              <a:pPr marL="285750" indent="-285750" algn="ctr"/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655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9020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Let’s get started</a:t>
            </a:r>
            <a:br>
              <a:rPr lang="en-US" sz="3200" dirty="0">
                <a:latin typeface="+mn-lt"/>
              </a:rPr>
            </a:br>
            <a:r>
              <a:rPr lang="en-US" sz="2000" dirty="0">
                <a:latin typeface="+mn-lt"/>
              </a:rPr>
              <a:t>Our expert service team is ready to help.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152" y="3270417"/>
            <a:ext cx="887522" cy="887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18" y="3270417"/>
            <a:ext cx="925032" cy="925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3403" y="4144795"/>
            <a:ext cx="38312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a typeface="ＭＳ Ｐゴシック" pitchFamily="-105" charset="-128"/>
                <a:cs typeface="Arial Narrow" pitchFamily="34" charset="0"/>
              </a:rPr>
              <a:t>hellofurther.com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79778E-3F6B-4D65-9B65-C1DA2B1D1577}"/>
              </a:ext>
            </a:extLst>
          </p:cNvPr>
          <p:cNvSpPr/>
          <p:nvPr/>
        </p:nvSpPr>
        <p:spPr>
          <a:xfrm>
            <a:off x="2124103" y="4168884"/>
            <a:ext cx="383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2200" dirty="0">
                <a:solidFill>
                  <a:schemeClr val="bg1"/>
                </a:solidFill>
              </a:rPr>
              <a:t>800-859-2144</a:t>
            </a:r>
            <a:endParaRPr lang="en-US" sz="22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M-F 7 AM - 8 pm CST</a:t>
            </a:r>
          </a:p>
          <a:p>
            <a:pPr algn="ctr"/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1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64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3F26E8-19DC-4EE2-854F-3C61F17BD7D0}"/>
              </a:ext>
            </a:extLst>
          </p:cNvPr>
          <p:cNvSpPr/>
          <p:nvPr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2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7DBBA-ADB0-4CEB-A7C2-1C690AAF1F83}"/>
              </a:ext>
            </a:extLst>
          </p:cNvPr>
          <p:cNvSpPr/>
          <p:nvPr/>
        </p:nvSpPr>
        <p:spPr>
          <a:xfrm>
            <a:off x="7563677" y="3245005"/>
            <a:ext cx="4618531" cy="2834640"/>
          </a:xfrm>
          <a:prstGeom prst="rect">
            <a:avLst/>
          </a:prstGeom>
          <a:solidFill>
            <a:srgbClr val="FFCC0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3056CB-F493-4B48-99CD-A9B9073E34D7}"/>
              </a:ext>
            </a:extLst>
          </p:cNvPr>
          <p:cNvSpPr/>
          <p:nvPr/>
        </p:nvSpPr>
        <p:spPr>
          <a:xfrm>
            <a:off x="0" y="3245005"/>
            <a:ext cx="7563677" cy="28602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78865-E838-4DF3-9FC9-C71195AE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3476011"/>
            <a:ext cx="10846904" cy="2488041"/>
          </a:xfrm>
        </p:spPr>
        <p:txBody>
          <a:bodyPr/>
          <a:lstStyle/>
          <a:p>
            <a:pPr algn="l">
              <a:lnSpc>
                <a:spcPts val="5500"/>
              </a:lnSpc>
            </a:pPr>
            <a:r>
              <a:rPr lang="en-US" sz="5400" b="0" dirty="0">
                <a:solidFill>
                  <a:schemeClr val="accent1"/>
                </a:solidFill>
              </a:rPr>
              <a:t>Medical FSA</a:t>
            </a: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12E79E87-330D-4848-B154-2E04596B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9" y="1639750"/>
            <a:ext cx="835767" cy="815215"/>
          </a:xfrm>
          <a:prstGeom prst="rect">
            <a:avLst/>
          </a:prstGeom>
        </p:spPr>
      </p:pic>
      <p:pic>
        <p:nvPicPr>
          <p:cNvPr id="4" name="Picture 3" descr="A picture containing microphone&#10;&#10;Description automatically generated">
            <a:extLst>
              <a:ext uri="{FF2B5EF4-FFF2-40B4-BE49-F238E27FC236}">
                <a16:creationId xmlns:a16="http://schemas.microsoft.com/office/drawing/2014/main" id="{8DA00642-AC0A-4118-8D0E-5BA4DD157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182" y="-880947"/>
            <a:ext cx="3677478" cy="3677478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292FCB76-615E-BB40-9C57-9E843472ED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900" y="4902199"/>
            <a:ext cx="66421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8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5">
            <a:extLst>
              <a:ext uri="{FF2B5EF4-FFF2-40B4-BE49-F238E27FC236}">
                <a16:creationId xmlns:a16="http://schemas.microsoft.com/office/drawing/2014/main" id="{DB5D61D4-75B2-40BA-9A71-A86DA78A8C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100" y="0"/>
            <a:ext cx="59309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48" y="590768"/>
            <a:ext cx="5614851" cy="769194"/>
          </a:xfrm>
        </p:spPr>
        <p:txBody>
          <a:bodyPr/>
          <a:lstStyle/>
          <a:p>
            <a:r>
              <a:rPr lang="en-US" dirty="0">
                <a:solidFill>
                  <a:srgbClr val="FFCC01"/>
                </a:solidFill>
                <a:latin typeface="+mn-lt"/>
              </a:rPr>
              <a:t>Your Medical Flexible Spending Account (FSA)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2727937-F920-4743-95EA-64C580E41BDD}"/>
              </a:ext>
            </a:extLst>
          </p:cNvPr>
          <p:cNvSpPr txBox="1">
            <a:spLocks/>
          </p:cNvSpPr>
          <p:nvPr/>
        </p:nvSpPr>
        <p:spPr>
          <a:xfrm>
            <a:off x="831219" y="3187701"/>
            <a:ext cx="1975089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dirty="0"/>
              <a:t>An expense account that works with your </a:t>
            </a:r>
            <a:r>
              <a:rPr lang="en-US" sz="1600" b="1" dirty="0">
                <a:solidFill>
                  <a:srgbClr val="FFCC01"/>
                </a:solidFill>
              </a:rPr>
              <a:t>health plan</a:t>
            </a:r>
            <a:endParaRPr lang="en-US" sz="1400" dirty="0"/>
          </a:p>
          <a:p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46BE61F-8B81-564D-822C-AC83417F18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307" y="1960534"/>
            <a:ext cx="942198" cy="9421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596AB9-CD05-774F-83C9-A959FAC17BBC}"/>
              </a:ext>
            </a:extLst>
          </p:cNvPr>
          <p:cNvCxnSpPr>
            <a:cxnSpLocks/>
          </p:cNvCxnSpPr>
          <p:nvPr/>
        </p:nvCxnSpPr>
        <p:spPr>
          <a:xfrm>
            <a:off x="970830" y="3134728"/>
            <a:ext cx="1820986" cy="0"/>
          </a:xfrm>
          <a:prstGeom prst="line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F879957-864D-8546-9188-BCB7862FAE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436" y="2007891"/>
            <a:ext cx="1001670" cy="100167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C2F6C-52F8-0D41-874B-2F9BED099957}"/>
              </a:ext>
            </a:extLst>
          </p:cNvPr>
          <p:cNvCxnSpPr>
            <a:cxnSpLocks/>
          </p:cNvCxnSpPr>
          <p:nvPr/>
        </p:nvCxnSpPr>
        <p:spPr>
          <a:xfrm>
            <a:off x="3180927" y="3134728"/>
            <a:ext cx="1820986" cy="0"/>
          </a:xfrm>
          <a:prstGeom prst="line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6B167B7-8891-2F4B-8E4F-54D2F52ABF30}"/>
              </a:ext>
            </a:extLst>
          </p:cNvPr>
          <p:cNvSpPr txBox="1">
            <a:spLocks/>
          </p:cNvSpPr>
          <p:nvPr/>
        </p:nvSpPr>
        <p:spPr>
          <a:xfrm>
            <a:off x="3064924" y="3212714"/>
            <a:ext cx="1975089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dirty="0"/>
              <a:t>Pay for qualified medical costs,       </a:t>
            </a:r>
            <a:r>
              <a:rPr lang="en-US" sz="1600" b="1" dirty="0">
                <a:solidFill>
                  <a:srgbClr val="FFCC01"/>
                </a:solidFill>
              </a:rPr>
              <a:t>tax-free</a:t>
            </a:r>
            <a:endParaRPr lang="en-US" sz="1400" dirty="0"/>
          </a:p>
          <a:p>
            <a:endParaRPr lang="en-US" dirty="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ED82201-9EEA-E14E-8ABF-DE433E1C54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488" y="4189726"/>
            <a:ext cx="1001670" cy="1001670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964343E-6F0A-6A49-93F1-7FFD861CA2D6}"/>
              </a:ext>
            </a:extLst>
          </p:cNvPr>
          <p:cNvSpPr txBox="1">
            <a:spLocks/>
          </p:cNvSpPr>
          <p:nvPr/>
        </p:nvSpPr>
        <p:spPr>
          <a:xfrm>
            <a:off x="830950" y="5413601"/>
            <a:ext cx="1975089" cy="46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dirty="0"/>
              <a:t>Set aside a </a:t>
            </a:r>
            <a:r>
              <a:rPr lang="en-US" sz="1400" b="1" dirty="0">
                <a:solidFill>
                  <a:srgbClr val="FFCC01"/>
                </a:solidFill>
              </a:rPr>
              <a:t>portion</a:t>
            </a:r>
            <a:r>
              <a:rPr lang="en-US" sz="1200" b="1" dirty="0">
                <a:solidFill>
                  <a:srgbClr val="FFCC01"/>
                </a:solidFill>
              </a:rPr>
              <a:t>   </a:t>
            </a:r>
            <a:r>
              <a:rPr lang="en-US" sz="1400" dirty="0"/>
              <a:t>of your payroll pretax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8195BE-E285-B140-9F68-E4BB64D10056}"/>
              </a:ext>
            </a:extLst>
          </p:cNvPr>
          <p:cNvCxnSpPr>
            <a:cxnSpLocks/>
          </p:cNvCxnSpPr>
          <p:nvPr/>
        </p:nvCxnSpPr>
        <p:spPr>
          <a:xfrm>
            <a:off x="970830" y="5360628"/>
            <a:ext cx="1820986" cy="0"/>
          </a:xfrm>
          <a:prstGeom prst="line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AFD44D-A6C7-2441-BAA6-C469F4450E78}"/>
              </a:ext>
            </a:extLst>
          </p:cNvPr>
          <p:cNvCxnSpPr>
            <a:cxnSpLocks/>
          </p:cNvCxnSpPr>
          <p:nvPr/>
        </p:nvCxnSpPr>
        <p:spPr>
          <a:xfrm>
            <a:off x="3180927" y="5365485"/>
            <a:ext cx="1820986" cy="0"/>
          </a:xfrm>
          <a:prstGeom prst="line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8952005-2EC8-6D48-96AE-88511ED6F15C}"/>
              </a:ext>
            </a:extLst>
          </p:cNvPr>
          <p:cNvSpPr txBox="1">
            <a:spLocks/>
          </p:cNvSpPr>
          <p:nvPr/>
        </p:nvSpPr>
        <p:spPr>
          <a:xfrm>
            <a:off x="3137630" y="5413601"/>
            <a:ext cx="1902383" cy="689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b="1" dirty="0">
                <a:solidFill>
                  <a:srgbClr val="FFCD06"/>
                </a:solidFill>
              </a:rPr>
              <a:t>Save money </a:t>
            </a:r>
            <a:r>
              <a:rPr lang="en-US" sz="1400" dirty="0"/>
              <a:t>on these costs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endParaRPr lang="en-US" sz="1400" dirty="0"/>
          </a:p>
          <a:p>
            <a:endParaRPr lang="en-US" dirty="0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1E52680F-E38B-764D-A8C9-D0496076ED7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735" y="4253591"/>
            <a:ext cx="873940" cy="8739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6BC79B9-FA3A-46A9-8670-EC811D168D7C}"/>
              </a:ext>
            </a:extLst>
          </p:cNvPr>
          <p:cNvSpPr/>
          <p:nvPr/>
        </p:nvSpPr>
        <p:spPr>
          <a:xfrm>
            <a:off x="6377674" y="6472123"/>
            <a:ext cx="52174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baseline="30000" dirty="0">
                <a:solidFill>
                  <a:schemeClr val="bg1"/>
                </a:solidFill>
              </a:rPr>
              <a:t>1 </a:t>
            </a:r>
            <a:r>
              <a:rPr lang="en-US" sz="800" dirty="0">
                <a:solidFill>
                  <a:schemeClr val="bg1"/>
                </a:solidFill>
              </a:rPr>
              <a:t>Depends on your tax filing status.  Please consult your tax advisor with questions.</a:t>
            </a:r>
          </a:p>
        </p:txBody>
      </p:sp>
    </p:spTree>
    <p:extLst>
      <p:ext uri="{BB962C8B-B14F-4D97-AF65-F5344CB8AC3E}">
        <p14:creationId xmlns:p14="http://schemas.microsoft.com/office/powerpoint/2010/main" val="161758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6927FC5-5179-BB40-8D39-D127510C9F3F}"/>
              </a:ext>
            </a:extLst>
          </p:cNvPr>
          <p:cNvCxnSpPr>
            <a:cxnSpLocks/>
          </p:cNvCxnSpPr>
          <p:nvPr/>
        </p:nvCxnSpPr>
        <p:spPr>
          <a:xfrm flipV="1">
            <a:off x="43362" y="4392924"/>
            <a:ext cx="12148640" cy="1"/>
          </a:xfrm>
          <a:prstGeom prst="line">
            <a:avLst/>
          </a:prstGeom>
          <a:ln w="44450" cap="rnd" cmpd="sng">
            <a:solidFill>
              <a:srgbClr val="B2B1B1"/>
            </a:solidFill>
            <a:prstDash val="sysDot"/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BD1C85C-1CED-5C46-BF4B-9039BA467D2C}"/>
              </a:ext>
            </a:extLst>
          </p:cNvPr>
          <p:cNvCxnSpPr>
            <a:cxnSpLocks/>
          </p:cNvCxnSpPr>
          <p:nvPr/>
        </p:nvCxnSpPr>
        <p:spPr>
          <a:xfrm flipV="1">
            <a:off x="43362" y="1987167"/>
            <a:ext cx="12148640" cy="1"/>
          </a:xfrm>
          <a:prstGeom prst="line">
            <a:avLst/>
          </a:prstGeom>
          <a:ln w="44450" cap="rnd" cmpd="sng">
            <a:solidFill>
              <a:srgbClr val="B2B1B1"/>
            </a:solidFill>
            <a:prstDash val="sysDot"/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3524454-0BA7-A04B-AB4B-A6DC59DB7549}"/>
              </a:ext>
            </a:extLst>
          </p:cNvPr>
          <p:cNvGrpSpPr/>
          <p:nvPr/>
        </p:nvGrpSpPr>
        <p:grpSpPr>
          <a:xfrm>
            <a:off x="-1" y="-11723"/>
            <a:ext cx="12192001" cy="1876737"/>
            <a:chOff x="-1" y="-11723"/>
            <a:chExt cx="12192001" cy="1876737"/>
          </a:xfrm>
        </p:grpSpPr>
        <p:pic>
          <p:nvPicPr>
            <p:cNvPr id="46" name="Picture 45" descr="Icon&#10;&#10;Description automatically generated">
              <a:extLst>
                <a:ext uri="{FF2B5EF4-FFF2-40B4-BE49-F238E27FC236}">
                  <a16:creationId xmlns:a16="http://schemas.microsoft.com/office/drawing/2014/main" id="{5785B9CA-A8EB-ED4F-A22F-77C6463E0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-11723"/>
              <a:ext cx="12192001" cy="1876737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B914E16-92FD-DF4A-A726-8B1F1303FC9D}"/>
                </a:ext>
              </a:extLst>
            </p:cNvPr>
            <p:cNvSpPr/>
            <p:nvPr/>
          </p:nvSpPr>
          <p:spPr>
            <a:xfrm>
              <a:off x="1955410" y="858867"/>
              <a:ext cx="3953022" cy="519707"/>
            </a:xfrm>
            <a:prstGeom prst="rect">
              <a:avLst/>
            </a:prstGeom>
            <a:solidFill>
              <a:srgbClr val="33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Title 2">
            <a:extLst>
              <a:ext uri="{FF2B5EF4-FFF2-40B4-BE49-F238E27FC236}">
                <a16:creationId xmlns:a16="http://schemas.microsoft.com/office/drawing/2014/main" id="{043E490B-D278-FB46-9A0C-B25976BB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409" y="687471"/>
            <a:ext cx="9867995" cy="769194"/>
          </a:xfrm>
        </p:spPr>
        <p:txBody>
          <a:bodyPr/>
          <a:lstStyle/>
          <a:p>
            <a:r>
              <a:rPr lang="en-US" dirty="0">
                <a:solidFill>
                  <a:srgbClr val="FFCC01"/>
                </a:solidFill>
              </a:rPr>
              <a:t>How your Medical FSA works</a:t>
            </a:r>
            <a:endParaRPr lang="en-US" sz="3400" dirty="0">
              <a:solidFill>
                <a:srgbClr val="FFCC0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2844" y="2424641"/>
            <a:ext cx="1882431" cy="1305529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You Estimate </a:t>
            </a:r>
            <a:r>
              <a:rPr lang="en-US" sz="1400" dirty="0"/>
              <a:t>next year’s </a:t>
            </a:r>
            <a:br>
              <a:rPr lang="en-US" sz="1400" dirty="0"/>
            </a:br>
            <a:r>
              <a:rPr lang="en-US" sz="1400" dirty="0"/>
              <a:t>out-of-pocket           costs</a:t>
            </a:r>
            <a:endParaRPr lang="en-US" sz="1400" strike="sngStrike" dirty="0">
              <a:highlight>
                <a:srgbClr val="FFFF00"/>
              </a:highlight>
            </a:endParaRP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D1ED2291-3072-4447-B604-B8743729BA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63" y="1510295"/>
            <a:ext cx="839566" cy="882361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77898E1C-1D2D-8F4B-9C04-B4CD367CE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0973" y="1484702"/>
            <a:ext cx="873483" cy="862421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B73D94E-9750-0B40-86D7-2343554F47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5300" y="1484701"/>
            <a:ext cx="852224" cy="862422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4029BEC-3E81-7249-84D4-4DB03726CE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8367" y="1488047"/>
            <a:ext cx="853070" cy="855729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A859188-0789-4E47-A3C5-A26FDBF043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1165" y="3864488"/>
            <a:ext cx="853067" cy="916537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1F76DB1-080F-034D-9705-AD7FF979C12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263" y="3896726"/>
            <a:ext cx="835389" cy="835389"/>
          </a:xfrm>
          <a:prstGeom prst="rect">
            <a:avLst/>
          </a:prstGeom>
        </p:spPr>
      </p:pic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A6CDF924-9816-294A-8467-29DFBB8563A7}"/>
              </a:ext>
            </a:extLst>
          </p:cNvPr>
          <p:cNvSpPr txBox="1">
            <a:spLocks/>
          </p:cNvSpPr>
          <p:nvPr/>
        </p:nvSpPr>
        <p:spPr>
          <a:xfrm>
            <a:off x="3462283" y="2392656"/>
            <a:ext cx="2070862" cy="665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Equal Portions</a:t>
            </a:r>
            <a:br>
              <a:rPr lang="en-US" sz="1800" b="1" dirty="0"/>
            </a:br>
            <a:r>
              <a:rPr lang="en-US" sz="1400" dirty="0"/>
              <a:t>are deposited from    your paycheck into       the account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C057849C-C0A0-124A-BB25-7252540CFD8E}"/>
              </a:ext>
            </a:extLst>
          </p:cNvPr>
          <p:cNvSpPr txBox="1">
            <a:spLocks/>
          </p:cNvSpPr>
          <p:nvPr/>
        </p:nvSpPr>
        <p:spPr>
          <a:xfrm>
            <a:off x="6655981" y="2387810"/>
            <a:ext cx="2070862" cy="665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Total amount</a:t>
            </a:r>
            <a:br>
              <a:rPr lang="en-US" sz="1800" b="1" dirty="0"/>
            </a:br>
            <a:r>
              <a:rPr lang="en-US" sz="1400" dirty="0"/>
              <a:t>is available day one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E8A57053-81BF-3E4B-8B96-9BDE8AD9F7FA}"/>
              </a:ext>
            </a:extLst>
          </p:cNvPr>
          <p:cNvSpPr txBox="1">
            <a:spLocks/>
          </p:cNvSpPr>
          <p:nvPr/>
        </p:nvSpPr>
        <p:spPr>
          <a:xfrm>
            <a:off x="9835703" y="2351291"/>
            <a:ext cx="2070862" cy="665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A Spouse</a:t>
            </a:r>
            <a:br>
              <a:rPr lang="en-US" sz="1800" b="1" dirty="0"/>
            </a:br>
            <a:r>
              <a:rPr lang="en-US" sz="1400" dirty="0"/>
              <a:t>in another plan may    also open an FSA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E45DA91-CFC9-534B-ABE5-CE73841A7496}"/>
              </a:ext>
            </a:extLst>
          </p:cNvPr>
          <p:cNvSpPr txBox="1">
            <a:spLocks/>
          </p:cNvSpPr>
          <p:nvPr/>
        </p:nvSpPr>
        <p:spPr>
          <a:xfrm>
            <a:off x="3406903" y="4793566"/>
            <a:ext cx="2070862" cy="1416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Use a</a:t>
            </a:r>
            <a:endParaRPr lang="en-US" sz="1400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02178120-5A6F-4D4D-A1E1-333CABBDF2EA}"/>
              </a:ext>
            </a:extLst>
          </p:cNvPr>
          <p:cNvSpPr txBox="1">
            <a:spLocks/>
          </p:cNvSpPr>
          <p:nvPr/>
        </p:nvSpPr>
        <p:spPr>
          <a:xfrm>
            <a:off x="6530911" y="4847085"/>
            <a:ext cx="2070862" cy="665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A Medical FSA            </a:t>
            </a:r>
            <a:r>
              <a:rPr lang="en-US" sz="1400" dirty="0"/>
              <a:t>is a “use it or lose it” account</a:t>
            </a:r>
            <a:r>
              <a:rPr lang="en-US" sz="1400" dirty="0">
                <a:cs typeface="Arial" panose="020B0604020202020204" pitchFamily="34" charset="0"/>
              </a:rPr>
              <a:t>¹</a:t>
            </a:r>
            <a:endParaRPr lang="en-US" sz="1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36FE04D-B6C7-124F-AB14-8644F68E46F6}"/>
              </a:ext>
            </a:extLst>
          </p:cNvPr>
          <p:cNvSpPr/>
          <p:nvPr/>
        </p:nvSpPr>
        <p:spPr>
          <a:xfrm>
            <a:off x="6187461" y="6438454"/>
            <a:ext cx="566281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800" baseline="30000" dirty="0">
                <a:latin typeface="+mj-lt"/>
              </a:rPr>
              <a:t>1</a:t>
            </a:r>
            <a:r>
              <a:rPr lang="en-US" sz="800" dirty="0">
                <a:latin typeface="+mj-lt"/>
              </a:rPr>
              <a:t> Depending on how your employer sets up the account, money may be forfeited at end of the plan year or grace period.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BC846663-7AE8-E746-9C6F-1AB14B357B84}"/>
              </a:ext>
            </a:extLst>
          </p:cNvPr>
          <p:cNvSpPr txBox="1">
            <a:spLocks/>
          </p:cNvSpPr>
          <p:nvPr/>
        </p:nvSpPr>
        <p:spPr>
          <a:xfrm>
            <a:off x="843766" y="6936765"/>
            <a:ext cx="4874342" cy="3808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200" baseline="30000" dirty="0">
              <a:solidFill>
                <a:schemeClr val="bg1"/>
              </a:solidFill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E674C29-BF0B-465A-BE8D-510737B8196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290" y="4622800"/>
            <a:ext cx="1286260" cy="1286260"/>
          </a:xfrm>
          <a:prstGeom prst="rect">
            <a:avLst/>
          </a:prstGeom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C3FD23D-CCDA-4A13-84A0-F5C6F7B7E976}"/>
              </a:ext>
            </a:extLst>
          </p:cNvPr>
          <p:cNvSpPr txBox="1">
            <a:spLocks/>
          </p:cNvSpPr>
          <p:nvPr/>
        </p:nvSpPr>
        <p:spPr>
          <a:xfrm>
            <a:off x="3607196" y="5064256"/>
            <a:ext cx="2363810" cy="665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dirty="0"/>
              <a:t>convenient FSA debit </a:t>
            </a:r>
            <a:br>
              <a:rPr lang="en-US" sz="1400" dirty="0"/>
            </a:br>
            <a:r>
              <a:rPr lang="en-US" sz="1400" dirty="0"/>
              <a:t>card to pay providers for eligible expenses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52F079-0FAC-4796-81C6-7429DED4BE71}"/>
              </a:ext>
            </a:extLst>
          </p:cNvPr>
          <p:cNvSpPr txBox="1"/>
          <p:nvPr/>
        </p:nvSpPr>
        <p:spPr>
          <a:xfrm>
            <a:off x="9288379" y="4781025"/>
            <a:ext cx="2618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sz="1800" b="1" dirty="0">
                <a:solidFill>
                  <a:srgbClr val="FFC000"/>
                </a:solidFill>
              </a:rPr>
              <a:t>2021: </a:t>
            </a:r>
          </a:p>
          <a:p>
            <a:pPr algn="ctr" fontAlgn="base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sz="1800" dirty="0">
                <a:solidFill>
                  <a:srgbClr val="323332"/>
                </a:solidFill>
              </a:rPr>
              <a:t>$2,750 contribution limit</a:t>
            </a:r>
          </a:p>
        </p:txBody>
      </p:sp>
    </p:spTree>
    <p:extLst>
      <p:ext uri="{BB962C8B-B14F-4D97-AF65-F5344CB8AC3E}">
        <p14:creationId xmlns:p14="http://schemas.microsoft.com/office/powerpoint/2010/main" val="400699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8A2A881-C1A8-445D-8EBE-F3E26542B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1397" y="-449179"/>
            <a:ext cx="3219094" cy="321909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53167" y="861461"/>
            <a:ext cx="4909645" cy="102509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3200" b="1" dirty="0">
                <a:solidFill>
                  <a:schemeClr val="tx1"/>
                </a:solidFill>
              </a:rPr>
              <a:t>You can use your Medical FSA to pay for: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58189" y="2050180"/>
            <a:ext cx="3850106" cy="364797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1400" b="1" spc="-5" dirty="0">
                <a:solidFill>
                  <a:schemeClr val="tx1"/>
                </a:solidFill>
                <a:cs typeface="Arial" panose="020B0604020202020204" pitchFamily="34" charset="0"/>
              </a:rPr>
              <a:t>NEW! </a:t>
            </a:r>
            <a:r>
              <a:rPr lang="en-US" sz="1400" spc="-5" dirty="0">
                <a:solidFill>
                  <a:schemeClr val="tx1"/>
                </a:solidFill>
                <a:cs typeface="Arial" panose="020B0604020202020204" pitchFamily="34" charset="0"/>
              </a:rPr>
              <a:t>Over-the-counter supplies, medications, and some feminine hygiene products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1400" spc="-5" dirty="0">
                <a:solidFill>
                  <a:schemeClr val="tx1"/>
                </a:solidFill>
                <a:cs typeface="Arial" panose="020B0604020202020204" pitchFamily="34" charset="0"/>
              </a:rPr>
              <a:t>Expenses for you, your spouse, and any health plan dependent 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1400" spc="-5" dirty="0">
                <a:solidFill>
                  <a:schemeClr val="tx1"/>
                </a:solidFill>
                <a:cs typeface="Arial" panose="020B0604020202020204" pitchFamily="34" charset="0"/>
              </a:rPr>
              <a:t>Medical expenses not covered by your health plan, including: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spc="-5" dirty="0">
                <a:solidFill>
                  <a:schemeClr val="tx1"/>
                </a:solidFill>
                <a:cs typeface="Arial" panose="020B0604020202020204" pitchFamily="34" charset="0"/>
              </a:rPr>
              <a:t>Out-of-pocket medical expenses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spc="-5" dirty="0">
                <a:solidFill>
                  <a:schemeClr val="tx1"/>
                </a:solidFill>
                <a:cs typeface="Arial" panose="020B0604020202020204" pitchFamily="34" charset="0"/>
              </a:rPr>
              <a:t>Copayments, coinsurance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spc="-5" dirty="0">
                <a:solidFill>
                  <a:schemeClr val="tx1"/>
                </a:solidFill>
                <a:cs typeface="Arial" panose="020B0604020202020204" pitchFamily="34" charset="0"/>
              </a:rPr>
              <a:t>Prescription drugs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spc="-5" dirty="0">
                <a:solidFill>
                  <a:schemeClr val="tx1"/>
                </a:solidFill>
                <a:cs typeface="Arial" panose="020B0604020202020204" pitchFamily="34" charset="0"/>
              </a:rPr>
              <a:t>Dental and vision care expenses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1400" spc="-5" dirty="0">
                <a:solidFill>
                  <a:schemeClr val="tx1"/>
                </a:solidFill>
                <a:cs typeface="Arial" panose="020B0604020202020204" pitchFamily="34" charset="0"/>
              </a:rPr>
              <a:t>If you have an HSA, your FSA will be limited to vision and dental expenses until your health plan deductible has been met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sz="quarter" idx="14"/>
          </p:nvPr>
        </p:nvSpPr>
        <p:spPr>
          <a:xfrm>
            <a:off x="8542287" y="1424054"/>
            <a:ext cx="2396691" cy="881553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These you can’t pay for: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534268" y="2407856"/>
            <a:ext cx="3430790" cy="34443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Costs that aren’t considered qualified medical expenses as defined by          the IRS</a:t>
            </a:r>
            <a:endParaRPr lang="en-US" sz="1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0" marR="0" indent="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Health insurance premiums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n-US" sz="1400" b="1" strike="sngStrike" dirty="0">
              <a:highlight>
                <a:srgbClr val="FFFF00"/>
              </a:highlight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771BB29-40FA-4222-8C8D-C5E2CD0810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337" y="2002052"/>
            <a:ext cx="462983" cy="462983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5D5ADE05-7D82-48DD-9FA1-34EB226693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337" y="2565316"/>
            <a:ext cx="462983" cy="462983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890B7F73-A10F-487A-836C-BA2ACEC33D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337" y="3169119"/>
            <a:ext cx="462983" cy="46298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D7F9C5B-709D-4965-9CEC-BC60B8792BD6}"/>
              </a:ext>
            </a:extLst>
          </p:cNvPr>
          <p:cNvGrpSpPr/>
          <p:nvPr/>
        </p:nvGrpSpPr>
        <p:grpSpPr>
          <a:xfrm>
            <a:off x="226942" y="3577350"/>
            <a:ext cx="1564359" cy="1587508"/>
            <a:chOff x="226942" y="3577350"/>
            <a:chExt cx="1564359" cy="15875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A40E74-A045-4FE9-97F4-D56705821CA6}"/>
                </a:ext>
              </a:extLst>
            </p:cNvPr>
            <p:cNvSpPr/>
            <p:nvPr/>
          </p:nvSpPr>
          <p:spPr>
            <a:xfrm>
              <a:off x="380754" y="4252979"/>
              <a:ext cx="141054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Always save your receipts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to ensure proper validation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of expenses, as required by the IRS</a:t>
              </a:r>
              <a:r>
                <a:rPr lang="en-US" sz="1000" i="1" dirty="0">
                  <a:solidFill>
                    <a:srgbClr val="000000"/>
                  </a:solidFill>
                </a:rPr>
                <a:t>.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26" name="Picture 25" descr="Text&#10;&#10;Description automatically generated">
              <a:extLst>
                <a:ext uri="{FF2B5EF4-FFF2-40B4-BE49-F238E27FC236}">
                  <a16:creationId xmlns:a16="http://schemas.microsoft.com/office/drawing/2014/main" id="{B75D67AE-249F-4A18-BE39-E096A17BC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942" y="3577350"/>
              <a:ext cx="952500" cy="95250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320F5F6-F223-467D-A29E-D04FC211C671}"/>
                </a:ext>
              </a:extLst>
            </p:cNvPr>
            <p:cNvSpPr/>
            <p:nvPr/>
          </p:nvSpPr>
          <p:spPr>
            <a:xfrm>
              <a:off x="419255" y="5119139"/>
              <a:ext cx="1188164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F11DC51D-51A4-4A8A-9AB7-C9ED4F65FD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767" y="1124118"/>
            <a:ext cx="1266524" cy="1266524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C5B9D359-64C0-4F14-A4D2-95E5570630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726" y="2378683"/>
            <a:ext cx="466344" cy="466344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C17005A-9909-4F54-9ED7-7DEFE16DF21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726" y="3070059"/>
            <a:ext cx="466344" cy="466344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A9FD0CA-7449-43A1-9694-2D69F23A8A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337" y="4883261"/>
            <a:ext cx="462983" cy="46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4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dirty="0">
                <a:solidFill>
                  <a:schemeClr val="accent1"/>
                </a:solidFill>
                <a:latin typeface="+mn-lt"/>
              </a:rPr>
              <a:t>Combine FSA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41111-2759-4FAE-BC7C-7CBF35E6E5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581" y="2924276"/>
            <a:ext cx="3998590" cy="2217922"/>
          </a:xfrm>
        </p:spPr>
        <p:txBody>
          <a:bodyPr/>
          <a:lstStyle/>
          <a:p>
            <a:r>
              <a:rPr lang="en-US" dirty="0"/>
              <a:t>Pairing an FSA with an HSA, HRA, or VEBA increases the spending and savings power for members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184F3660-78D8-4C10-B7B6-4E2518FAE36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3226" y="722535"/>
            <a:ext cx="1371083" cy="1371083"/>
          </a:xfrm>
          <a:noFill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CE250A-1E88-4BE3-8FFB-7B70ABA24B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43763" y="1226790"/>
            <a:ext cx="4268787" cy="605810"/>
          </a:xfrm>
        </p:spPr>
        <p:txBody>
          <a:bodyPr/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paired with an HSA, the FSA will be limited to permitted benefits such as vision and dental care benefits until the health plan deductible is met.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DFE43B-3968-4695-972F-B76EDAE055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/>
              <a:t>Pairing with an HSA</a:t>
            </a:r>
            <a:r>
              <a:rPr lang="en-US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EEE72-15E6-4A3F-B562-C4A638563F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43763" y="3013605"/>
            <a:ext cx="4268787" cy="6058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paired with an HRA allowing all 213(d) expenses to be reimbursed, eligible expenses will first be reimbursed from the Medical FSA until the account has been exhausted.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B8C2A-B167-4F38-826C-876A7266AB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43763" y="2707864"/>
            <a:ext cx="4268787" cy="306086"/>
          </a:xfrm>
        </p:spPr>
        <p:txBody>
          <a:bodyPr/>
          <a:lstStyle/>
          <a:p>
            <a:r>
              <a:rPr lang="en-US" b="1" dirty="0"/>
              <a:t>Pairing with an HRA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CB9F01-62FB-4BD0-8813-1D5310A311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43761" y="4945410"/>
            <a:ext cx="4268787" cy="1371599"/>
          </a:xfrm>
        </p:spPr>
        <p:txBody>
          <a:bodyPr/>
          <a:lstStyle/>
          <a:p>
            <a:r>
              <a:rPr lang="en-US" dirty="0"/>
              <a:t>If paired with a VEBA, eligible expenses will be reimbursed from the Medical FSA until the account has been exhausted.  Only then will eligible expenses be reimbursed from the VEBA account.</a:t>
            </a:r>
          </a:p>
          <a:p>
            <a:r>
              <a:rPr lang="en-US" dirty="0"/>
              <a:t>.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0D8949-365A-47AF-B23B-E50B257DD76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43762" y="4633509"/>
            <a:ext cx="4268787" cy="306086"/>
          </a:xfrm>
        </p:spPr>
        <p:txBody>
          <a:bodyPr/>
          <a:lstStyle/>
          <a:p>
            <a:r>
              <a:rPr lang="en-US" b="1" dirty="0"/>
              <a:t>Pairing with a VEBA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070F1F6-1CB3-45E0-9D96-1A4C7545C5B4}"/>
              </a:ext>
            </a:extLst>
          </p:cNvPr>
          <p:cNvSpPr txBox="1">
            <a:spLocks/>
          </p:cNvSpPr>
          <p:nvPr/>
        </p:nvSpPr>
        <p:spPr>
          <a:xfrm>
            <a:off x="1481138" y="1079562"/>
            <a:ext cx="4268787" cy="12064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Picture Placeholder 19">
            <a:extLst>
              <a:ext uri="{FF2B5EF4-FFF2-40B4-BE49-F238E27FC236}">
                <a16:creationId xmlns:a16="http://schemas.microsoft.com/office/drawing/2014/main" id="{9E665FA7-3846-4C00-8BD8-8F0812F4F5D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3226" y="2450645"/>
            <a:ext cx="1371600" cy="1371600"/>
          </a:xfrm>
          <a:noFill/>
        </p:spPr>
      </p:pic>
      <p:pic>
        <p:nvPicPr>
          <p:cNvPr id="24" name="Picture Placeholder 19">
            <a:extLst>
              <a:ext uri="{FF2B5EF4-FFF2-40B4-BE49-F238E27FC236}">
                <a16:creationId xmlns:a16="http://schemas.microsoft.com/office/drawing/2014/main" id="{C1DB7F3D-BCFF-47FF-AA33-4E570E2076D4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2709" y="4406838"/>
            <a:ext cx="1371600" cy="1371600"/>
          </a:xfrm>
          <a:noFill/>
        </p:spPr>
      </p:pic>
    </p:spTree>
    <p:extLst>
      <p:ext uri="{BB962C8B-B14F-4D97-AF65-F5344CB8AC3E}">
        <p14:creationId xmlns:p14="http://schemas.microsoft.com/office/powerpoint/2010/main" val="399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5794BD-2266-4F41-A718-30DC42AB197F}"/>
              </a:ext>
            </a:extLst>
          </p:cNvPr>
          <p:cNvGrpSpPr/>
          <p:nvPr/>
        </p:nvGrpSpPr>
        <p:grpSpPr>
          <a:xfrm>
            <a:off x="-21682" y="11766"/>
            <a:ext cx="12192001" cy="1876737"/>
            <a:chOff x="-1" y="-11723"/>
            <a:chExt cx="12192001" cy="1876737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AE406D6-3660-5243-9DED-3B75C7FC0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-11723"/>
              <a:ext cx="12192001" cy="18767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2C7420-74AD-A14A-9764-544C2AF57411}"/>
                </a:ext>
              </a:extLst>
            </p:cNvPr>
            <p:cNvSpPr/>
            <p:nvPr/>
          </p:nvSpPr>
          <p:spPr>
            <a:xfrm>
              <a:off x="1955410" y="858867"/>
              <a:ext cx="3953022" cy="519707"/>
            </a:xfrm>
            <a:prstGeom prst="rect">
              <a:avLst/>
            </a:prstGeom>
            <a:solidFill>
              <a:srgbClr val="33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5410" y="687471"/>
            <a:ext cx="4797082" cy="769194"/>
          </a:xfrm>
        </p:spPr>
        <p:txBody>
          <a:bodyPr/>
          <a:lstStyle/>
          <a:p>
            <a:r>
              <a:rPr lang="en-US" sz="3400" dirty="0">
                <a:solidFill>
                  <a:srgbClr val="FFCC01"/>
                </a:solidFill>
              </a:rPr>
              <a:t>After you’re enrolled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6E13CA-430D-4887-889B-85831B6192AC}"/>
              </a:ext>
            </a:extLst>
          </p:cNvPr>
          <p:cNvGrpSpPr/>
          <p:nvPr/>
        </p:nvGrpSpPr>
        <p:grpSpPr>
          <a:xfrm>
            <a:off x="1720916" y="2431106"/>
            <a:ext cx="5031575" cy="3698964"/>
            <a:chOff x="1520891" y="2307281"/>
            <a:chExt cx="5031575" cy="36989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57F174-3428-4189-837E-BBBC320ECA4F}"/>
                </a:ext>
              </a:extLst>
            </p:cNvPr>
            <p:cNvSpPr txBox="1"/>
            <p:nvPr/>
          </p:nvSpPr>
          <p:spPr>
            <a:xfrm>
              <a:off x="1933729" y="2307281"/>
              <a:ext cx="4618737" cy="36702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en-US" sz="1800" dirty="0">
                  <a:effectLst/>
                </a:rPr>
                <a:t>Receive your Spending Account I.D. and Visa</a:t>
              </a:r>
              <a:r>
                <a:rPr lang="en-US" sz="1800" baseline="30000" dirty="0">
                  <a:effectLst/>
                </a:rPr>
                <a:t>®</a:t>
              </a:r>
              <a:r>
                <a:rPr lang="en-US" sz="1800" dirty="0">
                  <a:effectLst/>
                </a:rPr>
                <a:t> debit card by mail</a:t>
              </a:r>
            </a:p>
            <a:p>
              <a:pPr>
                <a:spcAft>
                  <a:spcPts val="900"/>
                </a:spcAft>
              </a:pPr>
              <a:r>
                <a:rPr lang="en-US" sz="1800" dirty="0">
                  <a:effectLst/>
                </a:rPr>
                <a:t>Register on hellofurther.com</a:t>
              </a:r>
            </a:p>
            <a:p>
              <a:pPr>
                <a:spcAft>
                  <a:spcPts val="900"/>
                </a:spcAft>
              </a:pPr>
              <a:r>
                <a:rPr lang="en-US" sz="1800" dirty="0">
                  <a:effectLst/>
                </a:rPr>
                <a:t>Download mobile app</a:t>
              </a:r>
            </a:p>
            <a:p>
              <a:pPr>
                <a:spcAft>
                  <a:spcPts val="900"/>
                </a:spcAft>
              </a:pPr>
              <a:r>
                <a:rPr lang="en-US" sz="1800" dirty="0">
                  <a:effectLst/>
                </a:rPr>
                <a:t>Pay providers with your Visa</a:t>
              </a:r>
              <a:r>
                <a:rPr lang="en-US" sz="1800" baseline="30000" dirty="0">
                  <a:effectLst/>
                </a:rPr>
                <a:t>®</a:t>
              </a:r>
              <a:r>
                <a:rPr lang="en-US" sz="1800" dirty="0">
                  <a:effectLst/>
                </a:rPr>
                <a:t> debit card or submit claims for reimbursement</a:t>
              </a:r>
            </a:p>
            <a:p>
              <a:pPr>
                <a:spcAft>
                  <a:spcPts val="900"/>
                </a:spcAft>
              </a:pPr>
              <a:r>
                <a:rPr lang="en-US" sz="1800" dirty="0">
                  <a:effectLst/>
                </a:rPr>
                <a:t>View account activity and check balances</a:t>
              </a:r>
            </a:p>
            <a:p>
              <a:pPr>
                <a:spcAft>
                  <a:spcPts val="900"/>
                </a:spcAft>
              </a:pPr>
              <a:r>
                <a:rPr lang="en-US" sz="1800" dirty="0">
                  <a:effectLst/>
                </a:rPr>
                <a:t>Download forms and upload receipts</a:t>
              </a:r>
            </a:p>
            <a:p>
              <a:pPr>
                <a:spcAft>
                  <a:spcPts val="900"/>
                </a:spcAft>
              </a:pPr>
              <a:r>
                <a:rPr lang="en-US" sz="1800" dirty="0">
                  <a:effectLst/>
                </a:rPr>
                <a:t>View and manage investments over $1,000</a:t>
              </a:r>
            </a:p>
            <a:p>
              <a:pPr>
                <a:spcAft>
                  <a:spcPts val="900"/>
                </a:spcAft>
              </a:pPr>
              <a:r>
                <a:rPr lang="en-US" sz="1800" dirty="0">
                  <a:effectLst/>
                </a:rPr>
                <a:t>Request additional Visa</a:t>
              </a:r>
              <a:r>
                <a:rPr lang="en-US" sz="1800" baseline="30000" dirty="0">
                  <a:effectLst/>
                </a:rPr>
                <a:t>®</a:t>
              </a:r>
              <a:r>
                <a:rPr lang="en-US" sz="1800" dirty="0">
                  <a:effectLst/>
                </a:rPr>
                <a:t> debit cards</a:t>
              </a:r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93B3CC8B-4647-44E5-A20A-06DC7589B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0891" y="5537257"/>
              <a:ext cx="468988" cy="468988"/>
            </a:xfrm>
            <a:prstGeom prst="rect">
              <a:avLst/>
            </a:prstGeom>
          </p:spPr>
        </p:pic>
      </p:grp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B404721-8CFB-494B-BF46-5A84D69681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0856" y="1541806"/>
            <a:ext cx="1591059" cy="15941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18A7B43-C7B7-4713-835F-90E8BB12BE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7" b="7918"/>
          <a:stretch/>
        </p:blipFill>
        <p:spPr>
          <a:xfrm>
            <a:off x="6071330" y="2376102"/>
            <a:ext cx="6432698" cy="3796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65D50B5F-62C8-44F0-B095-FAF458EC42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916" y="5243810"/>
            <a:ext cx="468988" cy="46898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AB01184-BD37-4CC2-AC2B-42A000553C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916" y="4855266"/>
            <a:ext cx="468988" cy="46898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EC974D8-128B-44EC-A14B-92795ECDBA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916" y="4400844"/>
            <a:ext cx="468988" cy="468988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B0228AE1-E157-4428-B7BD-94A4B7DCC0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235" y="3829522"/>
            <a:ext cx="468988" cy="468988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4C667CEF-78EF-4D3B-91DC-7D46859869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916" y="3418543"/>
            <a:ext cx="468988" cy="468988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13200016-017B-4C58-974B-D464CBDDB3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899" y="3038272"/>
            <a:ext cx="468988" cy="468988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67518BCF-6342-4969-82D0-6F6A201087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916" y="2436242"/>
            <a:ext cx="468988" cy="4689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745EDF-CDB8-4ABC-A71C-66C5183EB463}"/>
              </a:ext>
            </a:extLst>
          </p:cNvPr>
          <p:cNvPicPr/>
          <p:nvPr/>
        </p:nvPicPr>
        <p:blipFill rotWithShape="1">
          <a:blip r:embed="rId7"/>
          <a:srcRect b="19179"/>
          <a:stretch/>
        </p:blipFill>
        <p:spPr>
          <a:xfrm>
            <a:off x="7187010" y="2797239"/>
            <a:ext cx="4210724" cy="27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8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3CC9DC01-7642-449E-9CC8-89AAF791F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220" y="2766751"/>
            <a:ext cx="2921000" cy="2921000"/>
          </a:xfrm>
          <a:prstGeom prst="rect">
            <a:avLst/>
          </a:prstGeom>
        </p:spPr>
      </p:pic>
      <p:pic>
        <p:nvPicPr>
          <p:cNvPr id="35" name="Picture 34" descr="Icon&#10;&#10;Description automatically generated with medium confidence">
            <a:extLst>
              <a:ext uri="{FF2B5EF4-FFF2-40B4-BE49-F238E27FC236}">
                <a16:creationId xmlns:a16="http://schemas.microsoft.com/office/drawing/2014/main" id="{344C285B-32AE-4B23-9947-80866EE7CC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88" y="2158491"/>
            <a:ext cx="738715" cy="738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435" y="347324"/>
            <a:ext cx="10148384" cy="568333"/>
          </a:xfrm>
        </p:spPr>
        <p:txBody>
          <a:bodyPr/>
          <a:lstStyle/>
          <a:p>
            <a:r>
              <a:rPr lang="en-US" dirty="0"/>
              <a:t>Mobile App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56591" y="4043808"/>
            <a:ext cx="1544810" cy="1143803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n-US" sz="1800" b="1" dirty="0">
                <a:solidFill>
                  <a:schemeClr val="accent1"/>
                </a:solidFill>
              </a:rPr>
              <a:t>Text options </a:t>
            </a:r>
            <a:r>
              <a:rPr lang="en-US" sz="1800" dirty="0"/>
              <a:t>for account activities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428B0-867A-4C85-8DD6-714FF286AE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5181" y="2358994"/>
            <a:ext cx="3852646" cy="538212"/>
          </a:xfrm>
        </p:spPr>
        <p:txBody>
          <a:bodyPr/>
          <a:lstStyle/>
          <a:p>
            <a:r>
              <a:rPr lang="en-US" dirty="0"/>
              <a:t>Easy to use tool that </a:t>
            </a:r>
            <a:r>
              <a:rPr lang="en-US" b="1" dirty="0">
                <a:solidFill>
                  <a:schemeClr val="accent1"/>
                </a:solidFill>
              </a:rPr>
              <a:t>features: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71B675-0063-4727-9710-8E23ABE38C84}"/>
              </a:ext>
            </a:extLst>
          </p:cNvPr>
          <p:cNvGrpSpPr/>
          <p:nvPr/>
        </p:nvGrpSpPr>
        <p:grpSpPr>
          <a:xfrm>
            <a:off x="4772215" y="1459116"/>
            <a:ext cx="4527240" cy="5269375"/>
            <a:chOff x="6432354" y="939692"/>
            <a:chExt cx="4527240" cy="52693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7B3160-9228-4638-B256-45CBA5695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32354" y="939692"/>
              <a:ext cx="2359624" cy="40018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FC87A97-4FE2-47FA-B02C-F7849EC8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9970" y="2067991"/>
              <a:ext cx="2359624" cy="4141076"/>
            </a:xfrm>
            <a:prstGeom prst="rect">
              <a:avLst/>
            </a:prstGeom>
          </p:spPr>
        </p:pic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5EE6C29-EFC1-4EA0-951E-824882986CC2}"/>
              </a:ext>
            </a:extLst>
          </p:cNvPr>
          <p:cNvSpPr txBox="1">
            <a:spLocks/>
          </p:cNvSpPr>
          <p:nvPr/>
        </p:nvSpPr>
        <p:spPr>
          <a:xfrm>
            <a:off x="-105879" y="2766751"/>
            <a:ext cx="4774130" cy="3008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Fingerprint and facial ID unlock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Snap and save document photos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Barcode scanner to check eligibility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Mobile access to all primary actions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View activity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Pay bills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Make deposits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Get reimbursed</a:t>
            </a:r>
          </a:p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FFCE07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959FA995-C16C-452C-82A6-B991EB8D3A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88" y="137565"/>
            <a:ext cx="989847" cy="9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8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B59B8C-87B3-431C-9103-ECF2E9C1B71F}"/>
              </a:ext>
            </a:extLst>
          </p:cNvPr>
          <p:cNvSpPr/>
          <p:nvPr/>
        </p:nvSpPr>
        <p:spPr>
          <a:xfrm>
            <a:off x="6102096" y="0"/>
            <a:ext cx="61020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81" y="1108851"/>
            <a:ext cx="4114800" cy="1325563"/>
          </a:xfrm>
        </p:spPr>
        <p:txBody>
          <a:bodyPr/>
          <a:lstStyle/>
          <a:p>
            <a:r>
              <a:rPr lang="en-US" dirty="0"/>
              <a:t>Further debit card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62480" y="2434414"/>
            <a:ext cx="4828719" cy="335020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Can use for FSA purchases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 convenient way to pay for qualified purchases from your spending account(s)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Can be added to your digital wallet</a:t>
            </a:r>
            <a:r>
              <a:rPr lang="en-US" sz="1200" baseline="30000" dirty="0"/>
              <a:t>1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Can order additional cards for spouse or dependent free of cost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Accepted anywhere VISA</a:t>
            </a:r>
            <a:r>
              <a:rPr lang="en-US" sz="1800" baseline="30000" dirty="0"/>
              <a:t>® </a:t>
            </a:r>
            <a:r>
              <a:rPr lang="en-US" sz="1800" dirty="0"/>
              <a:t>is accepted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C22312-0B84-4F4C-804E-C020D9DC9C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8A5397-0D06-45F7-96DE-AA3FF8CA6858}"/>
              </a:ext>
            </a:extLst>
          </p:cNvPr>
          <p:cNvSpPr txBox="1">
            <a:spLocks/>
          </p:cNvSpPr>
          <p:nvPr/>
        </p:nvSpPr>
        <p:spPr>
          <a:xfrm>
            <a:off x="6708436" y="5590916"/>
            <a:ext cx="4889416" cy="50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sz="1200" i="1" dirty="0">
                <a:solidFill>
                  <a:srgbClr val="333232"/>
                </a:solidFill>
              </a:rPr>
              <a:t>The debit card will come in a plain envelope – do not throw it away.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0DE0E-B910-42B6-A8E7-0E15A5C6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436" y="2205349"/>
            <a:ext cx="4889416" cy="3164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E81920-592F-43F9-9213-856E4D0FFC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127" y="771293"/>
            <a:ext cx="1188720" cy="1188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91D5AA-F55C-4711-9A19-2B6541CD6E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6962" y="713820"/>
            <a:ext cx="1188720" cy="11887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49D223-FD82-4631-A8C6-309D9C500797}"/>
              </a:ext>
            </a:extLst>
          </p:cNvPr>
          <p:cNvSpPr txBox="1"/>
          <p:nvPr/>
        </p:nvSpPr>
        <p:spPr>
          <a:xfrm>
            <a:off x="7810947" y="6496875"/>
            <a:ext cx="32815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marR="0" lvl="0" indent="-55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563" algn="l"/>
              </a:tabLst>
              <a:defRPr/>
            </a:pPr>
            <a:r>
              <a:rPr kumimoji="0" lang="en-US" sz="850" b="0" i="0" u="none" strike="noStrike" kern="1200" cap="none" spc="0" normalizeH="0" baseline="30000" noProof="0" dirty="0">
                <a:ln>
                  <a:noFill/>
                </a:ln>
                <a:solidFill>
                  <a:srgbClr val="333232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232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Digital payments not available on all accounts.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232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05952"/>
      </p:ext>
    </p:extLst>
  </p:cSld>
  <p:clrMapOvr>
    <a:masterClrMapping/>
  </p:clrMapOvr>
</p:sld>
</file>

<file path=ppt/theme/theme1.xml><?xml version="1.0" encoding="utf-8"?>
<a:theme xmlns:a="http://schemas.openxmlformats.org/drawingml/2006/main" name="Further Slide Master">
  <a:themeElements>
    <a:clrScheme name="Further-Color-Theme">
      <a:dk1>
        <a:srgbClr val="000000"/>
      </a:dk1>
      <a:lt1>
        <a:srgbClr val="FEFFFE"/>
      </a:lt1>
      <a:dk2>
        <a:srgbClr val="323332"/>
      </a:dk2>
      <a:lt2>
        <a:srgbClr val="F4F5F4"/>
      </a:lt2>
      <a:accent1>
        <a:srgbClr val="FFCE07"/>
      </a:accent1>
      <a:accent2>
        <a:srgbClr val="656765"/>
      </a:accent2>
      <a:accent3>
        <a:srgbClr val="000000"/>
      </a:accent3>
      <a:accent4>
        <a:srgbClr val="FFCE07"/>
      </a:accent4>
      <a:accent5>
        <a:srgbClr val="656765"/>
      </a:accent5>
      <a:accent6>
        <a:srgbClr val="000000"/>
      </a:accent6>
      <a:hlink>
        <a:srgbClr val="0563C1"/>
      </a:hlink>
      <a:folHlink>
        <a:srgbClr val="85A4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4F5BC6F0222E40962095F55BAD6827" ma:contentTypeVersion="13" ma:contentTypeDescription="Create a new document." ma:contentTypeScope="" ma:versionID="dc26424447c9db8c8dc8b0e34434d3b1">
  <xsd:schema xmlns:xsd="http://www.w3.org/2001/XMLSchema" xmlns:xs="http://www.w3.org/2001/XMLSchema" xmlns:p="http://schemas.microsoft.com/office/2006/metadata/properties" xmlns:ns2="b4ef3119-35a3-42a0-a6fb-c13e2a0dafcd" xmlns:ns3="f1e281e2-57c3-43c1-96a4-095405229f68" targetNamespace="http://schemas.microsoft.com/office/2006/metadata/properties" ma:root="true" ma:fieldsID="85d32eb16eccc12c3e73a037f5b022b2" ns2:_="" ns3:_="">
    <xsd:import namespace="b4ef3119-35a3-42a0-a6fb-c13e2a0dafcd"/>
    <xsd:import namespace="f1e281e2-57c3-43c1-96a4-095405229f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f3119-35a3-42a0-a6fb-c13e2a0da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281e2-57c3-43c1-96a4-095405229f6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AC605B-4AA4-4B14-A9FE-4002B2D20045}">
  <ds:schemaRefs>
    <ds:schemaRef ds:uri="http://www.w3.org/XML/1998/namespace"/>
    <ds:schemaRef ds:uri="f1e281e2-57c3-43c1-96a4-095405229f68"/>
    <ds:schemaRef ds:uri="http://purl.org/dc/terms/"/>
    <ds:schemaRef ds:uri="http://schemas.microsoft.com/office/2006/metadata/properties"/>
    <ds:schemaRef ds:uri="http://schemas.microsoft.com/office/2006/documentManagement/types"/>
    <ds:schemaRef ds:uri="b4ef3119-35a3-42a0-a6fb-c13e2a0dafc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344A7EB-3792-4179-B9F7-030A6F8ED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ef3119-35a3-42a0-a6fb-c13e2a0dafcd"/>
    <ds:schemaRef ds:uri="f1e281e2-57c3-43c1-96a4-095405229f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B6CC31-9073-40DB-9015-696760D96F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21968</TotalTime>
  <Words>732</Words>
  <Application>Microsoft Office PowerPoint</Application>
  <PresentationFormat>Widescreen</PresentationFormat>
  <Paragraphs>101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Further Slide Master</vt:lpstr>
      <vt:lpstr>Further</vt:lpstr>
      <vt:lpstr>Medical FSA</vt:lpstr>
      <vt:lpstr>Your Medical Flexible Spending Account (FSA)</vt:lpstr>
      <vt:lpstr>How your Medical FSA works</vt:lpstr>
      <vt:lpstr>You can use your Medical FSA to pay for:</vt:lpstr>
      <vt:lpstr>Combine FSA</vt:lpstr>
      <vt:lpstr>After you’re enrolled</vt:lpstr>
      <vt:lpstr>Mobile App</vt:lpstr>
      <vt:lpstr>Further debit card</vt:lpstr>
      <vt:lpstr>Interactive Worksheet</vt:lpstr>
      <vt:lpstr>Learning Center</vt:lpstr>
      <vt:lpstr>Let’s get started Our expert service team is ready to help.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Bemmels, Lindsey</dc:creator>
  <cp:lastModifiedBy>Lien, Sandy</cp:lastModifiedBy>
  <cp:revision>531</cp:revision>
  <dcterms:created xsi:type="dcterms:W3CDTF">2021-03-17T18:39:15Z</dcterms:created>
  <dcterms:modified xsi:type="dcterms:W3CDTF">2021-07-26T19:20:31Z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0x010100394F5BC6F0222E40962095F55BAD6827</vt:lpwstr>
  </property>
</Properties>
</file>