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96" r:id="rId5"/>
    <p:sldId id="10642" r:id="rId6"/>
    <p:sldId id="707" r:id="rId7"/>
    <p:sldId id="10559" r:id="rId8"/>
    <p:sldId id="10570" r:id="rId9"/>
    <p:sldId id="711" r:id="rId10"/>
    <p:sldId id="10643" r:id="rId11"/>
    <p:sldId id="713" r:id="rId12"/>
    <p:sldId id="714" r:id="rId13"/>
    <p:sldId id="715" r:id="rId14"/>
    <p:sldId id="716" r:id="rId15"/>
    <p:sldId id="717" r:id="rId16"/>
    <p:sldId id="718" r:id="rId17"/>
    <p:sldId id="10542" r:id="rId18"/>
    <p:sldId id="10543" r:id="rId19"/>
    <p:sldId id="10544" r:id="rId20"/>
    <p:sldId id="10545" r:id="rId21"/>
    <p:sldId id="10584" r:id="rId22"/>
    <p:sldId id="10551" r:id="rId23"/>
    <p:sldId id="1055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ingel, Cara" initials="PC" lastIdx="49" clrIdx="6">
    <p:extLst>
      <p:ext uri="{19B8F6BF-5375-455C-9EA6-DF929625EA0E}">
        <p15:presenceInfo xmlns:p15="http://schemas.microsoft.com/office/powerpoint/2012/main" userId="S::cara.pingel@hellofurther.com::2aecaed9-e0d7-42a9-9160-6b02d919114e" providerId="AD"/>
      </p:ext>
    </p:extLst>
  </p:cmAuthor>
  <p:cmAuthor id="1" name="Lien, Sandy" initials="LS" lastIdx="52" clrIdx="0">
    <p:extLst>
      <p:ext uri="{19B8F6BF-5375-455C-9EA6-DF929625EA0E}">
        <p15:presenceInfo xmlns:p15="http://schemas.microsoft.com/office/powerpoint/2012/main" userId="S::sandy.lien@hellofurther.com::a3cb84f6-c325-4ff0-8f2f-ea17f9eace96" providerId="AD"/>
      </p:ext>
    </p:extLst>
  </p:cmAuthor>
  <p:cmAuthor id="8" name="Blazovich, Ben" initials="BB" lastIdx="164" clrIdx="7">
    <p:extLst>
      <p:ext uri="{19B8F6BF-5375-455C-9EA6-DF929625EA0E}">
        <p15:presenceInfo xmlns:p15="http://schemas.microsoft.com/office/powerpoint/2012/main" userId="Blazovich, Ben" providerId="None"/>
      </p:ext>
    </p:extLst>
  </p:cmAuthor>
  <p:cmAuthor id="2" name="Emily Caroon" initials="EC" lastIdx="7" clrIdx="1">
    <p:extLst>
      <p:ext uri="{19B8F6BF-5375-455C-9EA6-DF929625EA0E}">
        <p15:presenceInfo xmlns:p15="http://schemas.microsoft.com/office/powerpoint/2012/main" userId="Emily Caroon" providerId="None"/>
      </p:ext>
    </p:extLst>
  </p:cmAuthor>
  <p:cmAuthor id="9" name="Andres, Joetta" initials="AJ" lastIdx="29" clrIdx="8">
    <p:extLst>
      <p:ext uri="{19B8F6BF-5375-455C-9EA6-DF929625EA0E}">
        <p15:presenceInfo xmlns:p15="http://schemas.microsoft.com/office/powerpoint/2012/main" userId="S::joetta.andres@hellofurther.com::146adf75-0359-4665-a7bd-96135e5f9f97" providerId="AD"/>
      </p:ext>
    </p:extLst>
  </p:cmAuthor>
  <p:cmAuthor id="3" name="Emily Caroon" initials="EC [2]" lastIdx="37" clrIdx="2">
    <p:extLst>
      <p:ext uri="{19B8F6BF-5375-455C-9EA6-DF929625EA0E}">
        <p15:presenceInfo xmlns:p15="http://schemas.microsoft.com/office/powerpoint/2012/main" userId="83086e8c96e3814d" providerId="Windows Live"/>
      </p:ext>
    </p:extLst>
  </p:cmAuthor>
  <p:cmAuthor id="4" name="Laura Orestano" initials="LO" lastIdx="1" clrIdx="3">
    <p:extLst>
      <p:ext uri="{19B8F6BF-5375-455C-9EA6-DF929625EA0E}">
        <p15:presenceInfo xmlns:p15="http://schemas.microsoft.com/office/powerpoint/2012/main" userId="S::laura.orestano@futuramarketing.com::a98cd7cc-f164-4595-8249-988e0701654e" providerId="AD"/>
      </p:ext>
    </p:extLst>
  </p:cmAuthor>
  <p:cmAuthor id="5" name="Maddie Murphy" initials="MM" lastIdx="136" clrIdx="4">
    <p:extLst>
      <p:ext uri="{19B8F6BF-5375-455C-9EA6-DF929625EA0E}">
        <p15:presenceInfo xmlns:p15="http://schemas.microsoft.com/office/powerpoint/2012/main" userId="ca1f44dfc457f148" providerId="Windows Live"/>
      </p:ext>
    </p:extLst>
  </p:cmAuthor>
  <p:cmAuthor id="6" name="Stephanie Chaika" initials="SC" lastIdx="104" clrIdx="5">
    <p:extLst>
      <p:ext uri="{19B8F6BF-5375-455C-9EA6-DF929625EA0E}">
        <p15:presenceInfo xmlns:p15="http://schemas.microsoft.com/office/powerpoint/2012/main" userId="Stephanie Cha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6"/>
    <a:srgbClr val="333232"/>
    <a:srgbClr val="BF95DF"/>
    <a:srgbClr val="FFCC01"/>
    <a:srgbClr val="C6C6C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9" autoAdjust="0"/>
    <p:restoredTop sz="94250" autoAdjust="0"/>
  </p:normalViewPr>
  <p:slideViewPr>
    <p:cSldViewPr snapToGrid="0" snapToObjects="1">
      <p:cViewPr varScale="1">
        <p:scale>
          <a:sx n="65" d="100"/>
          <a:sy n="65" d="100"/>
        </p:scale>
        <p:origin x="808" y="4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335929E-1A23-41A3-8492-15F571C3CCE3}" type="datetimeFigureOut">
              <a:rPr lang="en-US" smtClean="0"/>
              <a:pPr/>
              <a:t>7/26/2021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2108D39-FC73-43D4-AA82-E67C23DE5DB8}" type="slidenum">
              <a:rPr lang="en-US" smtClean="0"/>
              <a:pPr/>
              <a:t>‹#›</a:t>
            </a:fld>
            <a:endParaRPr lang="en-US" dirty="0"/>
          </a:p>
        </p:txBody>
      </p:sp>
    </p:spTree>
    <p:extLst>
      <p:ext uri="{BB962C8B-B14F-4D97-AF65-F5344CB8AC3E}">
        <p14:creationId xmlns:p14="http://schemas.microsoft.com/office/powerpoint/2010/main" val="30263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1</a:t>
            </a:fld>
            <a:endParaRPr lang="en-US" dirty="0"/>
          </a:p>
        </p:txBody>
      </p:sp>
    </p:spTree>
    <p:extLst>
      <p:ext uri="{BB962C8B-B14F-4D97-AF65-F5344CB8AC3E}">
        <p14:creationId xmlns:p14="http://schemas.microsoft.com/office/powerpoint/2010/main" val="183822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t>18</a:t>
            </a:fld>
            <a:endParaRPr lang="en-US" dirty="0"/>
          </a:p>
        </p:txBody>
      </p:sp>
    </p:spTree>
    <p:extLst>
      <p:ext uri="{BB962C8B-B14F-4D97-AF65-F5344CB8AC3E}">
        <p14:creationId xmlns:p14="http://schemas.microsoft.com/office/powerpoint/2010/main" val="58690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Adjust times to the appropriate time zone in which you are presenting</a:t>
            </a:r>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19</a:t>
            </a:fld>
            <a:endParaRPr lang="en-US" dirty="0"/>
          </a:p>
        </p:txBody>
      </p:sp>
    </p:spTree>
    <p:extLst>
      <p:ext uri="{BB962C8B-B14F-4D97-AF65-F5344CB8AC3E}">
        <p14:creationId xmlns:p14="http://schemas.microsoft.com/office/powerpoint/2010/main" val="407286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C3F6B2E-E616-B64F-BEE5-F8C0D681A4E9}" type="slidenum">
              <a:rPr lang="en-US" smtClean="0"/>
              <a:t>3</a:t>
            </a:fld>
            <a:endParaRPr lang="en-US" dirty="0"/>
          </a:p>
        </p:txBody>
      </p:sp>
    </p:spTree>
    <p:extLst>
      <p:ext uri="{BB962C8B-B14F-4D97-AF65-F5344CB8AC3E}">
        <p14:creationId xmlns:p14="http://schemas.microsoft.com/office/powerpoint/2010/main" val="84683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4</a:t>
            </a:fld>
            <a:endParaRPr lang="en-US" dirty="0"/>
          </a:p>
        </p:txBody>
      </p:sp>
    </p:spTree>
    <p:extLst>
      <p:ext uri="{BB962C8B-B14F-4D97-AF65-F5344CB8AC3E}">
        <p14:creationId xmlns:p14="http://schemas.microsoft.com/office/powerpoint/2010/main" val="122524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5</a:t>
            </a:fld>
            <a:endParaRPr lang="en-US" dirty="0"/>
          </a:p>
        </p:txBody>
      </p:sp>
    </p:spTree>
    <p:extLst>
      <p:ext uri="{BB962C8B-B14F-4D97-AF65-F5344CB8AC3E}">
        <p14:creationId xmlns:p14="http://schemas.microsoft.com/office/powerpoint/2010/main" val="47683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8</a:t>
            </a:fld>
            <a:endParaRPr lang="en-US" dirty="0"/>
          </a:p>
        </p:txBody>
      </p:sp>
    </p:spTree>
    <p:extLst>
      <p:ext uri="{BB962C8B-B14F-4D97-AF65-F5344CB8AC3E}">
        <p14:creationId xmlns:p14="http://schemas.microsoft.com/office/powerpoint/2010/main" val="305573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10</a:t>
            </a:fld>
            <a:endParaRPr lang="en-US" dirty="0"/>
          </a:p>
        </p:txBody>
      </p:sp>
    </p:spTree>
    <p:extLst>
      <p:ext uri="{BB962C8B-B14F-4D97-AF65-F5344CB8AC3E}">
        <p14:creationId xmlns:p14="http://schemas.microsoft.com/office/powerpoint/2010/main" val="134092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11</a:t>
            </a:fld>
            <a:endParaRPr lang="en-US" dirty="0"/>
          </a:p>
        </p:txBody>
      </p:sp>
    </p:spTree>
    <p:extLst>
      <p:ext uri="{BB962C8B-B14F-4D97-AF65-F5344CB8AC3E}">
        <p14:creationId xmlns:p14="http://schemas.microsoft.com/office/powerpoint/2010/main" val="3567289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16</a:t>
            </a:fld>
            <a:endParaRPr lang="en-US" dirty="0"/>
          </a:p>
        </p:txBody>
      </p:sp>
    </p:spTree>
    <p:extLst>
      <p:ext uri="{BB962C8B-B14F-4D97-AF65-F5344CB8AC3E}">
        <p14:creationId xmlns:p14="http://schemas.microsoft.com/office/powerpoint/2010/main" val="45368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17</a:t>
            </a:fld>
            <a:endParaRPr lang="en-US" dirty="0"/>
          </a:p>
        </p:txBody>
      </p:sp>
    </p:spTree>
    <p:extLst>
      <p:ext uri="{BB962C8B-B14F-4D97-AF65-F5344CB8AC3E}">
        <p14:creationId xmlns:p14="http://schemas.microsoft.com/office/powerpoint/2010/main" val="2260111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9430"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6362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59A830AD-4086-4249-864B-C3C683FB79C8}"/>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8388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9E492204-90A7-4124-8589-CC6F9738A92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8577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56139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 Text Lef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4715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7" name="Text Placeholder 6">
            <a:extLst>
              <a:ext uri="{FF2B5EF4-FFF2-40B4-BE49-F238E27FC236}">
                <a16:creationId xmlns:a16="http://schemas.microsoft.com/office/drawing/2014/main" id="{9388A8F2-1FBA-D148-ABD3-92C2CF7FA93B}"/>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30505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2E09CA90-C39B-8F4E-A12F-3866641B56FB}"/>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6" name="Text Placeholder 6">
            <a:extLst>
              <a:ext uri="{FF2B5EF4-FFF2-40B4-BE49-F238E27FC236}">
                <a16:creationId xmlns:a16="http://schemas.microsoft.com/office/drawing/2014/main" id="{60FFE229-3326-C740-9DAF-BB3FA73EF1CF}"/>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46420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Slide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9959CAFD-0580-5B42-B9F9-F3D1A48E3FD0}"/>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07AB17E-AE52-9340-B89C-9368B8776E93}"/>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05377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Slide - Dark Grey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13805650-88C6-1A48-94EA-97E2CDEDEF7F}"/>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A74A53C-91DD-E643-915C-CA064AD50615}"/>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7523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49775" y="527174"/>
            <a:ext cx="10515600" cy="769194"/>
          </a:xfrm>
        </p:spPr>
        <p:txBody>
          <a:bodyPr>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5495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040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solidFill>
                  <a:schemeClr val="bg2"/>
                </a:solidFill>
              </a:defRPr>
            </a:lvl1pPr>
          </a:lstStyle>
          <a:p>
            <a:pPr lvl="0"/>
            <a:endParaRPr lang="en-US" dirty="0"/>
          </a:p>
        </p:txBody>
      </p:sp>
    </p:spTree>
    <p:extLst>
      <p:ext uri="{BB962C8B-B14F-4D97-AF65-F5344CB8AC3E}">
        <p14:creationId xmlns:p14="http://schemas.microsoft.com/office/powerpoint/2010/main" val="51123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Grey Option">
    <p:bg>
      <p:bgPr>
        <a:solidFill>
          <a:schemeClr val="tx2"/>
        </a:solidFill>
        <a:effectLst/>
      </p:bgPr>
    </p:bg>
    <p:spTree>
      <p:nvGrpSpPr>
        <p:cNvPr id="1" name=""/>
        <p:cNvGrpSpPr/>
        <p:nvPr/>
      </p:nvGrpSpPr>
      <p:grpSpPr>
        <a:xfrm>
          <a:off x="0" y="0"/>
          <a:ext cx="0" cy="0"/>
          <a:chOff x="0" y="0"/>
          <a:chExt cx="0" cy="0"/>
        </a:xfrm>
      </p:grpSpPr>
      <p:pic>
        <p:nvPicPr>
          <p:cNvPr id="7" name="Picture 6" descr="A person carrying a person on his back&#10;&#10;Description automatically generated with medium confidence">
            <a:extLst>
              <a:ext uri="{FF2B5EF4-FFF2-40B4-BE49-F238E27FC236}">
                <a16:creationId xmlns:a16="http://schemas.microsoft.com/office/drawing/2014/main" id="{DEFF4CB6-F2CB-4B25-954E-402230C6F8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lvl1pPr>
              <a:defRPr>
                <a:solidFill>
                  <a:schemeClr val="bg1"/>
                </a:solidFill>
              </a:defRPr>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789430" y="1629119"/>
            <a:ext cx="1684867" cy="455242"/>
          </a:xfrm>
          <a:prstGeom prst="rect">
            <a:avLst/>
          </a:prstGeom>
        </p:spPr>
      </p:pic>
      <p:sp>
        <p:nvSpPr>
          <p:cNvPr id="6" name="Rectangle 5">
            <a:extLst>
              <a:ext uri="{FF2B5EF4-FFF2-40B4-BE49-F238E27FC236}">
                <a16:creationId xmlns:a16="http://schemas.microsoft.com/office/drawing/2014/main" id="{8F50D5D3-8329-F845-9FBF-862448A7EE9E}"/>
              </a:ext>
            </a:extLst>
          </p:cNvPr>
          <p:cNvSpPr/>
          <p:nvPr userDrawn="1"/>
        </p:nvSpPr>
        <p:spPr>
          <a:xfrm>
            <a:off x="287851" y="6381981"/>
            <a:ext cx="2541080" cy="276999"/>
          </a:xfrm>
          <a:prstGeom prst="rect">
            <a:avLst/>
          </a:prstGeom>
        </p:spPr>
        <p:txBody>
          <a:bodyPr wrap="none">
            <a:spAutoFit/>
          </a:bodyPr>
          <a:lstStyle/>
          <a:p>
            <a:r>
              <a:rPr lang="en-US" sz="1200" dirty="0">
                <a:solidFill>
                  <a:srgbClr val="666666"/>
                </a:solidFill>
              </a:rPr>
              <a:t>Further | Proprietary + Confidential</a:t>
            </a:r>
          </a:p>
        </p:txBody>
      </p:sp>
    </p:spTree>
    <p:extLst>
      <p:ext uri="{BB962C8B-B14F-4D97-AF65-F5344CB8AC3E}">
        <p14:creationId xmlns:p14="http://schemas.microsoft.com/office/powerpoint/2010/main" val="220916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 Call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0" name="Picture Placeholder 31">
            <a:extLst>
              <a:ext uri="{FF2B5EF4-FFF2-40B4-BE49-F238E27FC236}">
                <a16:creationId xmlns:a16="http://schemas.microsoft.com/office/drawing/2014/main" id="{7C198D5A-50E3-B14F-ADBA-4651711B06E9}"/>
              </a:ext>
            </a:extLst>
          </p:cNvPr>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1" name="Picture Placeholder 33">
            <a:extLst>
              <a:ext uri="{FF2B5EF4-FFF2-40B4-BE49-F238E27FC236}">
                <a16:creationId xmlns:a16="http://schemas.microsoft.com/office/drawing/2014/main" id="{71E1199A-3DB9-E249-8A62-D99A9DDCAA0E}"/>
              </a:ext>
            </a:extLst>
          </p:cNvPr>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2" name="Picture Placeholder 34">
            <a:extLst>
              <a:ext uri="{FF2B5EF4-FFF2-40B4-BE49-F238E27FC236}">
                <a16:creationId xmlns:a16="http://schemas.microsoft.com/office/drawing/2014/main" id="{5781DE71-8147-6549-9CE4-232228A3091F}"/>
              </a:ext>
            </a:extLst>
          </p:cNvPr>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3" name="Text Placeholder 14">
            <a:extLst>
              <a:ext uri="{FF2B5EF4-FFF2-40B4-BE49-F238E27FC236}">
                <a16:creationId xmlns:a16="http://schemas.microsoft.com/office/drawing/2014/main" id="{0B43F4F8-D7E6-9148-BC24-01847E9535BD}"/>
              </a:ext>
            </a:extLst>
          </p:cNvPr>
          <p:cNvSpPr>
            <a:spLocks noGrp="1"/>
          </p:cNvSpPr>
          <p:nvPr>
            <p:ph type="body" sz="quarter" idx="15" hasCustomPrompt="1"/>
          </p:nvPr>
        </p:nvSpPr>
        <p:spPr>
          <a:xfrm>
            <a:off x="7243763" y="1300900"/>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4" name="Text Placeholder 16">
            <a:extLst>
              <a:ext uri="{FF2B5EF4-FFF2-40B4-BE49-F238E27FC236}">
                <a16:creationId xmlns:a16="http://schemas.microsoft.com/office/drawing/2014/main" id="{821CAF73-F8F0-204C-868E-075705AA1787}"/>
              </a:ext>
            </a:extLst>
          </p:cNvPr>
          <p:cNvSpPr>
            <a:spLocks noGrp="1"/>
          </p:cNvSpPr>
          <p:nvPr>
            <p:ph type="body" sz="quarter" idx="16" hasCustomPrompt="1"/>
          </p:nvPr>
        </p:nvSpPr>
        <p:spPr>
          <a:xfrm>
            <a:off x="7243763" y="919400"/>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5" name="Text Placeholder 14">
            <a:extLst>
              <a:ext uri="{FF2B5EF4-FFF2-40B4-BE49-F238E27FC236}">
                <a16:creationId xmlns:a16="http://schemas.microsoft.com/office/drawing/2014/main" id="{44987DBD-D5AC-EC40-9EE8-C4E72B6728BD}"/>
              </a:ext>
            </a:extLst>
          </p:cNvPr>
          <p:cNvSpPr>
            <a:spLocks noGrp="1"/>
          </p:cNvSpPr>
          <p:nvPr>
            <p:ph type="body" sz="quarter" idx="25" hasCustomPrompt="1"/>
          </p:nvPr>
        </p:nvSpPr>
        <p:spPr>
          <a:xfrm>
            <a:off x="7243763" y="3329236"/>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6" name="Text Placeholder 16">
            <a:extLst>
              <a:ext uri="{FF2B5EF4-FFF2-40B4-BE49-F238E27FC236}">
                <a16:creationId xmlns:a16="http://schemas.microsoft.com/office/drawing/2014/main" id="{3E55A9F6-33CA-3E4A-838E-A3C726CA3213}"/>
              </a:ext>
            </a:extLst>
          </p:cNvPr>
          <p:cNvSpPr>
            <a:spLocks noGrp="1"/>
          </p:cNvSpPr>
          <p:nvPr>
            <p:ph type="body" sz="quarter" idx="26" hasCustomPrompt="1"/>
          </p:nvPr>
        </p:nvSpPr>
        <p:spPr>
          <a:xfrm>
            <a:off x="7243763" y="2947736"/>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7" name="Text Placeholder 14">
            <a:extLst>
              <a:ext uri="{FF2B5EF4-FFF2-40B4-BE49-F238E27FC236}">
                <a16:creationId xmlns:a16="http://schemas.microsoft.com/office/drawing/2014/main" id="{DBFC31DE-4D30-0443-91E6-07F3AEF53598}"/>
              </a:ext>
            </a:extLst>
          </p:cNvPr>
          <p:cNvSpPr>
            <a:spLocks noGrp="1"/>
          </p:cNvSpPr>
          <p:nvPr>
            <p:ph type="body" sz="quarter" idx="27" hasCustomPrompt="1"/>
          </p:nvPr>
        </p:nvSpPr>
        <p:spPr>
          <a:xfrm>
            <a:off x="7243763" y="5386941"/>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8" name="Text Placeholder 16">
            <a:extLst>
              <a:ext uri="{FF2B5EF4-FFF2-40B4-BE49-F238E27FC236}">
                <a16:creationId xmlns:a16="http://schemas.microsoft.com/office/drawing/2014/main" id="{1FFEC2AE-F5E2-6847-8E70-40D53147C172}"/>
              </a:ext>
            </a:extLst>
          </p:cNvPr>
          <p:cNvSpPr>
            <a:spLocks noGrp="1"/>
          </p:cNvSpPr>
          <p:nvPr>
            <p:ph type="body" sz="quarter" idx="28" hasCustomPrompt="1"/>
          </p:nvPr>
        </p:nvSpPr>
        <p:spPr>
          <a:xfrm>
            <a:off x="7243763" y="5005441"/>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Tree>
    <p:extLst>
      <p:ext uri="{BB962C8B-B14F-4D97-AF65-F5344CB8AC3E}">
        <p14:creationId xmlns:p14="http://schemas.microsoft.com/office/powerpoint/2010/main" val="889152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0C4C40-475C-DF4B-BF8C-7E385AA65C33}"/>
              </a:ext>
            </a:extLst>
          </p:cNvPr>
          <p:cNvSpPr/>
          <p:nvPr userDrawn="1"/>
        </p:nvSpPr>
        <p:spPr>
          <a:xfrm>
            <a:off x="7478598"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Rectangle 5">
            <a:extLst>
              <a:ext uri="{FF2B5EF4-FFF2-40B4-BE49-F238E27FC236}">
                <a16:creationId xmlns:a16="http://schemas.microsoft.com/office/drawing/2014/main" id="{E8764A41-4624-FB48-AAB0-83A8B8507B3F}"/>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7" name="Title 6">
            <a:extLst>
              <a:ext uri="{FF2B5EF4-FFF2-40B4-BE49-F238E27FC236}">
                <a16:creationId xmlns:a16="http://schemas.microsoft.com/office/drawing/2014/main" id="{E7A37767-8C97-F449-8A85-946A5B64D640}"/>
              </a:ext>
            </a:extLst>
          </p:cNvPr>
          <p:cNvSpPr>
            <a:spLocks noGrp="1"/>
          </p:cNvSpPr>
          <p:nvPr>
            <p:ph type="title" hasCustomPrompt="1"/>
          </p:nvPr>
        </p:nvSpPr>
        <p:spPr>
          <a:xfrm>
            <a:off x="7879189"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8" name="Text Placeholder 5">
            <a:extLst>
              <a:ext uri="{FF2B5EF4-FFF2-40B4-BE49-F238E27FC236}">
                <a16:creationId xmlns:a16="http://schemas.microsoft.com/office/drawing/2014/main" id="{9559B629-B3C6-4A47-9466-6616B6DC2709}"/>
              </a:ext>
            </a:extLst>
          </p:cNvPr>
          <p:cNvSpPr>
            <a:spLocks noGrp="1"/>
          </p:cNvSpPr>
          <p:nvPr>
            <p:ph type="body" sz="quarter" idx="13" hasCustomPrompt="1"/>
          </p:nvPr>
        </p:nvSpPr>
        <p:spPr>
          <a:xfrm>
            <a:off x="7879189"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Text Placeholder 5">
            <a:extLst>
              <a:ext uri="{FF2B5EF4-FFF2-40B4-BE49-F238E27FC236}">
                <a16:creationId xmlns:a16="http://schemas.microsoft.com/office/drawing/2014/main" id="{0505CA27-2C84-664B-9886-17B0E3B5BB85}"/>
              </a:ext>
            </a:extLst>
          </p:cNvPr>
          <p:cNvSpPr>
            <a:spLocks noGrp="1"/>
          </p:cNvSpPr>
          <p:nvPr>
            <p:ph type="body" sz="quarter" idx="15" hasCustomPrompt="1"/>
          </p:nvPr>
        </p:nvSpPr>
        <p:spPr>
          <a:xfrm>
            <a:off x="873710" y="1001700"/>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0" name="Text Placeholder 8">
            <a:extLst>
              <a:ext uri="{FF2B5EF4-FFF2-40B4-BE49-F238E27FC236}">
                <a16:creationId xmlns:a16="http://schemas.microsoft.com/office/drawing/2014/main" id="{45FE8C3C-636A-FA44-A6CB-15A6932DEC46}"/>
              </a:ext>
            </a:extLst>
          </p:cNvPr>
          <p:cNvSpPr>
            <a:spLocks noGrp="1"/>
          </p:cNvSpPr>
          <p:nvPr>
            <p:ph type="body" sz="quarter" idx="16" hasCustomPrompt="1"/>
          </p:nvPr>
        </p:nvSpPr>
        <p:spPr>
          <a:xfrm>
            <a:off x="873710" y="2173714"/>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1" name="Text Placeholder 5">
            <a:extLst>
              <a:ext uri="{FF2B5EF4-FFF2-40B4-BE49-F238E27FC236}">
                <a16:creationId xmlns:a16="http://schemas.microsoft.com/office/drawing/2014/main" id="{1879AD23-9AA1-D549-B4F1-322C959F1CF4}"/>
              </a:ext>
            </a:extLst>
          </p:cNvPr>
          <p:cNvSpPr>
            <a:spLocks noGrp="1"/>
          </p:cNvSpPr>
          <p:nvPr>
            <p:ph type="body" sz="quarter" idx="17" hasCustomPrompt="1"/>
          </p:nvPr>
        </p:nvSpPr>
        <p:spPr>
          <a:xfrm>
            <a:off x="4208980" y="1001261"/>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2" name="Text Placeholder 8">
            <a:extLst>
              <a:ext uri="{FF2B5EF4-FFF2-40B4-BE49-F238E27FC236}">
                <a16:creationId xmlns:a16="http://schemas.microsoft.com/office/drawing/2014/main" id="{84831616-7519-3343-BC33-455753DF71FE}"/>
              </a:ext>
            </a:extLst>
          </p:cNvPr>
          <p:cNvSpPr>
            <a:spLocks noGrp="1"/>
          </p:cNvSpPr>
          <p:nvPr>
            <p:ph type="body" sz="quarter" idx="18" hasCustomPrompt="1"/>
          </p:nvPr>
        </p:nvSpPr>
        <p:spPr>
          <a:xfrm>
            <a:off x="4208980" y="2173275"/>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3" name="Text Placeholder 5">
            <a:extLst>
              <a:ext uri="{FF2B5EF4-FFF2-40B4-BE49-F238E27FC236}">
                <a16:creationId xmlns:a16="http://schemas.microsoft.com/office/drawing/2014/main" id="{ED8C00C4-FF37-5142-8C04-D02D0DB2F9EA}"/>
              </a:ext>
            </a:extLst>
          </p:cNvPr>
          <p:cNvSpPr>
            <a:spLocks noGrp="1"/>
          </p:cNvSpPr>
          <p:nvPr>
            <p:ph type="body" sz="quarter" idx="19" hasCustomPrompt="1"/>
          </p:nvPr>
        </p:nvSpPr>
        <p:spPr>
          <a:xfrm>
            <a:off x="882319" y="3539586"/>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4" name="Text Placeholder 8">
            <a:extLst>
              <a:ext uri="{FF2B5EF4-FFF2-40B4-BE49-F238E27FC236}">
                <a16:creationId xmlns:a16="http://schemas.microsoft.com/office/drawing/2014/main" id="{4AC16BE5-C8BF-D242-B9A1-9FB4719FF647}"/>
              </a:ext>
            </a:extLst>
          </p:cNvPr>
          <p:cNvSpPr>
            <a:spLocks noGrp="1"/>
          </p:cNvSpPr>
          <p:nvPr>
            <p:ph type="body" sz="quarter" idx="20" hasCustomPrompt="1"/>
          </p:nvPr>
        </p:nvSpPr>
        <p:spPr>
          <a:xfrm>
            <a:off x="882319" y="4711600"/>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5" name="Text Placeholder 5">
            <a:extLst>
              <a:ext uri="{FF2B5EF4-FFF2-40B4-BE49-F238E27FC236}">
                <a16:creationId xmlns:a16="http://schemas.microsoft.com/office/drawing/2014/main" id="{7A9ADE18-B855-AE4F-8205-355D9E37F8FC}"/>
              </a:ext>
            </a:extLst>
          </p:cNvPr>
          <p:cNvSpPr>
            <a:spLocks noGrp="1"/>
          </p:cNvSpPr>
          <p:nvPr>
            <p:ph type="body" sz="quarter" idx="21" hasCustomPrompt="1"/>
          </p:nvPr>
        </p:nvSpPr>
        <p:spPr>
          <a:xfrm>
            <a:off x="4227186" y="3557999"/>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6" name="Text Placeholder 8">
            <a:extLst>
              <a:ext uri="{FF2B5EF4-FFF2-40B4-BE49-F238E27FC236}">
                <a16:creationId xmlns:a16="http://schemas.microsoft.com/office/drawing/2014/main" id="{2B06E030-69D1-3B40-97E8-2BCEEC0D5C7C}"/>
              </a:ext>
            </a:extLst>
          </p:cNvPr>
          <p:cNvSpPr>
            <a:spLocks noGrp="1"/>
          </p:cNvSpPr>
          <p:nvPr>
            <p:ph type="body" sz="quarter" idx="22" hasCustomPrompt="1"/>
          </p:nvPr>
        </p:nvSpPr>
        <p:spPr>
          <a:xfrm>
            <a:off x="4227186" y="4730013"/>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Tree>
    <p:extLst>
      <p:ext uri="{BB962C8B-B14F-4D97-AF65-F5344CB8AC3E}">
        <p14:creationId xmlns:p14="http://schemas.microsoft.com/office/powerpoint/2010/main" val="107773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Dark - Righ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3" name="Content Placeholder 2">
            <a:extLst>
              <a:ext uri="{FF2B5EF4-FFF2-40B4-BE49-F238E27FC236}">
                <a16:creationId xmlns:a16="http://schemas.microsoft.com/office/drawing/2014/main" id="{10983614-4A31-614E-A8B1-23CC1A8A0471}"/>
              </a:ext>
            </a:extLst>
          </p:cNvPr>
          <p:cNvSpPr>
            <a:spLocks noGrp="1"/>
          </p:cNvSpPr>
          <p:nvPr>
            <p:ph sz="quarter" idx="14"/>
          </p:nvPr>
        </p:nvSpPr>
        <p:spPr>
          <a:xfrm>
            <a:off x="5373884" y="726176"/>
            <a:ext cx="6324600" cy="5589587"/>
          </a:xfrm>
        </p:spPr>
        <p:txBody>
          <a:bodyPr>
            <a:noAutofit/>
          </a:bodyPr>
          <a:lstStyle>
            <a:lvl1pPr marL="0" indent="0">
              <a:buNone/>
              <a:defRPr/>
            </a:lvl1pPr>
          </a:lstStyle>
          <a:p>
            <a:pPr lvl="0"/>
            <a:endParaRPr lang="en-US" dirty="0"/>
          </a:p>
        </p:txBody>
      </p:sp>
    </p:spTree>
    <p:extLst>
      <p:ext uri="{BB962C8B-B14F-4D97-AF65-F5344CB8AC3E}">
        <p14:creationId xmlns:p14="http://schemas.microsoft.com/office/powerpoint/2010/main" val="203527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Dark - Left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B7788B-C48D-1A41-9453-03022422164C}"/>
              </a:ext>
            </a:extLst>
          </p:cNvPr>
          <p:cNvSpPr/>
          <p:nvPr userDrawn="1"/>
        </p:nvSpPr>
        <p:spPr>
          <a:xfrm>
            <a:off x="7478598" y="0"/>
            <a:ext cx="471340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A12741D-35AD-284C-9616-FDB3CB67D9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itle 6">
            <a:extLst>
              <a:ext uri="{FF2B5EF4-FFF2-40B4-BE49-F238E27FC236}">
                <a16:creationId xmlns:a16="http://schemas.microsoft.com/office/drawing/2014/main" id="{B9E5F77D-A8AC-C94A-9591-B48BED2C7E9F}"/>
              </a:ext>
            </a:extLst>
          </p:cNvPr>
          <p:cNvSpPr>
            <a:spLocks noGrp="1"/>
          </p:cNvSpPr>
          <p:nvPr>
            <p:ph type="title" hasCustomPrompt="1"/>
          </p:nvPr>
        </p:nvSpPr>
        <p:spPr>
          <a:xfrm>
            <a:off x="7898043"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11" name="Text Placeholder 5">
            <a:extLst>
              <a:ext uri="{FF2B5EF4-FFF2-40B4-BE49-F238E27FC236}">
                <a16:creationId xmlns:a16="http://schemas.microsoft.com/office/drawing/2014/main" id="{BB33DFD8-F1C1-FC4F-B59F-AD6C1F1CB2ED}"/>
              </a:ext>
            </a:extLst>
          </p:cNvPr>
          <p:cNvSpPr>
            <a:spLocks noGrp="1"/>
          </p:cNvSpPr>
          <p:nvPr>
            <p:ph type="body" sz="quarter" idx="13" hasCustomPrompt="1"/>
          </p:nvPr>
        </p:nvSpPr>
        <p:spPr>
          <a:xfrm>
            <a:off x="7898043" y="2743200"/>
            <a:ext cx="3998590" cy="2708476"/>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2" name="Content Placeholder 2">
            <a:extLst>
              <a:ext uri="{FF2B5EF4-FFF2-40B4-BE49-F238E27FC236}">
                <a16:creationId xmlns:a16="http://schemas.microsoft.com/office/drawing/2014/main" id="{6055F051-0F0C-7249-9BA9-EEFA0EACB33D}"/>
              </a:ext>
            </a:extLst>
          </p:cNvPr>
          <p:cNvSpPr>
            <a:spLocks noGrp="1"/>
          </p:cNvSpPr>
          <p:nvPr>
            <p:ph sz="quarter" idx="14"/>
          </p:nvPr>
        </p:nvSpPr>
        <p:spPr>
          <a:xfrm>
            <a:off x="547360" y="634206"/>
            <a:ext cx="6324600" cy="558958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01448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 and Answ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790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3194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pic>
        <p:nvPicPr>
          <p:cNvPr id="11" name="Picture 10">
            <a:extLst>
              <a:ext uri="{FF2B5EF4-FFF2-40B4-BE49-F238E27FC236}">
                <a16:creationId xmlns:a16="http://schemas.microsoft.com/office/drawing/2014/main" id="{0A9D931A-E633-8641-ADEE-9B688DE5C1C9}"/>
              </a:ext>
            </a:extLst>
          </p:cNvPr>
          <p:cNvPicPr>
            <a:picLocks noChangeAspect="1"/>
          </p:cNvPicPr>
          <p:nvPr userDrawn="1"/>
        </p:nvPicPr>
        <p:blipFill>
          <a:blip r:embed="rId2"/>
          <a:stretch>
            <a:fillRect/>
          </a:stretch>
        </p:blipFill>
        <p:spPr>
          <a:xfrm>
            <a:off x="941698" y="1158616"/>
            <a:ext cx="878186" cy="886969"/>
          </a:xfrm>
          <a:prstGeom prst="rect">
            <a:avLst/>
          </a:prstGeom>
        </p:spPr>
      </p:pic>
      <p:pic>
        <p:nvPicPr>
          <p:cNvPr id="12" name="Picture 11">
            <a:extLst>
              <a:ext uri="{FF2B5EF4-FFF2-40B4-BE49-F238E27FC236}">
                <a16:creationId xmlns:a16="http://schemas.microsoft.com/office/drawing/2014/main" id="{8ED5E30A-2581-4E4C-81BF-21ABB7D9D83A}"/>
              </a:ext>
            </a:extLst>
          </p:cNvPr>
          <p:cNvPicPr>
            <a:picLocks noChangeAspect="1"/>
          </p:cNvPicPr>
          <p:nvPr userDrawn="1"/>
        </p:nvPicPr>
        <p:blipFill>
          <a:blip r:embed="rId3"/>
          <a:stretch>
            <a:fillRect/>
          </a:stretch>
        </p:blipFill>
        <p:spPr>
          <a:xfrm>
            <a:off x="7077456" y="1094448"/>
            <a:ext cx="731521" cy="1005840"/>
          </a:xfrm>
          <a:prstGeom prst="rect">
            <a:avLst/>
          </a:prstGeom>
        </p:spPr>
      </p:pic>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3194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790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95346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 &amp; A - No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409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2813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2813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409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838764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ark 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7F03C-EAB8-634A-8D9D-EC6CF35887FF}"/>
              </a:ext>
            </a:extLst>
          </p:cNvPr>
          <p:cNvSpPr/>
          <p:nvPr userDrawn="1"/>
        </p:nvSpPr>
        <p:spPr>
          <a:xfrm>
            <a:off x="0" y="0"/>
            <a:ext cx="33370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85CF7165-EF0E-AC40-A710-9364AC1D09BF}"/>
              </a:ext>
            </a:extLst>
          </p:cNvPr>
          <p:cNvGrpSpPr/>
          <p:nvPr userDrawn="1"/>
        </p:nvGrpSpPr>
        <p:grpSpPr>
          <a:xfrm>
            <a:off x="559247" y="1233840"/>
            <a:ext cx="2369488" cy="2317755"/>
            <a:chOff x="728930" y="724793"/>
            <a:chExt cx="2369488" cy="2317755"/>
          </a:xfrm>
        </p:grpSpPr>
        <p:pic>
          <p:nvPicPr>
            <p:cNvPr id="9" name="Picture 8">
              <a:extLst>
                <a:ext uri="{FF2B5EF4-FFF2-40B4-BE49-F238E27FC236}">
                  <a16:creationId xmlns:a16="http://schemas.microsoft.com/office/drawing/2014/main" id="{C3207996-A9E9-E24A-8248-3D66EFDBC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19502BCA-970C-B641-B798-7F1209793C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A179086D-23ED-474E-B170-DB5593BF45A0}"/>
              </a:ext>
            </a:extLst>
          </p:cNvPr>
          <p:cNvSpPr>
            <a:spLocks noGrp="1"/>
          </p:cNvSpPr>
          <p:nvPr>
            <p:ph type="pic" sz="quarter" idx="22"/>
          </p:nvPr>
        </p:nvSpPr>
        <p:spPr>
          <a:xfrm>
            <a:off x="682681" y="1694552"/>
            <a:ext cx="1794824" cy="1749720"/>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Subtitle 2">
            <a:extLst>
              <a:ext uri="{FF2B5EF4-FFF2-40B4-BE49-F238E27FC236}">
                <a16:creationId xmlns:a16="http://schemas.microsoft.com/office/drawing/2014/main" id="{3BE67855-42A4-BF43-B1CA-292D6A8A8991}"/>
              </a:ext>
            </a:extLst>
          </p:cNvPr>
          <p:cNvSpPr>
            <a:spLocks noGrp="1"/>
          </p:cNvSpPr>
          <p:nvPr>
            <p:ph type="subTitle" idx="1" hasCustomPrompt="1"/>
          </p:nvPr>
        </p:nvSpPr>
        <p:spPr>
          <a:xfrm>
            <a:off x="338734" y="4373792"/>
            <a:ext cx="2590001" cy="1837916"/>
          </a:xfrm>
        </p:spPr>
        <p:txBody>
          <a:bodyPr anchor="t" anchorCtr="0">
            <a:noAutofit/>
          </a:bodyPr>
          <a:lstStyle>
            <a:lvl1pPr marL="0" marR="0" indent="0" algn="l" defTabSz="914400" rtl="0" eaLnBrk="1" fontAlgn="auto" latinLnBrk="0" hangingPunct="1">
              <a:lnSpc>
                <a:spcPts val="1680"/>
              </a:lnSpc>
              <a:spcBef>
                <a:spcPts val="1000"/>
              </a:spcBef>
              <a:spcAft>
                <a:spcPts val="0"/>
              </a:spcAft>
              <a:buClr>
                <a:srgbClr val="FFCD06"/>
              </a:buClr>
              <a:buSzPct val="110000"/>
              <a:buFont typeface="+mj-lt"/>
              <a:buNone/>
              <a:tabLst/>
              <a:defRPr sz="1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a:t>
            </a:r>
          </a:p>
        </p:txBody>
      </p:sp>
      <p:sp>
        <p:nvSpPr>
          <p:cNvPr id="13" name="Title 6">
            <a:extLst>
              <a:ext uri="{FF2B5EF4-FFF2-40B4-BE49-F238E27FC236}">
                <a16:creationId xmlns:a16="http://schemas.microsoft.com/office/drawing/2014/main" id="{AA013C06-C441-5842-BF86-CFD100B5523D}"/>
              </a:ext>
            </a:extLst>
          </p:cNvPr>
          <p:cNvSpPr>
            <a:spLocks noGrp="1"/>
          </p:cNvSpPr>
          <p:nvPr>
            <p:ph type="title" hasCustomPrompt="1"/>
          </p:nvPr>
        </p:nvSpPr>
        <p:spPr>
          <a:xfrm>
            <a:off x="338734" y="3981222"/>
            <a:ext cx="2590001" cy="369062"/>
          </a:xfrm>
        </p:spPr>
        <p:txBody>
          <a:bodyPr anchor="ctr" anchorCtr="0">
            <a:noAutofit/>
          </a:bodyPr>
          <a:lstStyle>
            <a:lvl1pPr algn="ctr">
              <a:lnSpc>
                <a:spcPts val="2820"/>
              </a:lnSpc>
              <a:defRPr sz="2200" b="1" baseline="0">
                <a:solidFill>
                  <a:schemeClr val="bg1"/>
                </a:solidFill>
              </a:defRPr>
            </a:lvl1pPr>
          </a:lstStyle>
          <a:p>
            <a:r>
              <a:rPr lang="en-US" dirty="0"/>
              <a:t>Headline</a:t>
            </a:r>
          </a:p>
        </p:txBody>
      </p:sp>
      <p:sp>
        <p:nvSpPr>
          <p:cNvPr id="15" name="Content Placeholder 2">
            <a:extLst>
              <a:ext uri="{FF2B5EF4-FFF2-40B4-BE49-F238E27FC236}">
                <a16:creationId xmlns:a16="http://schemas.microsoft.com/office/drawing/2014/main" id="{26145EBA-C6D9-9143-857D-732BBF393AD9}"/>
              </a:ext>
            </a:extLst>
          </p:cNvPr>
          <p:cNvSpPr>
            <a:spLocks noGrp="1"/>
          </p:cNvSpPr>
          <p:nvPr>
            <p:ph sz="quarter" idx="14"/>
          </p:nvPr>
        </p:nvSpPr>
        <p:spPr>
          <a:xfrm>
            <a:off x="4288831" y="726176"/>
            <a:ext cx="7409653" cy="5589587"/>
          </a:xfrm>
        </p:spPr>
        <p:txBody>
          <a:bodyPr/>
          <a:lstStyle>
            <a:lvl1pPr marL="0" indent="0">
              <a:buNone/>
              <a:defRPr/>
            </a:lvl1pPr>
          </a:lstStyle>
          <a:p>
            <a:pPr lvl="0"/>
            <a:endParaRPr lang="en-US" dirty="0"/>
          </a:p>
        </p:txBody>
      </p:sp>
      <p:sp>
        <p:nvSpPr>
          <p:cNvPr id="14" name="Rectangle 13">
            <a:extLst>
              <a:ext uri="{FF2B5EF4-FFF2-40B4-BE49-F238E27FC236}">
                <a16:creationId xmlns:a16="http://schemas.microsoft.com/office/drawing/2014/main" id="{FDE499F2-5079-42E1-BA96-A10B48073967}"/>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5172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6" name="Text Placeholder 2">
            <a:extLst>
              <a:ext uri="{FF2B5EF4-FFF2-40B4-BE49-F238E27FC236}">
                <a16:creationId xmlns:a16="http://schemas.microsoft.com/office/drawing/2014/main" id="{341DD028-DC35-3A4A-B91D-9E4285F02307}"/>
              </a:ext>
            </a:extLst>
          </p:cNvPr>
          <p:cNvSpPr>
            <a:spLocks noGrp="1"/>
          </p:cNvSpPr>
          <p:nvPr>
            <p:ph type="body" sz="quarter" idx="10" hasCustomPrompt="1"/>
          </p:nvPr>
        </p:nvSpPr>
        <p:spPr>
          <a:xfrm>
            <a:off x="715454" y="1593131"/>
            <a:ext cx="4186484"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Tree>
    <p:extLst>
      <p:ext uri="{BB962C8B-B14F-4D97-AF65-F5344CB8AC3E}">
        <p14:creationId xmlns:p14="http://schemas.microsoft.com/office/powerpoint/2010/main" val="974076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and 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3" name="Text Placeholder 2">
            <a:extLst>
              <a:ext uri="{FF2B5EF4-FFF2-40B4-BE49-F238E27FC236}">
                <a16:creationId xmlns:a16="http://schemas.microsoft.com/office/drawing/2014/main" id="{9610F4D0-EADC-4B51-A975-D1FE4288E785}"/>
              </a:ext>
            </a:extLst>
          </p:cNvPr>
          <p:cNvSpPr>
            <a:spLocks noGrp="1"/>
          </p:cNvSpPr>
          <p:nvPr>
            <p:ph type="body" sz="quarter" idx="23" hasCustomPrompt="1"/>
          </p:nvPr>
        </p:nvSpPr>
        <p:spPr>
          <a:xfrm>
            <a:off x="3330038" y="2890838"/>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4" name="Text Placeholder 2">
            <a:extLst>
              <a:ext uri="{FF2B5EF4-FFF2-40B4-BE49-F238E27FC236}">
                <a16:creationId xmlns:a16="http://schemas.microsoft.com/office/drawing/2014/main" id="{CE18B6B4-31BE-46ED-A8D1-ABEBB741A44E}"/>
              </a:ext>
            </a:extLst>
          </p:cNvPr>
          <p:cNvSpPr>
            <a:spLocks noGrp="1"/>
          </p:cNvSpPr>
          <p:nvPr>
            <p:ph type="body" sz="quarter" idx="24" hasCustomPrompt="1"/>
          </p:nvPr>
        </p:nvSpPr>
        <p:spPr>
          <a:xfrm>
            <a:off x="3330038" y="3515606"/>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7" name="Text Placeholder 2">
            <a:extLst>
              <a:ext uri="{FF2B5EF4-FFF2-40B4-BE49-F238E27FC236}">
                <a16:creationId xmlns:a16="http://schemas.microsoft.com/office/drawing/2014/main" id="{DA2CFDF9-E17F-46C7-9B12-EECB055B47F6}"/>
              </a:ext>
            </a:extLst>
          </p:cNvPr>
          <p:cNvSpPr>
            <a:spLocks noGrp="1"/>
          </p:cNvSpPr>
          <p:nvPr>
            <p:ph type="body" sz="quarter" idx="25" hasCustomPrompt="1"/>
          </p:nvPr>
        </p:nvSpPr>
        <p:spPr>
          <a:xfrm>
            <a:off x="3330038" y="4140374"/>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9" name="Text Placeholder 2">
            <a:extLst>
              <a:ext uri="{FF2B5EF4-FFF2-40B4-BE49-F238E27FC236}">
                <a16:creationId xmlns:a16="http://schemas.microsoft.com/office/drawing/2014/main" id="{1EAAAF16-B28D-4A88-90C6-0BD912A55820}"/>
              </a:ext>
            </a:extLst>
          </p:cNvPr>
          <p:cNvSpPr>
            <a:spLocks noGrp="1"/>
          </p:cNvSpPr>
          <p:nvPr>
            <p:ph type="body" sz="quarter" idx="26" hasCustomPrompt="1"/>
          </p:nvPr>
        </p:nvSpPr>
        <p:spPr>
          <a:xfrm>
            <a:off x="3330038" y="4765143"/>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Tree>
    <p:extLst>
      <p:ext uri="{BB962C8B-B14F-4D97-AF65-F5344CB8AC3E}">
        <p14:creationId xmlns:p14="http://schemas.microsoft.com/office/powerpoint/2010/main" val="656381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3"/>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55269"/>
            <a:ext cx="11021638" cy="341760"/>
          </a:xfrm>
        </p:spPr>
        <p:txBody>
          <a:bodyPr anchor="t" anchorCtr="0">
            <a:noAutofit/>
          </a:bodyPr>
          <a:lstStyle>
            <a:lvl1pPr marL="0" indent="0" algn="l">
              <a:lnSpc>
                <a:spcPts val="24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6" y="251427"/>
            <a:ext cx="11021638" cy="450909"/>
          </a:xfrm>
        </p:spPr>
        <p:txBody>
          <a:bodyPr anchor="t" anchorCtr="0">
            <a:noAutofit/>
          </a:bodyPr>
          <a:lstStyle>
            <a:lvl1pPr>
              <a:lnSpc>
                <a:spcPts val="3620"/>
              </a:lnSpc>
              <a:defRPr sz="3200" b="1" baseline="0"/>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30592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01600" y="3332704"/>
            <a:ext cx="4198919" cy="1249128"/>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01600" y="2600696"/>
            <a:ext cx="4198919" cy="621475"/>
          </a:xfrm>
        </p:spPr>
        <p:txBody>
          <a:bodyPr anchor="b"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7110" y="1637105"/>
            <a:ext cx="1684867" cy="457200"/>
          </a:xfrm>
          <a:prstGeom prst="rect">
            <a:avLst/>
          </a:prstGeom>
        </p:spPr>
      </p:pic>
      <p:sp>
        <p:nvSpPr>
          <p:cNvPr id="9" name="Picture Placeholder 10">
            <a:extLst>
              <a:ext uri="{FF2B5EF4-FFF2-40B4-BE49-F238E27FC236}">
                <a16:creationId xmlns:a16="http://schemas.microsoft.com/office/drawing/2014/main" id="{9F9EAC19-F9E9-2448-9B0E-6C63CDFED511}"/>
              </a:ext>
            </a:extLst>
          </p:cNvPr>
          <p:cNvSpPr>
            <a:spLocks noGrp="1"/>
          </p:cNvSpPr>
          <p:nvPr>
            <p:ph type="pic" sz="quarter" idx="11"/>
          </p:nvPr>
        </p:nvSpPr>
        <p:spPr>
          <a:xfrm>
            <a:off x="0" y="1"/>
            <a:ext cx="12192000" cy="6857999"/>
          </a:xfrm>
          <a:custGeom>
            <a:avLst/>
            <a:gdLst>
              <a:gd name="connsiteX0" fmla="*/ 6110514 w 12192000"/>
              <a:gd name="connsiteY0" fmla="*/ 0 h 6858000"/>
              <a:gd name="connsiteX1" fmla="*/ 12192000 w 12192000"/>
              <a:gd name="connsiteY1" fmla="*/ 0 h 6858000"/>
              <a:gd name="connsiteX2" fmla="*/ 12192000 w 12192000"/>
              <a:gd name="connsiteY2" fmla="*/ 6858000 h 6858000"/>
              <a:gd name="connsiteX3" fmla="*/ 6110514 w 12192000"/>
              <a:gd name="connsiteY3" fmla="*/ 6858000 h 6858000"/>
              <a:gd name="connsiteX4" fmla="*/ 0 w 12192000"/>
              <a:gd name="connsiteY4" fmla="*/ 0 h 6858000"/>
              <a:gd name="connsiteX5" fmla="*/ 986971 w 12192000"/>
              <a:gd name="connsiteY5" fmla="*/ 0 h 6858000"/>
              <a:gd name="connsiteX6" fmla="*/ 98697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10514" y="0"/>
                </a:moveTo>
                <a:lnTo>
                  <a:pt x="12192000" y="0"/>
                </a:lnTo>
                <a:lnTo>
                  <a:pt x="12192000" y="6858000"/>
                </a:lnTo>
                <a:lnTo>
                  <a:pt x="6110514" y="6858000"/>
                </a:lnTo>
                <a:close/>
                <a:moveTo>
                  <a:pt x="0" y="0"/>
                </a:moveTo>
                <a:lnTo>
                  <a:pt x="986971" y="0"/>
                </a:lnTo>
                <a:lnTo>
                  <a:pt x="986971" y="6858000"/>
                </a:lnTo>
                <a:lnTo>
                  <a:pt x="0" y="6858000"/>
                </a:lnTo>
                <a:close/>
              </a:path>
            </a:pathLst>
          </a:custGeom>
          <a:solidFill>
            <a:srgbClr val="323332"/>
          </a:solidFill>
        </p:spPr>
        <p:txBody>
          <a:bodyPr wrap="square">
            <a:noAutofit/>
          </a:bodyPr>
          <a:lstStyle>
            <a:lvl1pPr marL="0" indent="0" algn="r">
              <a:buNone/>
              <a:defRPr>
                <a:solidFill>
                  <a:schemeClr val="bg1"/>
                </a:solidFill>
              </a:defRPr>
            </a:lvl1pPr>
          </a:lstStyle>
          <a:p>
            <a:endParaRPr lang="en-US" dirty="0"/>
          </a:p>
        </p:txBody>
      </p:sp>
      <p:sp>
        <p:nvSpPr>
          <p:cNvPr id="10" name="Rectangle 9">
            <a:extLst>
              <a:ext uri="{FF2B5EF4-FFF2-40B4-BE49-F238E27FC236}">
                <a16:creationId xmlns:a16="http://schemas.microsoft.com/office/drawing/2014/main" id="{81D0ABDA-F85B-0945-B763-E2C662D2E4A0}"/>
              </a:ext>
            </a:extLst>
          </p:cNvPr>
          <p:cNvSpPr/>
          <p:nvPr userDrawn="1"/>
        </p:nvSpPr>
        <p:spPr>
          <a:xfrm>
            <a:off x="1601600"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88761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verse 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41633"/>
            <a:ext cx="11021638" cy="311661"/>
          </a:xfrm>
        </p:spPr>
        <p:txBody>
          <a:bodyPr anchor="t" anchorCtr="0">
            <a:noAutofit/>
          </a:bodyPr>
          <a:lstStyle>
            <a:lvl1pPr marL="0" indent="0" algn="l">
              <a:lnSpc>
                <a:spcPts val="24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7" y="189025"/>
            <a:ext cx="11021638" cy="503846"/>
          </a:xfrm>
        </p:spPr>
        <p:txBody>
          <a:bodyPr anchor="t" anchorCtr="0">
            <a:noAutofit/>
          </a:bodyPr>
          <a:lstStyle>
            <a:lvl1pPr>
              <a:defRPr sz="3200" b="1" baseline="0">
                <a:solidFill>
                  <a:schemeClr val="bg2"/>
                </a:solidFill>
              </a:defRPr>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a:solidFill>
            <a:schemeClr val="bg1"/>
          </a:solidFill>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423423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Bar-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720"/>
              </a:lnSpc>
              <a:defRPr sz="3200" b="1" baseline="0">
                <a:solidFill>
                  <a:schemeClr val="bg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469192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Bar-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2"/>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620"/>
              </a:lnSpc>
              <a:defRPr sz="3200" b="1" baseline="0">
                <a:solidFill>
                  <a:schemeClr val="tx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solidFill>
                  <a:schemeClr val="bg1"/>
                </a:solidFill>
              </a:defRPr>
            </a:lvl1pPr>
          </a:lstStyle>
          <a:p>
            <a:pPr lvl="0"/>
            <a:endParaRPr lang="en-US" dirty="0"/>
          </a:p>
        </p:txBody>
      </p:sp>
    </p:spTree>
    <p:extLst>
      <p:ext uri="{BB962C8B-B14F-4D97-AF65-F5344CB8AC3E}">
        <p14:creationId xmlns:p14="http://schemas.microsoft.com/office/powerpoint/2010/main" val="3786921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Imag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85A6E-4D6B-2C4A-821A-43452FC1C29B}"/>
              </a:ext>
            </a:extLst>
          </p:cNvPr>
          <p:cNvSpPr>
            <a:spLocks noGrp="1"/>
          </p:cNvSpPr>
          <p:nvPr>
            <p:ph type="pic" sz="quarter" idx="10"/>
          </p:nvPr>
        </p:nvSpPr>
        <p:spPr>
          <a:xfrm>
            <a:off x="0" y="4392515"/>
            <a:ext cx="12192000" cy="2474912"/>
          </a:xfrm>
          <a:solidFill>
            <a:schemeClr val="accent2"/>
          </a:solidFill>
        </p:spPr>
        <p:txBody>
          <a:bodyPr/>
          <a:lstStyle>
            <a:lvl1pPr marL="0" indent="0">
              <a:buNone/>
              <a:defRPr>
                <a:solidFill>
                  <a:schemeClr val="bg1"/>
                </a:solidFill>
              </a:defRPr>
            </a:lvl1pPr>
          </a:lstStyle>
          <a:p>
            <a:endParaRPr lang="en-US" dirty="0"/>
          </a:p>
        </p:txBody>
      </p:sp>
      <p:sp>
        <p:nvSpPr>
          <p:cNvPr id="6" name="Title 1">
            <a:extLst>
              <a:ext uri="{FF2B5EF4-FFF2-40B4-BE49-F238E27FC236}">
                <a16:creationId xmlns:a16="http://schemas.microsoft.com/office/drawing/2014/main" id="{4CD61ECF-8B3B-6643-B38B-911343956372}"/>
              </a:ext>
            </a:extLst>
          </p:cNvPr>
          <p:cNvSpPr>
            <a:spLocks noGrp="1"/>
          </p:cNvSpPr>
          <p:nvPr>
            <p:ph type="title" hasCustomPrompt="1"/>
          </p:nvPr>
        </p:nvSpPr>
        <p:spPr>
          <a:xfrm>
            <a:off x="838200" y="504024"/>
            <a:ext cx="10515600" cy="572422"/>
          </a:xfrm>
        </p:spPr>
        <p:txBody>
          <a:bodyPr anchor="t" anchorCtr="0">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97814F2B-BB1A-2E44-A40C-C1F2F353A429}"/>
              </a:ext>
            </a:extLst>
          </p:cNvPr>
          <p:cNvSpPr>
            <a:spLocks noGrp="1"/>
          </p:cNvSpPr>
          <p:nvPr>
            <p:ph type="body" sz="quarter" idx="11"/>
          </p:nvPr>
        </p:nvSpPr>
        <p:spPr>
          <a:xfrm>
            <a:off x="838200" y="1435100"/>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1" name="Text Placeholder 2">
            <a:extLst>
              <a:ext uri="{FF2B5EF4-FFF2-40B4-BE49-F238E27FC236}">
                <a16:creationId xmlns:a16="http://schemas.microsoft.com/office/drawing/2014/main" id="{BBF2838B-C848-0844-9FD1-A74EF21C39D4}"/>
              </a:ext>
            </a:extLst>
          </p:cNvPr>
          <p:cNvSpPr>
            <a:spLocks noGrp="1"/>
          </p:cNvSpPr>
          <p:nvPr>
            <p:ph type="body" sz="quarter" idx="12"/>
          </p:nvPr>
        </p:nvSpPr>
        <p:spPr>
          <a:xfrm>
            <a:off x="4529731" y="1435099"/>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2" name="Text Placeholder 2">
            <a:extLst>
              <a:ext uri="{FF2B5EF4-FFF2-40B4-BE49-F238E27FC236}">
                <a16:creationId xmlns:a16="http://schemas.microsoft.com/office/drawing/2014/main" id="{8700AF2C-498F-D049-8818-68A6E487FFFA}"/>
              </a:ext>
            </a:extLst>
          </p:cNvPr>
          <p:cNvSpPr>
            <a:spLocks noGrp="1"/>
          </p:cNvSpPr>
          <p:nvPr>
            <p:ph type="body" sz="quarter" idx="13"/>
          </p:nvPr>
        </p:nvSpPr>
        <p:spPr>
          <a:xfrm>
            <a:off x="8151812" y="1435098"/>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7" name="Rectangle 6">
            <a:extLst>
              <a:ext uri="{FF2B5EF4-FFF2-40B4-BE49-F238E27FC236}">
                <a16:creationId xmlns:a16="http://schemas.microsoft.com/office/drawing/2014/main" id="{65A47515-4E87-4EA4-8B13-98A49A4C704F}"/>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45887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Callou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05AC59-6EA9-FF42-AAF6-C56C0E9F2928}"/>
              </a:ext>
            </a:extLst>
          </p:cNvPr>
          <p:cNvSpPr>
            <a:spLocks noGrp="1"/>
          </p:cNvSpPr>
          <p:nvPr>
            <p:ph type="pic" sz="quarter" idx="10"/>
          </p:nvPr>
        </p:nvSpPr>
        <p:spPr>
          <a:xfrm>
            <a:off x="8861425" y="0"/>
            <a:ext cx="3330575" cy="6858000"/>
          </a:xfrm>
          <a:solidFill>
            <a:schemeClr val="tx2">
              <a:lumMod val="10000"/>
              <a:lumOff val="90000"/>
            </a:schemeClr>
          </a:solidFill>
        </p:spPr>
        <p:txBody>
          <a:bodyPr anchor="ctr" anchorCtr="0">
            <a:noAutofit/>
          </a:bodyPr>
          <a:lstStyle>
            <a:lvl1pPr marL="0" indent="0" algn="ctr">
              <a:buNone/>
              <a:defRPr>
                <a:solidFill>
                  <a:schemeClr val="tx1"/>
                </a:solidFill>
              </a:defRPr>
            </a:lvl1pPr>
          </a:lstStyle>
          <a:p>
            <a:endParaRPr lang="en-US" dirty="0"/>
          </a:p>
        </p:txBody>
      </p:sp>
      <p:sp>
        <p:nvSpPr>
          <p:cNvPr id="7" name="Rectangle 6">
            <a:extLst>
              <a:ext uri="{FF2B5EF4-FFF2-40B4-BE49-F238E27FC236}">
                <a16:creationId xmlns:a16="http://schemas.microsoft.com/office/drawing/2014/main" id="{C6B8D560-9394-454C-AA69-0EDF2700F25D}"/>
              </a:ext>
            </a:extLst>
          </p:cNvPr>
          <p:cNvSpPr/>
          <p:nvPr userDrawn="1"/>
        </p:nvSpPr>
        <p:spPr>
          <a:xfrm>
            <a:off x="0" y="0"/>
            <a:ext cx="47888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Rectangle 7">
            <a:extLst>
              <a:ext uri="{FF2B5EF4-FFF2-40B4-BE49-F238E27FC236}">
                <a16:creationId xmlns:a16="http://schemas.microsoft.com/office/drawing/2014/main" id="{0EEAFA30-C080-B74F-87AE-CFF9026EECE8}"/>
              </a:ext>
            </a:extLst>
          </p:cNvPr>
          <p:cNvSpPr/>
          <p:nvPr userDrawn="1"/>
        </p:nvSpPr>
        <p:spPr>
          <a:xfrm>
            <a:off x="4788816" y="0"/>
            <a:ext cx="40726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F594611F-2358-B946-906E-1610696D6969}"/>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ext Placeholder 5">
            <a:extLst>
              <a:ext uri="{FF2B5EF4-FFF2-40B4-BE49-F238E27FC236}">
                <a16:creationId xmlns:a16="http://schemas.microsoft.com/office/drawing/2014/main" id="{E492D8C9-6161-354C-84E7-A24305A19FEB}"/>
              </a:ext>
            </a:extLst>
          </p:cNvPr>
          <p:cNvSpPr>
            <a:spLocks noGrp="1"/>
          </p:cNvSpPr>
          <p:nvPr>
            <p:ph type="body" sz="quarter" idx="15" hasCustomPrompt="1"/>
          </p:nvPr>
        </p:nvSpPr>
        <p:spPr>
          <a:xfrm>
            <a:off x="5364384" y="351391"/>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1" name="Text Placeholder 8">
            <a:extLst>
              <a:ext uri="{FF2B5EF4-FFF2-40B4-BE49-F238E27FC236}">
                <a16:creationId xmlns:a16="http://schemas.microsoft.com/office/drawing/2014/main" id="{BD0757B1-00F5-1548-9E01-C431B5CD00A3}"/>
              </a:ext>
            </a:extLst>
          </p:cNvPr>
          <p:cNvSpPr>
            <a:spLocks noGrp="1"/>
          </p:cNvSpPr>
          <p:nvPr>
            <p:ph type="body" sz="quarter" idx="16" hasCustomPrompt="1"/>
          </p:nvPr>
        </p:nvSpPr>
        <p:spPr>
          <a:xfrm>
            <a:off x="5364384" y="1143243"/>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12" name="Text Placeholder 8">
            <a:extLst>
              <a:ext uri="{FF2B5EF4-FFF2-40B4-BE49-F238E27FC236}">
                <a16:creationId xmlns:a16="http://schemas.microsoft.com/office/drawing/2014/main" id="{2A691B9E-14CD-4841-8C19-CF2FB51AC14F}"/>
              </a:ext>
            </a:extLst>
          </p:cNvPr>
          <p:cNvSpPr>
            <a:spLocks noGrp="1"/>
          </p:cNvSpPr>
          <p:nvPr>
            <p:ph type="body" sz="quarter" idx="17" hasCustomPrompt="1"/>
          </p:nvPr>
        </p:nvSpPr>
        <p:spPr>
          <a:xfrm>
            <a:off x="5364384" y="1524192"/>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9" name="Text Placeholder 5">
            <a:extLst>
              <a:ext uri="{FF2B5EF4-FFF2-40B4-BE49-F238E27FC236}">
                <a16:creationId xmlns:a16="http://schemas.microsoft.com/office/drawing/2014/main" id="{6C8F7A76-5139-ED45-A0B5-E635C9A32DBE}"/>
              </a:ext>
            </a:extLst>
          </p:cNvPr>
          <p:cNvSpPr>
            <a:spLocks noGrp="1"/>
          </p:cNvSpPr>
          <p:nvPr>
            <p:ph type="body" sz="quarter" idx="18" hasCustomPrompt="1"/>
          </p:nvPr>
        </p:nvSpPr>
        <p:spPr>
          <a:xfrm>
            <a:off x="5364384" y="2530554"/>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0" name="Text Placeholder 8">
            <a:extLst>
              <a:ext uri="{FF2B5EF4-FFF2-40B4-BE49-F238E27FC236}">
                <a16:creationId xmlns:a16="http://schemas.microsoft.com/office/drawing/2014/main" id="{B6AA8EB8-4594-AA4E-AAD3-AB33988D157E}"/>
              </a:ext>
            </a:extLst>
          </p:cNvPr>
          <p:cNvSpPr>
            <a:spLocks noGrp="1"/>
          </p:cNvSpPr>
          <p:nvPr>
            <p:ph type="body" sz="quarter" idx="19" hasCustomPrompt="1"/>
          </p:nvPr>
        </p:nvSpPr>
        <p:spPr>
          <a:xfrm>
            <a:off x="5364384" y="3322406"/>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1" name="Text Placeholder 8">
            <a:extLst>
              <a:ext uri="{FF2B5EF4-FFF2-40B4-BE49-F238E27FC236}">
                <a16:creationId xmlns:a16="http://schemas.microsoft.com/office/drawing/2014/main" id="{DD930128-2938-E24A-8890-9243898F0080}"/>
              </a:ext>
            </a:extLst>
          </p:cNvPr>
          <p:cNvSpPr>
            <a:spLocks noGrp="1"/>
          </p:cNvSpPr>
          <p:nvPr>
            <p:ph type="body" sz="quarter" idx="20" hasCustomPrompt="1"/>
          </p:nvPr>
        </p:nvSpPr>
        <p:spPr>
          <a:xfrm>
            <a:off x="5364384" y="3703355"/>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2" name="Text Placeholder 5">
            <a:extLst>
              <a:ext uri="{FF2B5EF4-FFF2-40B4-BE49-F238E27FC236}">
                <a16:creationId xmlns:a16="http://schemas.microsoft.com/office/drawing/2014/main" id="{BEEAA3BB-4C91-F042-8741-A0541F212B69}"/>
              </a:ext>
            </a:extLst>
          </p:cNvPr>
          <p:cNvSpPr>
            <a:spLocks noGrp="1"/>
          </p:cNvSpPr>
          <p:nvPr>
            <p:ph type="body" sz="quarter" idx="21" hasCustomPrompt="1"/>
          </p:nvPr>
        </p:nvSpPr>
        <p:spPr>
          <a:xfrm>
            <a:off x="5364384" y="4608603"/>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3" name="Text Placeholder 8">
            <a:extLst>
              <a:ext uri="{FF2B5EF4-FFF2-40B4-BE49-F238E27FC236}">
                <a16:creationId xmlns:a16="http://schemas.microsoft.com/office/drawing/2014/main" id="{5CA53E48-DF66-5548-8F30-290632A8CA0C}"/>
              </a:ext>
            </a:extLst>
          </p:cNvPr>
          <p:cNvSpPr>
            <a:spLocks noGrp="1"/>
          </p:cNvSpPr>
          <p:nvPr>
            <p:ph type="body" sz="quarter" idx="22" hasCustomPrompt="1"/>
          </p:nvPr>
        </p:nvSpPr>
        <p:spPr>
          <a:xfrm>
            <a:off x="5364384" y="5400455"/>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4" name="Text Placeholder 8">
            <a:extLst>
              <a:ext uri="{FF2B5EF4-FFF2-40B4-BE49-F238E27FC236}">
                <a16:creationId xmlns:a16="http://schemas.microsoft.com/office/drawing/2014/main" id="{6D3A3905-1069-784C-BDFC-763B1093E6D7}"/>
              </a:ext>
            </a:extLst>
          </p:cNvPr>
          <p:cNvSpPr>
            <a:spLocks noGrp="1"/>
          </p:cNvSpPr>
          <p:nvPr>
            <p:ph type="body" sz="quarter" idx="23" hasCustomPrompt="1"/>
          </p:nvPr>
        </p:nvSpPr>
        <p:spPr>
          <a:xfrm>
            <a:off x="5364384" y="5781404"/>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5" name="Title 6">
            <a:extLst>
              <a:ext uri="{FF2B5EF4-FFF2-40B4-BE49-F238E27FC236}">
                <a16:creationId xmlns:a16="http://schemas.microsoft.com/office/drawing/2014/main" id="{1B81C3A6-A6CF-F341-AA60-B94B6B17070F}"/>
              </a:ext>
            </a:extLst>
          </p:cNvPr>
          <p:cNvSpPr>
            <a:spLocks noGrp="1"/>
          </p:cNvSpPr>
          <p:nvPr>
            <p:ph type="title" hasCustomPrompt="1"/>
          </p:nvPr>
        </p:nvSpPr>
        <p:spPr>
          <a:xfrm>
            <a:off x="459471" y="565608"/>
            <a:ext cx="3998590" cy="958584"/>
          </a:xfrm>
        </p:spPr>
        <p:txBody>
          <a:bodyPr anchor="ctr" anchorCtr="0">
            <a:noAutofit/>
          </a:bodyPr>
          <a:lstStyle>
            <a:lvl1pPr>
              <a:lnSpc>
                <a:spcPts val="4000"/>
              </a:lnSpc>
              <a:defRPr sz="3600" baseline="0">
                <a:solidFill>
                  <a:schemeClr val="bg1"/>
                </a:solidFill>
              </a:defRPr>
            </a:lvl1pPr>
          </a:lstStyle>
          <a:p>
            <a:r>
              <a:rPr lang="en-US" dirty="0"/>
              <a:t>Section </a:t>
            </a:r>
            <a:br>
              <a:rPr lang="en-US" dirty="0"/>
            </a:br>
            <a:r>
              <a:rPr lang="en-US" dirty="0"/>
              <a:t>Heading</a:t>
            </a:r>
          </a:p>
        </p:txBody>
      </p:sp>
      <p:sp>
        <p:nvSpPr>
          <p:cNvPr id="3" name="Text Placeholder 2">
            <a:extLst>
              <a:ext uri="{FF2B5EF4-FFF2-40B4-BE49-F238E27FC236}">
                <a16:creationId xmlns:a16="http://schemas.microsoft.com/office/drawing/2014/main" id="{62B65EF1-251B-C545-80C6-53562230B8E9}"/>
              </a:ext>
            </a:extLst>
          </p:cNvPr>
          <p:cNvSpPr>
            <a:spLocks noGrp="1"/>
          </p:cNvSpPr>
          <p:nvPr>
            <p:ph type="body" sz="quarter" idx="25" hasCustomPrompt="1"/>
          </p:nvPr>
        </p:nvSpPr>
        <p:spPr>
          <a:xfrm>
            <a:off x="459310" y="2431084"/>
            <a:ext cx="3998912" cy="574675"/>
          </a:xfrm>
        </p:spPr>
        <p:txBody>
          <a:bodyPr/>
          <a:lstStyle>
            <a:lvl1pPr marL="0" indent="0">
              <a:lnSpc>
                <a:spcPts val="2000"/>
              </a:lnSpc>
              <a:buNone/>
              <a:defRPr sz="1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4" name="Text Placeholder 13">
            <a:extLst>
              <a:ext uri="{FF2B5EF4-FFF2-40B4-BE49-F238E27FC236}">
                <a16:creationId xmlns:a16="http://schemas.microsoft.com/office/drawing/2014/main" id="{9DB9A779-17B7-3A42-B29F-ABFE6CC9BA26}"/>
              </a:ext>
            </a:extLst>
          </p:cNvPr>
          <p:cNvSpPr>
            <a:spLocks noGrp="1"/>
          </p:cNvSpPr>
          <p:nvPr>
            <p:ph type="body" sz="quarter" idx="26"/>
          </p:nvPr>
        </p:nvSpPr>
        <p:spPr>
          <a:xfrm>
            <a:off x="458788" y="3175000"/>
            <a:ext cx="3998912" cy="2606675"/>
          </a:xfrm>
        </p:spPr>
        <p:txBody>
          <a:bodyPr/>
          <a:lstStyle>
            <a:lvl1pPr marL="0" indent="0">
              <a:lnSpc>
                <a:spcPts val="2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93703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Pictur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tx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94790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 Picture Right Grey">
    <p:bg>
      <p:bgPr>
        <a:solidFill>
          <a:schemeClr val="tx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61982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AE70-91A8-2245-9574-5F3A80C6AA46}"/>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bg1"/>
                </a:solidFill>
              </a:defRPr>
            </a:lvl1pPr>
          </a:lstStyle>
          <a:p>
            <a:r>
              <a:rPr lang="en-US" dirty="0"/>
              <a:t>Divider Slide</a:t>
            </a:r>
          </a:p>
        </p:txBody>
      </p:sp>
    </p:spTree>
    <p:extLst>
      <p:ext uri="{BB962C8B-B14F-4D97-AF65-F5344CB8AC3E}">
        <p14:creationId xmlns:p14="http://schemas.microsoft.com/office/powerpoint/2010/main" val="3137091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Divi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869691-31B1-AA48-8A62-4BEC06B78BE9}"/>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tx1"/>
                </a:solidFill>
              </a:defRPr>
            </a:lvl1pPr>
          </a:lstStyle>
          <a:p>
            <a:r>
              <a:rPr lang="en-US" dirty="0"/>
              <a:t>Divider Slide</a:t>
            </a:r>
          </a:p>
        </p:txBody>
      </p:sp>
    </p:spTree>
    <p:extLst>
      <p:ext uri="{BB962C8B-B14F-4D97-AF65-F5344CB8AC3E}">
        <p14:creationId xmlns:p14="http://schemas.microsoft.com/office/powerpoint/2010/main" val="2396816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 Grey - With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33E0-C0E3-0E4D-8395-7A36F1FA4639}"/>
              </a:ext>
            </a:extLst>
          </p:cNvPr>
          <p:cNvSpPr txBox="1"/>
          <p:nvPr userDrawn="1"/>
        </p:nvSpPr>
        <p:spPr>
          <a:xfrm>
            <a:off x="1649639" y="2630436"/>
            <a:ext cx="8688777" cy="2135943"/>
          </a:xfrm>
          <a:prstGeom prst="rect">
            <a:avLst/>
          </a:prstGeom>
          <a:noFill/>
        </p:spPr>
        <p:txBody>
          <a:bodyPr wrap="square" rtlCol="0">
            <a:noAutofit/>
          </a:bodyPr>
          <a:lstStyle/>
          <a:p>
            <a:r>
              <a:rPr lang="en-US" sz="3200" b="0" dirty="0">
                <a:solidFill>
                  <a:schemeClr val="accent1"/>
                </a:solidFill>
                <a:latin typeface="+mn-lt"/>
              </a:rPr>
              <a:t>For your members. We go above and beyond.</a:t>
            </a:r>
          </a:p>
          <a:p>
            <a:endParaRPr lang="en-US" sz="2400" dirty="0">
              <a:solidFill>
                <a:schemeClr val="bg1"/>
              </a:solidFill>
              <a:latin typeface="+mn-lt"/>
            </a:endParaRPr>
          </a:p>
          <a:p>
            <a:endParaRPr lang="en-US" sz="2400" dirty="0">
              <a:solidFill>
                <a:schemeClr val="bg1"/>
              </a:solidFill>
              <a:latin typeface="+mn-lt"/>
            </a:endParaRPr>
          </a:p>
          <a:p>
            <a:r>
              <a:rPr lang="en-US" sz="2400" i="1" dirty="0">
                <a:solidFill>
                  <a:schemeClr val="bg1"/>
                </a:solidFill>
                <a:latin typeface="+mn-lt"/>
              </a:rPr>
              <a:t>Thank you. </a:t>
            </a:r>
          </a:p>
        </p:txBody>
      </p:sp>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00519" y="1489663"/>
            <a:ext cx="2227868" cy="601959"/>
          </a:xfrm>
          <a:prstGeom prst="rect">
            <a:avLst/>
          </a:prstGeom>
        </p:spPr>
      </p:pic>
    </p:spTree>
    <p:extLst>
      <p:ext uri="{BB962C8B-B14F-4D97-AF65-F5344CB8AC3E}">
        <p14:creationId xmlns:p14="http://schemas.microsoft.com/office/powerpoint/2010/main" val="378176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icture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12BDC1-7186-4440-805C-A2FD2DD3D8C8}"/>
              </a:ext>
            </a:extLst>
          </p:cNvPr>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794422" y="3332704"/>
            <a:ext cx="4925060" cy="1288457"/>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794422" y="2600696"/>
            <a:ext cx="4925060" cy="621475"/>
          </a:xfrm>
        </p:spPr>
        <p:txBody>
          <a:bodyPr anchor="ctr"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924"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663442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 and A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641832" y="2921168"/>
            <a:ext cx="8294017" cy="1569660"/>
          </a:xfrm>
          <a:prstGeom prst="rect">
            <a:avLst/>
          </a:prstGeom>
          <a:noFill/>
        </p:spPr>
        <p:txBody>
          <a:bodyPr wrap="square" rtlCol="0" anchor="ctr" anchorCtr="0">
            <a:noAutofit/>
          </a:bodyPr>
          <a:lstStyle/>
          <a:p>
            <a:pPr algn="ctr"/>
            <a:r>
              <a:rPr lang="en-US" sz="9600" dirty="0">
                <a:solidFill>
                  <a:schemeClr val="accent1"/>
                </a:solidFill>
              </a:rPr>
              <a:t>Q &amp; A</a:t>
            </a:r>
          </a:p>
        </p:txBody>
      </p:sp>
    </p:spTree>
    <p:extLst>
      <p:ext uri="{BB962C8B-B14F-4D97-AF65-F5344CB8AC3E}">
        <p14:creationId xmlns:p14="http://schemas.microsoft.com/office/powerpoint/2010/main" val="3998820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745529" y="2921168"/>
            <a:ext cx="8294017" cy="1569660"/>
          </a:xfrm>
          <a:prstGeom prst="rect">
            <a:avLst/>
          </a:prstGeom>
          <a:noFill/>
        </p:spPr>
        <p:txBody>
          <a:bodyPr wrap="square" rtlCol="0" anchor="ctr" anchorCtr="0">
            <a:noAutofit/>
          </a:bodyPr>
          <a:lstStyle/>
          <a:p>
            <a:pPr algn="ctr"/>
            <a:r>
              <a:rPr lang="en-US" sz="9600" dirty="0">
                <a:solidFill>
                  <a:schemeClr val="accent1"/>
                </a:solidFill>
              </a:rPr>
              <a:t>Thank you.</a:t>
            </a:r>
          </a:p>
        </p:txBody>
      </p:sp>
    </p:spTree>
    <p:extLst>
      <p:ext uri="{BB962C8B-B14F-4D97-AF65-F5344CB8AC3E}">
        <p14:creationId xmlns:p14="http://schemas.microsoft.com/office/powerpoint/2010/main" val="2878205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w/ Side Im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3" name="Subtitle 2"/>
          <p:cNvSpPr>
            <a:spLocks noGrp="1"/>
          </p:cNvSpPr>
          <p:nvPr>
            <p:ph type="subTitle" idx="1" hasCustomPrompt="1"/>
          </p:nvPr>
        </p:nvSpPr>
        <p:spPr>
          <a:xfrm>
            <a:off x="941699" y="3332704"/>
            <a:ext cx="4297958" cy="8826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941699" y="2241821"/>
            <a:ext cx="4297958" cy="1090883"/>
          </a:xfrm>
        </p:spPr>
        <p:txBody>
          <a:bodyPr anchor="b"/>
          <a:lstStyle>
            <a:lvl1pPr>
              <a:defRPr baseline="0"/>
            </a:lvl1pPr>
          </a:lstStyle>
          <a:p>
            <a:r>
              <a:rPr lang="en-US" dirty="0"/>
              <a:t>Title Page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530" y="1628140"/>
            <a:ext cx="1684867" cy="457200"/>
          </a:xfrm>
          <a:prstGeom prst="rect">
            <a:avLst/>
          </a:prstGeom>
        </p:spPr>
      </p:pic>
      <p:sp>
        <p:nvSpPr>
          <p:cNvPr id="8" name="Rectangle 7">
            <a:extLst>
              <a:ext uri="{FF2B5EF4-FFF2-40B4-BE49-F238E27FC236}">
                <a16:creationId xmlns:a16="http://schemas.microsoft.com/office/drawing/2014/main" id="{413925D3-211E-46AA-BDA6-3C24514B2B0C}"/>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109055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alphaModFix amt="42000"/>
            <a:extLst>
              <a:ext uri="{28A0092B-C50C-407E-A947-70E740481C1C}">
                <a14:useLocalDpi xmlns:a14="http://schemas.microsoft.com/office/drawing/2010/main"/>
              </a:ext>
            </a:extLst>
          </a:blip>
          <a:srcRect t="6650" b="11302"/>
          <a:stretch/>
        </p:blipFill>
        <p:spPr>
          <a:xfrm flipH="1" flipV="1">
            <a:off x="-35572" y="0"/>
            <a:ext cx="12227572" cy="6858000"/>
          </a:xfrm>
          <a:prstGeom prst="rect">
            <a:avLst/>
          </a:prstGeom>
        </p:spPr>
      </p:pic>
      <p:sp>
        <p:nvSpPr>
          <p:cNvPr id="3" name="Subtitle 2"/>
          <p:cNvSpPr>
            <a:spLocks noGrp="1"/>
          </p:cNvSpPr>
          <p:nvPr>
            <p:ph type="subTitle" idx="1" hasCustomPrompt="1"/>
          </p:nvPr>
        </p:nvSpPr>
        <p:spPr>
          <a:xfrm>
            <a:off x="1211353" y="3737819"/>
            <a:ext cx="6011082" cy="875462"/>
          </a:xfrm>
        </p:spPr>
        <p:txBody>
          <a:bodyPr/>
          <a:lstStyle>
            <a:lvl1pPr marL="0" indent="0" algn="l">
              <a:buNone/>
              <a:defRPr sz="2400" baseline="0">
                <a:solidFill>
                  <a:srgbClr val="3233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1211353" y="2650114"/>
            <a:ext cx="6011082" cy="1088497"/>
          </a:xfrm>
        </p:spPr>
        <p:txBody>
          <a:bodyPr anchor="b">
            <a:noAutofit/>
          </a:bodyPr>
          <a:lstStyle>
            <a:lvl1pPr>
              <a:defRPr>
                <a:solidFill>
                  <a:srgbClr val="323332"/>
                </a:solidFill>
              </a:defRPr>
            </a:lvl1pPr>
          </a:lstStyle>
          <a:p>
            <a:r>
              <a:rPr lang="en-US" dirty="0"/>
              <a:t>Title Page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83632" y="1715399"/>
            <a:ext cx="2578768" cy="699095"/>
          </a:xfrm>
          <a:prstGeom prst="rect">
            <a:avLst/>
          </a:prstGeom>
        </p:spPr>
      </p:pic>
      <p:sp>
        <p:nvSpPr>
          <p:cNvPr id="8" name="Rectangle 7">
            <a:extLst>
              <a:ext uri="{FF2B5EF4-FFF2-40B4-BE49-F238E27FC236}">
                <a16:creationId xmlns:a16="http://schemas.microsoft.com/office/drawing/2014/main" id="{6DDE981F-8F35-48A9-A237-8F8C3C93CD63}"/>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58682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ext w/ Img left_white">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952464" y="1594404"/>
            <a:ext cx="4114800" cy="1325563"/>
          </a:xfrm>
        </p:spPr>
        <p:txBody>
          <a:bodyPr anchor="b">
            <a:noAutofit/>
          </a:bodyPr>
          <a:lstStyle>
            <a:lvl1pPr>
              <a:defRPr sz="2400" b="1">
                <a:solidFill>
                  <a:srgbClr val="323332"/>
                </a:solidFill>
              </a:defRPr>
            </a:lvl1pPr>
          </a:lstStyle>
          <a:p>
            <a:r>
              <a:rPr lang="en-US" dirty="0"/>
              <a:t>Section Heading</a:t>
            </a:r>
          </a:p>
        </p:txBody>
      </p:sp>
      <p:sp>
        <p:nvSpPr>
          <p:cNvPr id="6" name="Text Placeholder 5"/>
          <p:cNvSpPr>
            <a:spLocks noGrp="1"/>
          </p:cNvSpPr>
          <p:nvPr>
            <p:ph type="body" sz="quarter" idx="13" hasCustomPrompt="1"/>
          </p:nvPr>
        </p:nvSpPr>
        <p:spPr>
          <a:xfrm>
            <a:off x="6952464" y="2919688"/>
            <a:ext cx="4114800" cy="2109787"/>
          </a:xfrm>
        </p:spPr>
        <p:txBody>
          <a:bodyPr/>
          <a:lstStyle>
            <a:lvl1pPr marL="0" indent="0">
              <a:buNone/>
              <a:defRPr>
                <a:solidFill>
                  <a:srgbClr val="323332"/>
                </a:solidFill>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7611" y="6064133"/>
            <a:ext cx="1315525" cy="356634"/>
          </a:xfrm>
          <a:prstGeom prst="rect">
            <a:avLst/>
          </a:prstGeom>
        </p:spPr>
      </p:pic>
      <p:sp>
        <p:nvSpPr>
          <p:cNvPr id="11" name="Rectangle 10">
            <a:extLst>
              <a:ext uri="{FF2B5EF4-FFF2-40B4-BE49-F238E27FC236}">
                <a16:creationId xmlns:a16="http://schemas.microsoft.com/office/drawing/2014/main" id="{9B4749B3-37B3-4334-A669-76D1C1003401}"/>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234677990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ext w/ Img Right">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962481"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Picture Placeholder 7"/>
          <p:cNvSpPr>
            <a:spLocks noGrp="1"/>
          </p:cNvSpPr>
          <p:nvPr>
            <p:ph type="pic" sz="quarter" idx="15"/>
          </p:nvPr>
        </p:nvSpPr>
        <p:spPr>
          <a:xfrm>
            <a:off x="6169025" y="0"/>
            <a:ext cx="6022975" cy="6857999"/>
          </a:xfr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1E373403-AF78-4D72-B651-31C8F0D14FF5}"/>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95395120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ext w/ Img lef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dirty="0"/>
          </a:p>
        </p:txBody>
      </p:sp>
      <p:sp>
        <p:nvSpPr>
          <p:cNvPr id="3" name="Rectangle 2"/>
          <p:cNvSpPr/>
          <p:nvPr userDrawn="1"/>
        </p:nvSpPr>
        <p:spPr>
          <a:xfrm>
            <a:off x="6022694"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6985175"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6985175"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1" name="Rectangle 10">
            <a:extLst>
              <a:ext uri="{FF2B5EF4-FFF2-40B4-BE49-F238E27FC236}">
                <a16:creationId xmlns:a16="http://schemas.microsoft.com/office/drawing/2014/main" id="{257B65AD-B464-4428-85CF-ECBFBF20F242}"/>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75821235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w/ 3 Icons Righ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57236" y="1594404"/>
            <a:ext cx="3661473" cy="1322541"/>
          </a:xfrm>
        </p:spPr>
        <p:txBody>
          <a:bodyPr anchor="b">
            <a:normAutofit/>
          </a:bodyPr>
          <a:lstStyle>
            <a:lvl1pPr>
              <a:defRPr sz="2400"/>
            </a:lvl1pPr>
          </a:lstStyle>
          <a:p>
            <a:r>
              <a:rPr lang="en-US" dirty="0"/>
              <a:t>Section Heading</a:t>
            </a:r>
          </a:p>
        </p:txBody>
      </p:sp>
      <p:sp>
        <p:nvSpPr>
          <p:cNvPr id="5" name="Rectangle 4"/>
          <p:cNvSpPr/>
          <p:nvPr userDrawn="1"/>
        </p:nvSpPr>
        <p:spPr>
          <a:xfrm>
            <a:off x="4775200" y="0"/>
            <a:ext cx="7416800"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31"/>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p:cNvSpPr>
            <a:spLocks noGrp="1"/>
          </p:cNvSpPr>
          <p:nvPr>
            <p:ph type="body" sz="quarter" idx="14" hasCustomPrompt="1"/>
          </p:nvPr>
        </p:nvSpPr>
        <p:spPr>
          <a:xfrm>
            <a:off x="557934" y="2916513"/>
            <a:ext cx="3660775" cy="2112962"/>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5" name="Text Placeholder 14"/>
          <p:cNvSpPr>
            <a:spLocks noGrp="1"/>
          </p:cNvSpPr>
          <p:nvPr>
            <p:ph type="body" sz="quarter" idx="15" hasCustomPrompt="1"/>
          </p:nvPr>
        </p:nvSpPr>
        <p:spPr>
          <a:xfrm>
            <a:off x="7243763" y="1408038"/>
            <a:ext cx="4268787" cy="517525"/>
          </a:xfrm>
          <a:ln>
            <a:noFill/>
          </a:ln>
        </p:spPr>
        <p:txBody>
          <a:bodyPr/>
          <a:lstStyle>
            <a:lvl1pPr marL="0" indent="0">
              <a:buNone/>
              <a:defRPr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7" name="Text Placeholder 16"/>
          <p:cNvSpPr>
            <a:spLocks noGrp="1"/>
          </p:cNvSpPr>
          <p:nvPr>
            <p:ph type="body" sz="quarter" idx="16" hasCustomPrompt="1"/>
          </p:nvPr>
        </p:nvSpPr>
        <p:spPr>
          <a:xfrm>
            <a:off x="7243763" y="900545"/>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8" name="Oval 17" hidden="1"/>
          <p:cNvSpPr>
            <a:spLocks noChangeAspect="1"/>
          </p:cNvSpPr>
          <p:nvPr userDrawn="1"/>
        </p:nvSpPr>
        <p:spPr>
          <a:xfrm>
            <a:off x="5482708" y="2743126"/>
            <a:ext cx="1371600" cy="1371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p:cNvSpPr>
            <a:spLocks noGrp="1"/>
          </p:cNvSpPr>
          <p:nvPr>
            <p:ph type="body" sz="quarter" idx="17" hasCustomPrompt="1"/>
          </p:nvPr>
        </p:nvSpPr>
        <p:spPr>
          <a:xfrm>
            <a:off x="7243763" y="3428926"/>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0" name="Text Placeholder 16"/>
          <p:cNvSpPr>
            <a:spLocks noGrp="1"/>
          </p:cNvSpPr>
          <p:nvPr>
            <p:ph type="body" sz="quarter" idx="18" hasCustomPrompt="1"/>
          </p:nvPr>
        </p:nvSpPr>
        <p:spPr>
          <a:xfrm>
            <a:off x="7243763" y="2921433"/>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22" name="Text Placeholder 14"/>
          <p:cNvSpPr>
            <a:spLocks noGrp="1"/>
          </p:cNvSpPr>
          <p:nvPr>
            <p:ph type="body" sz="quarter" idx="19" hasCustomPrompt="1"/>
          </p:nvPr>
        </p:nvSpPr>
        <p:spPr>
          <a:xfrm>
            <a:off x="7243763" y="5403500"/>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3" name="Text Placeholder 16"/>
          <p:cNvSpPr>
            <a:spLocks noGrp="1"/>
          </p:cNvSpPr>
          <p:nvPr>
            <p:ph type="body" sz="quarter" idx="20" hasCustomPrompt="1"/>
          </p:nvPr>
        </p:nvSpPr>
        <p:spPr>
          <a:xfrm>
            <a:off x="7243763" y="4896007"/>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34" name="Picture Placeholder 33"/>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35" name="Picture Placeholder 34"/>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6" name="Rectangle 15">
            <a:extLst>
              <a:ext uri="{FF2B5EF4-FFF2-40B4-BE49-F238E27FC236}">
                <a16:creationId xmlns:a16="http://schemas.microsoft.com/office/drawing/2014/main" id="{6CAD2223-5087-4C23-9F16-D45F49D6C474}"/>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42781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w/ Img Lef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Rectangle 8">
            <a:extLst>
              <a:ext uri="{FF2B5EF4-FFF2-40B4-BE49-F238E27FC236}">
                <a16:creationId xmlns:a16="http://schemas.microsoft.com/office/drawing/2014/main" id="{137AE6EB-27B1-4CB6-9060-47EACF4D4B76}"/>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76018697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ext w/ Img Lef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Rectangle 7">
            <a:extLst>
              <a:ext uri="{FF2B5EF4-FFF2-40B4-BE49-F238E27FC236}">
                <a16:creationId xmlns:a16="http://schemas.microsoft.com/office/drawing/2014/main" id="{EB29DCF3-C80A-4664-83CE-1B475DCB68B9}"/>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295621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10791"/>
            <a:ext cx="9574212" cy="667170"/>
          </a:xfrm>
        </p:spPr>
        <p:txBody>
          <a:bodyPr anchor="ctr" anchorCtr="0">
            <a:noAutofit/>
          </a:bodyPr>
          <a:lstStyle>
            <a:lvl1pPr marL="0" indent="0">
              <a:lnSpc>
                <a:spcPts val="3500"/>
              </a:lnSpc>
              <a:buNone/>
              <a:defRPr sz="3200"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58915"/>
            <a:ext cx="9574212" cy="3470275"/>
          </a:xfrm>
        </p:spPr>
        <p:txBody>
          <a:bodyPr/>
          <a:lstStyle/>
          <a:p>
            <a:endParaRPr lang="en-US" dirty="0"/>
          </a:p>
        </p:txBody>
      </p:sp>
      <p:sp>
        <p:nvSpPr>
          <p:cNvPr id="13" name="Rectangle 12">
            <a:extLst>
              <a:ext uri="{FF2B5EF4-FFF2-40B4-BE49-F238E27FC236}">
                <a16:creationId xmlns:a16="http://schemas.microsoft.com/office/drawing/2014/main" id="{FDCEBFEC-B265-3C40-9516-319F537923CC}"/>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21042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w/ Img Righ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7030771" y="1594404"/>
            <a:ext cx="4114800" cy="1325563"/>
          </a:xfrm>
        </p:spPr>
        <p:txBody>
          <a:bodyPr anchor="b">
            <a:normAutofit/>
          </a:bodyPr>
          <a:lstStyle>
            <a:lvl1pPr>
              <a:defRPr sz="2400" baseline="0"/>
            </a:lvl1pPr>
          </a:lstStyle>
          <a:p>
            <a:r>
              <a:rPr lang="en-US" dirty="0"/>
              <a:t>Section Heading</a:t>
            </a:r>
          </a:p>
        </p:txBody>
      </p:sp>
      <p:sp>
        <p:nvSpPr>
          <p:cNvPr id="6" name="Text Placeholder 5"/>
          <p:cNvSpPr>
            <a:spLocks noGrp="1"/>
          </p:cNvSpPr>
          <p:nvPr>
            <p:ph type="body" sz="quarter" idx="13" hasCustomPrompt="1"/>
          </p:nvPr>
        </p:nvSpPr>
        <p:spPr>
          <a:xfrm>
            <a:off x="7030771" y="2919688"/>
            <a:ext cx="4114800" cy="20955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2" name="Footer Placeholder 1"/>
          <p:cNvSpPr>
            <a:spLocks noGrp="1"/>
          </p:cNvSpPr>
          <p:nvPr>
            <p:ph type="ftr" sz="quarter" idx="14"/>
          </p:nvPr>
        </p:nvSpPr>
        <p:spPr>
          <a:xfrm>
            <a:off x="7030771" y="5946775"/>
            <a:ext cx="4114800" cy="365125"/>
          </a:xfrm>
        </p:spPr>
        <p:txBody>
          <a:bodyPr/>
          <a:lstStyle/>
          <a:p>
            <a:r>
              <a:rPr lang="en-US" dirty="0"/>
              <a:t>Further </a:t>
            </a:r>
            <a:r>
              <a:rPr lang="en-US" dirty="0">
                <a:solidFill>
                  <a:schemeClr val="accent1"/>
                </a:solidFill>
              </a:rPr>
              <a:t>|</a:t>
            </a:r>
            <a:r>
              <a:rPr lang="en-US" dirty="0"/>
              <a:t> Proprietary + Confidential</a:t>
            </a:r>
          </a:p>
        </p:txBody>
      </p:sp>
      <p:sp>
        <p:nvSpPr>
          <p:cNvPr id="9" name="Rectangle 8">
            <a:extLst>
              <a:ext uri="{FF2B5EF4-FFF2-40B4-BE49-F238E27FC236}">
                <a16:creationId xmlns:a16="http://schemas.microsoft.com/office/drawing/2014/main" id="{069325D0-1E9A-45AC-82BB-74AFF0BB87E1}"/>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420760647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01364"/>
            <a:ext cx="9574212" cy="698500"/>
          </a:xfrm>
        </p:spPr>
        <p:txBody>
          <a:bodyPr anchor="ctr" anchorCtr="0">
            <a:noAutofit/>
          </a:bodyPr>
          <a:lstStyle>
            <a:lvl1pPr marL="0" indent="0">
              <a:lnSpc>
                <a:spcPts val="32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0" name="Rectangle 9">
            <a:extLst>
              <a:ext uri="{FF2B5EF4-FFF2-40B4-BE49-F238E27FC236}">
                <a16:creationId xmlns:a16="http://schemas.microsoft.com/office/drawing/2014/main" id="{96F4CEF5-0D68-4A46-804C-456811E37FE2}"/>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49488"/>
            <a:ext cx="9574212" cy="347027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4721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96317"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694028"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0682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20902"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552623"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647053"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647053"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278774"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278774"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9" name="Rectangle 18">
            <a:extLst>
              <a:ext uri="{FF2B5EF4-FFF2-40B4-BE49-F238E27FC236}">
                <a16:creationId xmlns:a16="http://schemas.microsoft.com/office/drawing/2014/main" id="{7FD365AC-1385-D448-A9CB-4205F3A5FB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1880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s - Dark Grey w/spark">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grpSp>
        <p:nvGrpSpPr>
          <p:cNvPr id="19" name="Group 18">
            <a:extLst>
              <a:ext uri="{FF2B5EF4-FFF2-40B4-BE49-F238E27FC236}">
                <a16:creationId xmlns:a16="http://schemas.microsoft.com/office/drawing/2014/main" id="{A6E4050E-3D64-1448-8825-4F2610082EC2}"/>
              </a:ext>
            </a:extLst>
          </p:cNvPr>
          <p:cNvGrpSpPr/>
          <p:nvPr userDrawn="1"/>
        </p:nvGrpSpPr>
        <p:grpSpPr>
          <a:xfrm>
            <a:off x="1274022" y="2093985"/>
            <a:ext cx="2369488" cy="2317755"/>
            <a:chOff x="728930" y="724793"/>
            <a:chExt cx="2369488" cy="2317755"/>
          </a:xfrm>
        </p:grpSpPr>
        <p:pic>
          <p:nvPicPr>
            <p:cNvPr id="21" name="Picture 20">
              <a:extLst>
                <a:ext uri="{FF2B5EF4-FFF2-40B4-BE49-F238E27FC236}">
                  <a16:creationId xmlns:a16="http://schemas.microsoft.com/office/drawing/2014/main" id="{66C7DB98-866F-0A47-894D-D61CDFE690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22" name="Picture 21">
              <a:extLst>
                <a:ext uri="{FF2B5EF4-FFF2-40B4-BE49-F238E27FC236}">
                  <a16:creationId xmlns:a16="http://schemas.microsoft.com/office/drawing/2014/main" id="{3613AE4F-0A86-CC47-91E7-225339CC96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23" name="Picture Placeholder 2">
            <a:extLst>
              <a:ext uri="{FF2B5EF4-FFF2-40B4-BE49-F238E27FC236}">
                <a16:creationId xmlns:a16="http://schemas.microsoft.com/office/drawing/2014/main" id="{BD1103E3-CBC2-4F44-9074-CCFCA1908B9F}"/>
              </a:ext>
            </a:extLst>
          </p:cNvPr>
          <p:cNvSpPr>
            <a:spLocks noGrp="1"/>
          </p:cNvSpPr>
          <p:nvPr>
            <p:ph type="pic" sz="quarter" idx="22"/>
          </p:nvPr>
        </p:nvSpPr>
        <p:spPr>
          <a:xfrm>
            <a:off x="139745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5" name="Picture Placeholder 2">
            <a:extLst>
              <a:ext uri="{FF2B5EF4-FFF2-40B4-BE49-F238E27FC236}">
                <a16:creationId xmlns:a16="http://schemas.microsoft.com/office/drawing/2014/main" id="{DFFC7586-7FE8-4D45-8AC1-608DA5E2AEA8}"/>
              </a:ext>
            </a:extLst>
          </p:cNvPr>
          <p:cNvSpPr>
            <a:spLocks noGrp="1"/>
          </p:cNvSpPr>
          <p:nvPr>
            <p:ph type="pic" sz="quarter" idx="31"/>
          </p:nvPr>
        </p:nvSpPr>
        <p:spPr>
          <a:xfrm>
            <a:off x="500360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6" name="Picture Placeholder 2">
            <a:extLst>
              <a:ext uri="{FF2B5EF4-FFF2-40B4-BE49-F238E27FC236}">
                <a16:creationId xmlns:a16="http://schemas.microsoft.com/office/drawing/2014/main" id="{71C56761-FFB4-5741-927D-DD0BF25881B4}"/>
              </a:ext>
            </a:extLst>
          </p:cNvPr>
          <p:cNvSpPr>
            <a:spLocks noGrp="1"/>
          </p:cNvSpPr>
          <p:nvPr>
            <p:ph type="pic" sz="quarter" idx="32"/>
          </p:nvPr>
        </p:nvSpPr>
        <p:spPr>
          <a:xfrm>
            <a:off x="8704800"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Tree>
    <p:extLst>
      <p:ext uri="{BB962C8B-B14F-4D97-AF65-F5344CB8AC3E}">
        <p14:creationId xmlns:p14="http://schemas.microsoft.com/office/powerpoint/2010/main" val="27970924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B7FF6-9328-B948-A52C-88245D66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6774A1-99B5-CD4E-A5B9-4BC5A4446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7742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52" r:id="rId7"/>
    <p:sldLayoutId id="2147483665" r:id="rId8"/>
    <p:sldLayoutId id="2147483666" r:id="rId9"/>
    <p:sldLayoutId id="2147483651" r:id="rId10"/>
    <p:sldLayoutId id="2147483684" r:id="rId11"/>
    <p:sldLayoutId id="2147483664" r:id="rId12"/>
    <p:sldLayoutId id="2147483685" r:id="rId13"/>
    <p:sldLayoutId id="2147483653" r:id="rId14"/>
    <p:sldLayoutId id="2147483680" r:id="rId15"/>
    <p:sldLayoutId id="2147483667" r:id="rId16"/>
    <p:sldLayoutId id="2147483681" r:id="rId17"/>
    <p:sldLayoutId id="2147483668" r:id="rId18"/>
    <p:sldLayoutId id="2147483669" r:id="rId19"/>
    <p:sldLayoutId id="2147483654" r:id="rId20"/>
    <p:sldLayoutId id="2147483655" r:id="rId21"/>
    <p:sldLayoutId id="2147483670" r:id="rId22"/>
    <p:sldLayoutId id="2147483656" r:id="rId23"/>
    <p:sldLayoutId id="2147483657" r:id="rId24"/>
    <p:sldLayoutId id="2147483688" r:id="rId25"/>
    <p:sldLayoutId id="2147483658" r:id="rId26"/>
    <p:sldLayoutId id="2147483659" r:id="rId27"/>
    <p:sldLayoutId id="2147483707" r:id="rId28"/>
    <p:sldLayoutId id="2147483671" r:id="rId29"/>
    <p:sldLayoutId id="2147483672" r:id="rId30"/>
    <p:sldLayoutId id="2147483682" r:id="rId31"/>
    <p:sldLayoutId id="2147483683" r:id="rId32"/>
    <p:sldLayoutId id="2147483678" r:id="rId33"/>
    <p:sldLayoutId id="2147483679" r:id="rId34"/>
    <p:sldLayoutId id="2147483686" r:id="rId35"/>
    <p:sldLayoutId id="2147483687" r:id="rId36"/>
    <p:sldLayoutId id="2147483673" r:id="rId37"/>
    <p:sldLayoutId id="2147483674" r:id="rId38"/>
    <p:sldLayoutId id="2147483675" r:id="rId39"/>
    <p:sldLayoutId id="2147483676" r:id="rId40"/>
    <p:sldLayoutId id="2147483677" r:id="rId41"/>
    <p:sldLayoutId id="2147483689" r:id="rId42"/>
    <p:sldLayoutId id="2147483690" r:id="rId43"/>
    <p:sldLayoutId id="2147483693" r:id="rId44"/>
    <p:sldLayoutId id="2147483695" r:id="rId45"/>
    <p:sldLayoutId id="2147483697" r:id="rId46"/>
    <p:sldLayoutId id="2147483698" r:id="rId47"/>
    <p:sldLayoutId id="2147483699" r:id="rId48"/>
    <p:sldLayoutId id="2147483700" r:id="rId49"/>
    <p:sldLayoutId id="2147483701" r:id="rId50"/>
  </p:sldLayoutIdLst>
  <p:txStyles>
    <p:titleStyle>
      <a:lvl1pPr algn="l" defTabSz="914400" rtl="0" eaLnBrk="1" latinLnBrk="0" hangingPunct="1">
        <a:lnSpc>
          <a:spcPts val="432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ts val="26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43.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44.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5.xml"/><Relationship Id="rId5" Type="http://schemas.openxmlformats.org/officeDocument/2006/relationships/image" Target="../media/image49.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hyperlink" Target="http://bit.ly/TRAintro"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50.jpeg"/><Relationship Id="rId5" Type="http://schemas.openxmlformats.org/officeDocument/2006/relationships/hyperlink" Target="http://bit.ly/TransitOrder" TargetMode="External"/><Relationship Id="rId4" Type="http://schemas.openxmlformats.org/officeDocument/2006/relationships/hyperlink" Target="http://bit.ly/ParkingOrd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5.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Spend every day wisely</a:t>
            </a:r>
          </a:p>
        </p:txBody>
      </p:sp>
      <p:sp>
        <p:nvSpPr>
          <p:cNvPr id="4" name="Title 3"/>
          <p:cNvSpPr>
            <a:spLocks noGrp="1"/>
          </p:cNvSpPr>
          <p:nvPr>
            <p:ph type="title"/>
          </p:nvPr>
        </p:nvSpPr>
        <p:spPr/>
        <p:txBody>
          <a:bodyPr/>
          <a:lstStyle/>
          <a:p>
            <a:r>
              <a:rPr lang="en-US" dirty="0"/>
              <a:t>Further</a:t>
            </a:r>
          </a:p>
        </p:txBody>
      </p:sp>
    </p:spTree>
    <p:extLst>
      <p:ext uri="{BB962C8B-B14F-4D97-AF65-F5344CB8AC3E}">
        <p14:creationId xmlns:p14="http://schemas.microsoft.com/office/powerpoint/2010/main" val="11023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916079"/>
            <a:ext cx="4114800" cy="1325563"/>
          </a:xfrm>
        </p:spPr>
        <p:txBody>
          <a:bodyPr/>
          <a:lstStyle/>
          <a:p>
            <a:r>
              <a:rPr lang="en-US" dirty="0"/>
              <a:t>Placing an order</a:t>
            </a:r>
          </a:p>
        </p:txBody>
      </p:sp>
      <p:sp>
        <p:nvSpPr>
          <p:cNvPr id="3" name="Text Placeholder 2"/>
          <p:cNvSpPr>
            <a:spLocks noGrp="1"/>
          </p:cNvSpPr>
          <p:nvPr>
            <p:ph type="body" sz="quarter" idx="13"/>
          </p:nvPr>
        </p:nvSpPr>
        <p:spPr>
          <a:xfrm>
            <a:off x="962480" y="2241363"/>
            <a:ext cx="5044620" cy="4577058"/>
          </a:xfrm>
        </p:spPr>
        <p:txBody>
          <a:bodyPr>
            <a:noAutofit/>
          </a:bodyPr>
          <a:lstStyle/>
          <a:p>
            <a:pPr marL="285750" indent="-285750">
              <a:spcBef>
                <a:spcPts val="600"/>
              </a:spcBef>
              <a:buClr>
                <a:schemeClr val="accent1"/>
              </a:buClr>
              <a:buFont typeface="Arial" panose="020B0604020202020204" pitchFamily="34" charset="0"/>
              <a:buChar char="•"/>
            </a:pPr>
            <a:r>
              <a:rPr lang="en-US" sz="1800" dirty="0"/>
              <a:t>Orders must be placed by the 4th of the month for the following month</a:t>
            </a:r>
          </a:p>
          <a:p>
            <a:pPr marL="287338" lvl="1" indent="0">
              <a:spcBef>
                <a:spcPts val="600"/>
              </a:spcBef>
              <a:buClr>
                <a:schemeClr val="accent1"/>
              </a:buClr>
              <a:buNone/>
            </a:pPr>
            <a:r>
              <a:rPr lang="en-US" sz="1800" dirty="0"/>
              <a:t>Example: You must order by February 4th for March transit and/or parking needs</a:t>
            </a:r>
          </a:p>
          <a:p>
            <a:pPr marL="285750" indent="-285750">
              <a:spcBef>
                <a:spcPts val="600"/>
              </a:spcBef>
              <a:buClr>
                <a:schemeClr val="accent1"/>
              </a:buClr>
              <a:buFont typeface="Arial" panose="020B0604020202020204" pitchFamily="34" charset="0"/>
              <a:buChar char="•"/>
            </a:pPr>
            <a:r>
              <a:rPr lang="en-US" sz="1800" dirty="0"/>
              <a:t>Select ‘place an order’ and choose the service type you wish to order</a:t>
            </a:r>
          </a:p>
          <a:p>
            <a:pPr marL="971550" lvl="1" indent="-285750">
              <a:spcBef>
                <a:spcPts val="600"/>
              </a:spcBef>
              <a:buClr>
                <a:schemeClr val="accent1"/>
              </a:buClr>
              <a:buFont typeface="Courier New" panose="02070309020205020404" pitchFamily="49" charset="0"/>
              <a:buChar char="o"/>
            </a:pPr>
            <a:r>
              <a:rPr lang="en-US" sz="1400" dirty="0"/>
              <a:t>Train, bus, vanpool, ferry, parking</a:t>
            </a:r>
          </a:p>
          <a:p>
            <a:pPr marL="285750" indent="-285750">
              <a:spcBef>
                <a:spcPts val="600"/>
              </a:spcBef>
              <a:buClr>
                <a:schemeClr val="accent1"/>
              </a:buClr>
              <a:buFont typeface="Arial" panose="020B0604020202020204" pitchFamily="34" charset="0"/>
              <a:buChar char="•"/>
            </a:pPr>
            <a:r>
              <a:rPr lang="en-US" sz="1800" dirty="0"/>
              <a:t>Payment options will be generated based on your home and work zip codes</a:t>
            </a:r>
          </a:p>
          <a:p>
            <a:pPr marL="285750" indent="-285750">
              <a:spcBef>
                <a:spcPts val="600"/>
              </a:spcBef>
              <a:buClr>
                <a:schemeClr val="accent1"/>
              </a:buClr>
              <a:buFont typeface="Arial" panose="020B0604020202020204" pitchFamily="34" charset="0"/>
              <a:buChar char="•"/>
            </a:pPr>
            <a:r>
              <a:rPr lang="en-US" sz="1800" dirty="0"/>
              <a:t>Choose payment option</a:t>
            </a:r>
          </a:p>
          <a:p>
            <a:pPr marL="285750" indent="-285750">
              <a:buClr>
                <a:schemeClr val="accent1"/>
              </a:buClr>
              <a:buFont typeface="Arial" panose="020B0604020202020204" pitchFamily="34" charset="0"/>
              <a:buChar char="•"/>
            </a:pPr>
            <a:endParaRPr lang="en-US" sz="1800" dirty="0"/>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8842DF2-6FEA-4734-9857-CA943918E78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10" name="Picture 9">
            <a:extLst>
              <a:ext uri="{FF2B5EF4-FFF2-40B4-BE49-F238E27FC236}">
                <a16:creationId xmlns:a16="http://schemas.microsoft.com/office/drawing/2014/main" id="{22C31643-9ECB-4672-8E93-3F66DAB7CA4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11" name="Picture 10">
            <a:extLst>
              <a:ext uri="{FF2B5EF4-FFF2-40B4-BE49-F238E27FC236}">
                <a16:creationId xmlns:a16="http://schemas.microsoft.com/office/drawing/2014/main" id="{165FBCB6-A1AF-4F97-8742-B5545E9443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7691" y="1961965"/>
            <a:ext cx="5531011" cy="2400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93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Placing an order </a:t>
            </a:r>
            <a:r>
              <a:rPr lang="en-US" sz="1400" dirty="0"/>
              <a:t>(continued)</a:t>
            </a:r>
            <a:endParaRPr lang="en-US" dirty="0"/>
          </a:p>
        </p:txBody>
      </p:sp>
      <p:sp>
        <p:nvSpPr>
          <p:cNvPr id="3" name="Text Placeholder 2"/>
          <p:cNvSpPr>
            <a:spLocks noGrp="1"/>
          </p:cNvSpPr>
          <p:nvPr>
            <p:ph type="body" sz="quarter" idx="13"/>
          </p:nvPr>
        </p:nvSpPr>
        <p:spPr>
          <a:xfrm>
            <a:off x="962481" y="2736988"/>
            <a:ext cx="4494890"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Complete the fields </a:t>
            </a:r>
          </a:p>
          <a:p>
            <a:pPr marL="285750" indent="-285750">
              <a:lnSpc>
                <a:spcPct val="100000"/>
              </a:lnSpc>
              <a:buClr>
                <a:schemeClr val="accent1"/>
              </a:buClr>
              <a:buFont typeface="Arial" panose="020B0604020202020204" pitchFamily="34" charset="0"/>
              <a:buChar char="•"/>
            </a:pPr>
            <a:r>
              <a:rPr lang="en-US" sz="1800" dirty="0"/>
              <a:t>Maximum order of $270 for transit and $270 for parking in 2021</a:t>
            </a:r>
          </a:p>
          <a:p>
            <a:pPr marL="880110" lvl="1" indent="-285750">
              <a:lnSpc>
                <a:spcPct val="100000"/>
              </a:lnSpc>
              <a:spcBef>
                <a:spcPts val="1000"/>
              </a:spcBef>
              <a:buClr>
                <a:schemeClr val="accent1"/>
              </a:buClr>
              <a:buFont typeface="Arial" panose="020B0604020202020204" pitchFamily="34" charset="0"/>
              <a:buChar char="•"/>
            </a:pPr>
            <a:r>
              <a:rPr lang="en-US" sz="1400" dirty="0"/>
              <a:t>If you exceed the maximum, you will be asked for a personal credit card when completing your order</a:t>
            </a:r>
          </a:p>
          <a:p>
            <a:pPr marL="285750" indent="-285750">
              <a:lnSpc>
                <a:spcPct val="100000"/>
              </a:lnSpc>
              <a:buClr>
                <a:schemeClr val="accent1"/>
              </a:buClr>
              <a:buFont typeface="Arial" panose="020B0604020202020204" pitchFamily="34" charset="0"/>
              <a:buChar char="•"/>
            </a:pPr>
            <a:r>
              <a:rPr lang="en-US" sz="1800" dirty="0"/>
              <a:t>You can set your order to recur monthly or to occur only in certain months</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66DDD6F-9CF4-4A60-A1A8-C856563CC4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8" name="Picture 7">
            <a:extLst>
              <a:ext uri="{FF2B5EF4-FFF2-40B4-BE49-F238E27FC236}">
                <a16:creationId xmlns:a16="http://schemas.microsoft.com/office/drawing/2014/main" id="{4B7947D2-CC04-4656-8601-0BFE82B889F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10" name="Picture 9">
            <a:extLst>
              <a:ext uri="{FF2B5EF4-FFF2-40B4-BE49-F238E27FC236}">
                <a16:creationId xmlns:a16="http://schemas.microsoft.com/office/drawing/2014/main" id="{5523D2A8-70C7-402F-92AE-E90E7732DB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1704" y="2253804"/>
            <a:ext cx="5566618" cy="3456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350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Order summary</a:t>
            </a:r>
          </a:p>
        </p:txBody>
      </p:sp>
      <p:sp>
        <p:nvSpPr>
          <p:cNvPr id="3" name="Text Placeholder 2"/>
          <p:cNvSpPr>
            <a:spLocks noGrp="1"/>
          </p:cNvSpPr>
          <p:nvPr>
            <p:ph type="body" sz="quarter" idx="13"/>
          </p:nvPr>
        </p:nvSpPr>
        <p:spPr>
          <a:xfrm>
            <a:off x="962481" y="2736988"/>
            <a:ext cx="4114800"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Confirm your choices</a:t>
            </a:r>
          </a:p>
          <a:p>
            <a:pPr marL="285750" indent="-285750">
              <a:lnSpc>
                <a:spcPct val="100000"/>
              </a:lnSpc>
              <a:buClr>
                <a:schemeClr val="accent1"/>
              </a:buClr>
              <a:buFont typeface="Arial" panose="020B0604020202020204" pitchFamily="34" charset="0"/>
              <a:buChar char="•"/>
            </a:pPr>
            <a:r>
              <a:rPr lang="en-US" sz="1800" dirty="0"/>
              <a:t>Make another order or complete your purchase</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E3BA09-CE63-4CB5-9169-32363E0A4C8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7" name="Picture 6">
            <a:extLst>
              <a:ext uri="{FF2B5EF4-FFF2-40B4-BE49-F238E27FC236}">
                <a16:creationId xmlns:a16="http://schemas.microsoft.com/office/drawing/2014/main" id="{74438F30-994F-4B3A-8AF8-2D67780CD4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76147FB7-7C92-48AF-83F9-AC54271BF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942" y="2378106"/>
            <a:ext cx="5153685" cy="3681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820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Parking</a:t>
            </a:r>
          </a:p>
        </p:txBody>
      </p:sp>
      <p:sp>
        <p:nvSpPr>
          <p:cNvPr id="3" name="Text Placeholder 2"/>
          <p:cNvSpPr>
            <a:spLocks noGrp="1"/>
          </p:cNvSpPr>
          <p:nvPr>
            <p:ph type="body" sz="quarter" idx="13"/>
          </p:nvPr>
        </p:nvSpPr>
        <p:spPr>
          <a:xfrm>
            <a:off x="962481" y="2736988"/>
            <a:ext cx="4114800"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Allows you to choose cash reimbursement</a:t>
            </a:r>
          </a:p>
          <a:p>
            <a:pPr marL="285750" indent="-285750">
              <a:lnSpc>
                <a:spcPct val="100000"/>
              </a:lnSpc>
              <a:buClr>
                <a:schemeClr val="accent1"/>
              </a:buClr>
              <a:buFont typeface="Arial" panose="020B0604020202020204" pitchFamily="34" charset="0"/>
              <a:buChar char="•"/>
            </a:pPr>
            <a:r>
              <a:rPr lang="en-US" sz="1800" dirty="0"/>
              <a:t>After the benefit month begins, you must go back into the TRA dashboard and make a claim to receive the funds</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757A37D-FDE5-4B16-9E8B-B29DE9AF294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8" name="Picture 7">
            <a:extLst>
              <a:ext uri="{FF2B5EF4-FFF2-40B4-BE49-F238E27FC236}">
                <a16:creationId xmlns:a16="http://schemas.microsoft.com/office/drawing/2014/main" id="{B4C4DEA2-C7EA-492A-9C06-71E60AB7AC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EB8BD5B2-03D7-4581-A211-5A8BBB702F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5915" y="2242532"/>
            <a:ext cx="5416854" cy="33590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0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0" y="1411704"/>
            <a:ext cx="4943019" cy="1325563"/>
          </a:xfrm>
        </p:spPr>
        <p:txBody>
          <a:bodyPr/>
          <a:lstStyle/>
          <a:p>
            <a:r>
              <a:rPr lang="en-US" dirty="0"/>
              <a:t>Parking – cash reimbursement</a:t>
            </a:r>
          </a:p>
        </p:txBody>
      </p:sp>
      <p:sp>
        <p:nvSpPr>
          <p:cNvPr id="3" name="Text Placeholder 2"/>
          <p:cNvSpPr>
            <a:spLocks noGrp="1"/>
          </p:cNvSpPr>
          <p:nvPr>
            <p:ph type="body" sz="quarter" idx="13"/>
          </p:nvPr>
        </p:nvSpPr>
        <p:spPr>
          <a:xfrm>
            <a:off x="962481" y="2736988"/>
            <a:ext cx="4114800"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Confirm the amount you have set aside for parking</a:t>
            </a:r>
          </a:p>
          <a:p>
            <a:pPr marL="285750" indent="-285750">
              <a:lnSpc>
                <a:spcPct val="100000"/>
              </a:lnSpc>
              <a:buClr>
                <a:schemeClr val="accent1"/>
              </a:buClr>
              <a:buFont typeface="Arial" panose="020B0604020202020204" pitchFamily="34" charset="0"/>
              <a:buChar char="•"/>
            </a:pPr>
            <a:r>
              <a:rPr lang="en-US" sz="1800" dirty="0"/>
              <a:t>You may not claim more than</a:t>
            </a:r>
            <a:r>
              <a:rPr lang="en-US" sz="1800" dirty="0">
                <a:solidFill>
                  <a:schemeClr val="bg1"/>
                </a:solidFill>
              </a:rPr>
              <a:t> </a:t>
            </a:r>
            <a:r>
              <a:rPr lang="en-US" sz="1800" dirty="0"/>
              <a:t>$270 in any benefit month for parking</a:t>
            </a:r>
          </a:p>
          <a:p>
            <a:pPr marL="285750" indent="-285750">
              <a:lnSpc>
                <a:spcPct val="100000"/>
              </a:lnSpc>
              <a:buClr>
                <a:schemeClr val="accent1"/>
              </a:buClr>
              <a:buFont typeface="Arial" panose="020B0604020202020204" pitchFamily="34" charset="0"/>
              <a:buChar char="•"/>
            </a:pPr>
            <a:r>
              <a:rPr lang="en-US" sz="1800" dirty="0"/>
              <a:t>Complete the fields in the claim pop-up box</a:t>
            </a:r>
          </a:p>
          <a:p>
            <a:pPr marL="285750" indent="-285750">
              <a:lnSpc>
                <a:spcPct val="100000"/>
              </a:lnSpc>
              <a:buClr>
                <a:schemeClr val="accent1"/>
              </a:buClr>
              <a:buFont typeface="Arial" panose="020B0604020202020204" pitchFamily="34" charset="0"/>
              <a:buChar char="•"/>
            </a:pPr>
            <a:r>
              <a:rPr lang="en-US" sz="1800" dirty="0"/>
              <a:t>Retain receipts in case they are requested by the IRS</a:t>
            </a:r>
          </a:p>
          <a:p>
            <a:pPr marL="285750" indent="-285750">
              <a:buClr>
                <a:schemeClr val="accent1"/>
              </a:buClr>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A8AEF19-2D82-4FB4-926B-41E12AA9246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8" name="Picture 7">
            <a:extLst>
              <a:ext uri="{FF2B5EF4-FFF2-40B4-BE49-F238E27FC236}">
                <a16:creationId xmlns:a16="http://schemas.microsoft.com/office/drawing/2014/main" id="{40C899B3-00E8-4A7A-9BD8-E549599E30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604F3824-B878-443D-A090-3258835483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6617" y="2375191"/>
            <a:ext cx="5418733" cy="33726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04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Commuting history</a:t>
            </a:r>
          </a:p>
        </p:txBody>
      </p:sp>
      <p:sp>
        <p:nvSpPr>
          <p:cNvPr id="3" name="Text Placeholder 2"/>
          <p:cNvSpPr>
            <a:spLocks noGrp="1"/>
          </p:cNvSpPr>
          <p:nvPr>
            <p:ph type="body" sz="quarter" idx="13"/>
          </p:nvPr>
        </p:nvSpPr>
        <p:spPr>
          <a:xfrm>
            <a:off x="962480" y="2736988"/>
            <a:ext cx="4587419"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Some insurance companies provide a premium discount if you use public transportation frequently</a:t>
            </a:r>
          </a:p>
          <a:p>
            <a:pPr marL="285750" indent="-285750">
              <a:lnSpc>
                <a:spcPct val="100000"/>
              </a:lnSpc>
              <a:buClr>
                <a:schemeClr val="accent1"/>
              </a:buClr>
              <a:buFont typeface="Arial" panose="020B0604020202020204" pitchFamily="34" charset="0"/>
              <a:buChar char="•"/>
            </a:pPr>
            <a:r>
              <a:rPr lang="en-US" sz="1800" dirty="0"/>
              <a:t>Print your history to submit to insurance</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771CA71-6C5B-432B-80D3-80131535A3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7" name="Picture 6">
            <a:extLst>
              <a:ext uri="{FF2B5EF4-FFF2-40B4-BE49-F238E27FC236}">
                <a16:creationId xmlns:a16="http://schemas.microsoft.com/office/drawing/2014/main" id="{2BD2AD3B-4764-443B-B4C1-30715D06CB3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8" name="Picture 7">
            <a:extLst>
              <a:ext uri="{FF2B5EF4-FFF2-40B4-BE49-F238E27FC236}">
                <a16:creationId xmlns:a16="http://schemas.microsoft.com/office/drawing/2014/main" id="{8DF67F5C-04C6-43D5-8720-1BBAA9A9FC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4467" y="2122352"/>
            <a:ext cx="5184602" cy="3711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2013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481" y="1411704"/>
            <a:ext cx="4114800" cy="1325563"/>
          </a:xfrm>
        </p:spPr>
        <p:txBody>
          <a:bodyPr/>
          <a:lstStyle/>
          <a:p>
            <a:r>
              <a:rPr lang="en-US" dirty="0"/>
              <a:t>Help Tab</a:t>
            </a:r>
          </a:p>
        </p:txBody>
      </p:sp>
      <p:sp>
        <p:nvSpPr>
          <p:cNvPr id="3" name="Text Placeholder 2"/>
          <p:cNvSpPr>
            <a:spLocks noGrp="1"/>
          </p:cNvSpPr>
          <p:nvPr>
            <p:ph type="body" sz="quarter" idx="13"/>
          </p:nvPr>
        </p:nvSpPr>
        <p:spPr>
          <a:xfrm>
            <a:off x="962480" y="2736988"/>
            <a:ext cx="4663619" cy="3108250"/>
          </a:xfrm>
        </p:spPr>
        <p:txBody>
          <a:bodyPr>
            <a:normAutofit/>
          </a:bodyPr>
          <a:lstStyle/>
          <a:p>
            <a:pPr marL="285750" indent="-285750">
              <a:lnSpc>
                <a:spcPct val="100000"/>
              </a:lnSpc>
              <a:buClr>
                <a:schemeClr val="accent1"/>
              </a:buClr>
              <a:buFont typeface="Arial" panose="020B0604020202020204" pitchFamily="34" charset="0"/>
              <a:buChar char="•"/>
            </a:pPr>
            <a:r>
              <a:rPr lang="en-US" sz="1800" dirty="0"/>
              <a:t>The help tab contains numerous resources and details regarding the parking and transit program and how to manage your dollars</a:t>
            </a:r>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D0728DD-FCF6-451E-8AD3-004EB8F6A3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8" name="Picture 7">
            <a:extLst>
              <a:ext uri="{FF2B5EF4-FFF2-40B4-BE49-F238E27FC236}">
                <a16:creationId xmlns:a16="http://schemas.microsoft.com/office/drawing/2014/main" id="{8BB8780D-0297-41A4-AD29-98B82EEBADB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2D88D81D-7BD4-4B27-983F-755D0566AC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5915" y="2314751"/>
            <a:ext cx="5473923" cy="3335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6733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9945-F633-4DAD-8BE2-1154947A2BF5}"/>
              </a:ext>
            </a:extLst>
          </p:cNvPr>
          <p:cNvSpPr>
            <a:spLocks noGrp="1"/>
          </p:cNvSpPr>
          <p:nvPr>
            <p:ph type="title"/>
          </p:nvPr>
        </p:nvSpPr>
        <p:spPr/>
        <p:txBody>
          <a:bodyPr/>
          <a:lstStyle/>
          <a:p>
            <a:r>
              <a:rPr lang="en-US" dirty="0"/>
              <a:t>Further TRA resources</a:t>
            </a:r>
          </a:p>
        </p:txBody>
      </p:sp>
      <p:sp>
        <p:nvSpPr>
          <p:cNvPr id="3" name="Content Placeholder 2">
            <a:extLst>
              <a:ext uri="{FF2B5EF4-FFF2-40B4-BE49-F238E27FC236}">
                <a16:creationId xmlns:a16="http://schemas.microsoft.com/office/drawing/2014/main" id="{38443D5C-D492-4FA3-90E4-BA517634569B}"/>
              </a:ext>
            </a:extLst>
          </p:cNvPr>
          <p:cNvSpPr>
            <a:spLocks noGrp="1"/>
          </p:cNvSpPr>
          <p:nvPr>
            <p:ph type="body" sz="quarter" idx="13"/>
          </p:nvPr>
        </p:nvSpPr>
        <p:spPr>
          <a:xfrm>
            <a:off x="950482" y="2888496"/>
            <a:ext cx="6866741" cy="2523281"/>
          </a:xfrm>
        </p:spPr>
        <p:txBody>
          <a:bodyPr>
            <a:normAutofit/>
          </a:bodyPr>
          <a:lstStyle/>
          <a:p>
            <a:pPr marL="339725" indent="-339725">
              <a:spcBef>
                <a:spcPts val="1800"/>
              </a:spcBef>
              <a:buClr>
                <a:srgbClr val="FFC000"/>
              </a:buClr>
            </a:pPr>
            <a:r>
              <a:rPr lang="en-US" sz="2000" dirty="0"/>
              <a:t>An introduction to TRA: </a:t>
            </a:r>
            <a:r>
              <a:rPr lang="en-US" sz="2000" dirty="0">
                <a:hlinkClick r:id="rId3"/>
              </a:rPr>
              <a:t>http://bit.ly/TRAintro</a:t>
            </a:r>
            <a:r>
              <a:rPr lang="en-US" sz="2000" dirty="0"/>
              <a:t> </a:t>
            </a:r>
          </a:p>
          <a:p>
            <a:pPr marL="339725" indent="-339725">
              <a:spcBef>
                <a:spcPts val="1800"/>
              </a:spcBef>
              <a:buClr>
                <a:srgbClr val="FFC000"/>
              </a:buClr>
            </a:pPr>
            <a:r>
              <a:rPr lang="en-US" sz="2000" dirty="0"/>
              <a:t>Placing an order for parking costs: </a:t>
            </a:r>
            <a:r>
              <a:rPr lang="en-US" sz="2000" dirty="0">
                <a:hlinkClick r:id="rId4"/>
              </a:rPr>
              <a:t>http://bit.ly/ParkingOrder</a:t>
            </a:r>
            <a:r>
              <a:rPr lang="en-US" sz="2000" dirty="0"/>
              <a:t> </a:t>
            </a:r>
          </a:p>
          <a:p>
            <a:pPr marL="339725" indent="-339725">
              <a:spcBef>
                <a:spcPts val="1800"/>
              </a:spcBef>
              <a:buClr>
                <a:srgbClr val="FFC000"/>
              </a:buClr>
            </a:pPr>
            <a:r>
              <a:rPr lang="en-US" sz="2000" dirty="0"/>
              <a:t>Placing an order for transit costs: </a:t>
            </a:r>
            <a:r>
              <a:rPr lang="en-US" sz="2000" dirty="0">
                <a:hlinkClick r:id="rId5"/>
              </a:rPr>
              <a:t>http://bit.ly/TransitOrder</a:t>
            </a:r>
            <a:r>
              <a:rPr lang="en-US" sz="2000" dirty="0"/>
              <a:t> </a:t>
            </a:r>
          </a:p>
        </p:txBody>
      </p:sp>
      <p:pic>
        <p:nvPicPr>
          <p:cNvPr id="8" name="Picture Placeholder 7" descr="A large crowd of people in a large building&#10;&#10;Description automatically generated with low confidence">
            <a:extLst>
              <a:ext uri="{FF2B5EF4-FFF2-40B4-BE49-F238E27FC236}">
                <a16:creationId xmlns:a16="http://schemas.microsoft.com/office/drawing/2014/main" id="{221F8CFB-63DA-4039-988B-4F6544C90D99}"/>
              </a:ext>
            </a:extLst>
          </p:cNvPr>
          <p:cNvPicPr>
            <a:picLocks noGrp="1" noChangeAspect="1"/>
          </p:cNvPicPr>
          <p:nvPr>
            <p:ph type="pic" sz="quarter" idx="11"/>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63480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4700F8-51D4-0443-9E2C-6B517675A839}"/>
              </a:ext>
            </a:extLst>
          </p:cNvPr>
          <p:cNvSpPr>
            <a:spLocks noGrp="1"/>
          </p:cNvSpPr>
          <p:nvPr>
            <p:ph type="title"/>
          </p:nvPr>
        </p:nvSpPr>
        <p:spPr>
          <a:xfrm>
            <a:off x="808228" y="596624"/>
            <a:ext cx="9720071" cy="769194"/>
          </a:xfrm>
        </p:spPr>
        <p:txBody>
          <a:bodyPr/>
          <a:lstStyle/>
          <a:p>
            <a:r>
              <a:rPr lang="en-US" b="1" dirty="0">
                <a:latin typeface="Arial" panose="020B0604020202020204" pitchFamily="34" charset="0"/>
                <a:cs typeface="Arial" panose="020B0604020202020204" pitchFamily="34" charset="0"/>
              </a:rPr>
              <a:t>TRA frequently asked questions</a:t>
            </a:r>
            <a:endParaRPr lang="en-US" dirty="0"/>
          </a:p>
        </p:txBody>
      </p:sp>
      <p:sp>
        <p:nvSpPr>
          <p:cNvPr id="9" name="TextBox 8">
            <a:extLst>
              <a:ext uri="{FF2B5EF4-FFF2-40B4-BE49-F238E27FC236}">
                <a16:creationId xmlns:a16="http://schemas.microsoft.com/office/drawing/2014/main" id="{83C729ED-9237-7246-ABA8-F554F2A9D5E6}"/>
              </a:ext>
            </a:extLst>
          </p:cNvPr>
          <p:cNvSpPr txBox="1"/>
          <p:nvPr/>
        </p:nvSpPr>
        <p:spPr>
          <a:xfrm>
            <a:off x="1290828" y="1765101"/>
            <a:ext cx="4551172" cy="4216539"/>
          </a:xfrm>
          <a:prstGeom prst="rect">
            <a:avLst/>
          </a:prstGeom>
          <a:noFill/>
        </p:spPr>
        <p:txBody>
          <a:bodyPr wrap="square">
            <a:spAutoFit/>
          </a:bodyPr>
          <a:lstStyle/>
          <a:p>
            <a:pPr marL="0" lvl="1" fontAlgn="base">
              <a:spcBef>
                <a:spcPct val="0"/>
              </a:spcBef>
              <a:spcAft>
                <a:spcPct val="0"/>
              </a:spcAft>
            </a:pPr>
            <a:r>
              <a:rPr lang="en-US" b="1" dirty="0">
                <a:solidFill>
                  <a:schemeClr val="bg1"/>
                </a:solidFill>
                <a:latin typeface="Arial" charset="0"/>
              </a:rPr>
              <a:t>When is the monthly order deadline?</a:t>
            </a:r>
            <a:br>
              <a:rPr lang="en-US" dirty="0">
                <a:solidFill>
                  <a:schemeClr val="bg1"/>
                </a:solidFill>
                <a:latin typeface="Arial" charset="0"/>
              </a:rPr>
            </a:br>
            <a:r>
              <a:rPr lang="en-US" sz="1400" dirty="0">
                <a:solidFill>
                  <a:schemeClr val="bg1"/>
                </a:solidFill>
                <a:latin typeface="Arial" charset="0"/>
              </a:rPr>
              <a:t>11:59pm EST on the 4th of the month prior to the benefit month. You can also set-up reoccurring orders. (Example: TRA orders for March must be placed by February 4</a:t>
            </a:r>
            <a:r>
              <a:rPr lang="en-US" sz="1400" baseline="30000" dirty="0">
                <a:solidFill>
                  <a:schemeClr val="bg1"/>
                </a:solidFill>
                <a:latin typeface="Arial" charset="0"/>
              </a:rPr>
              <a:t>th</a:t>
            </a:r>
            <a:r>
              <a:rPr lang="en-US" sz="1400" dirty="0">
                <a:solidFill>
                  <a:schemeClr val="bg1"/>
                </a:solidFill>
                <a:latin typeface="Arial" charset="0"/>
              </a:rPr>
              <a:t>.)</a:t>
            </a:r>
          </a:p>
          <a:p>
            <a:pPr marL="0" lvl="1" fontAlgn="base">
              <a:spcBef>
                <a:spcPct val="0"/>
              </a:spcBef>
              <a:spcAft>
                <a:spcPct val="0"/>
              </a:spcAft>
            </a:pPr>
            <a:endParaRPr lang="en-US" sz="1400" dirty="0">
              <a:solidFill>
                <a:schemeClr val="bg1"/>
              </a:solidFill>
              <a:latin typeface="Arial" charset="0"/>
            </a:endParaRPr>
          </a:p>
          <a:p>
            <a:pPr marL="0" marR="0" lvl="1" indent="0" algn="l" defTabSz="914400" rtl="0" eaLnBrk="1" fontAlgn="base" latinLnBrk="0" hangingPunct="1">
              <a:spcBef>
                <a:spcPct val="0"/>
              </a:spcBef>
              <a:spcAft>
                <a:spcPct val="0"/>
              </a:spcAft>
              <a:buClrTx/>
              <a:buSzTx/>
              <a:buFontTx/>
              <a:buNone/>
              <a:tabLst/>
              <a:defRPr/>
            </a:pPr>
            <a:r>
              <a:rPr kumimoji="0" lang="en-US" sz="1800" b="1" i="0" u="none" strike="noStrike" kern="1200" cap="none" spc="0" normalizeH="0" baseline="0" noProof="0" dirty="0">
                <a:ln>
                  <a:noFill/>
                </a:ln>
                <a:solidFill>
                  <a:srgbClr val="FEFFFE"/>
                </a:solidFill>
                <a:effectLst/>
                <a:uLnTx/>
                <a:uFillTx/>
                <a:latin typeface="Arial" charset="0"/>
                <a:ea typeface="+mn-ea"/>
                <a:cs typeface="+mn-cs"/>
              </a:rPr>
              <a:t>Can I use TRA funds for both public transit and parking in the same month?</a:t>
            </a:r>
          </a:p>
          <a:p>
            <a:pPr marL="0" marR="0" lvl="1" indent="0" algn="l" defTabSz="914400" rtl="0" eaLnBrk="1" fontAlgn="base" latinLnBrk="0" hangingPunct="1">
              <a:spcBef>
                <a:spcPct val="0"/>
              </a:spcBef>
              <a:spcAft>
                <a:spcPct val="0"/>
              </a:spcAft>
              <a:buClrTx/>
              <a:buSzTx/>
              <a:buFontTx/>
              <a:buNone/>
              <a:tabLst/>
              <a:defRPr/>
            </a:pPr>
            <a:r>
              <a:rPr kumimoji="0" lang="en-US" sz="1400" b="0" i="0" u="none" strike="noStrike" kern="1200" cap="none" spc="0" normalizeH="0" baseline="0" noProof="0" dirty="0">
                <a:ln>
                  <a:noFill/>
                </a:ln>
                <a:solidFill>
                  <a:srgbClr val="FEFFFE"/>
                </a:solidFill>
                <a:effectLst/>
                <a:uLnTx/>
                <a:uFillTx/>
                <a:latin typeface="Arial" charset="0"/>
                <a:ea typeface="+mn-ea"/>
                <a:cs typeface="+mn-cs"/>
              </a:rPr>
              <a:t>Yes. In 2021, you can contribute up to $270 for qualified parking and $270 for transit expenses each month ($540 combined monthly limit). </a:t>
            </a:r>
          </a:p>
          <a:p>
            <a:pPr marL="0" marR="0" lvl="1" indent="0" algn="l" defTabSz="914400" rtl="0" eaLnBrk="1" fontAlgn="base" latinLnBrk="0" hangingPunct="1">
              <a:spcBef>
                <a:spcPct val="0"/>
              </a:spcBef>
              <a:spcAft>
                <a:spcPct val="0"/>
              </a:spcAft>
              <a:buClrTx/>
              <a:buSzTx/>
              <a:buFontTx/>
              <a:buNone/>
              <a:tabLst/>
              <a:defRPr/>
            </a:pPr>
            <a:endParaRPr lang="en-US" sz="1400" dirty="0">
              <a:solidFill>
                <a:srgbClr val="FEFFFE"/>
              </a:solidFill>
              <a:latin typeface="Arial" charset="0"/>
            </a:endParaRPr>
          </a:p>
          <a:p>
            <a:pPr marL="0" marR="0" lvl="1" indent="0" algn="l" defTabSz="914400" rtl="0" eaLnBrk="1" fontAlgn="base" latinLnBrk="0" hangingPunct="1">
              <a:spcBef>
                <a:spcPct val="0"/>
              </a:spcBef>
              <a:spcAft>
                <a:spcPct val="0"/>
              </a:spcAft>
              <a:buClrTx/>
              <a:buSzTx/>
              <a:buFontTx/>
              <a:buNone/>
              <a:tabLst/>
              <a:defRPr/>
            </a:pPr>
            <a:r>
              <a:rPr kumimoji="0" lang="en-US" sz="1800" b="1" i="0" u="none" strike="noStrike" kern="1200" cap="none" spc="0" normalizeH="0" baseline="0" noProof="0" dirty="0">
                <a:ln>
                  <a:noFill/>
                </a:ln>
                <a:solidFill>
                  <a:srgbClr val="FEFFFE"/>
                </a:solidFill>
                <a:effectLst/>
                <a:uLnTx/>
                <a:uFillTx/>
                <a:latin typeface="Arial" charset="0"/>
                <a:ea typeface="+mn-ea"/>
                <a:cs typeface="+mn-cs"/>
              </a:rPr>
              <a:t>What happens to unused TRA funds?</a:t>
            </a:r>
            <a:br>
              <a:rPr kumimoji="0" lang="en-US" sz="1800" b="0" i="0" u="none" strike="noStrike" kern="1200" cap="none" spc="0" normalizeH="0" baseline="0" noProof="0" dirty="0">
                <a:ln>
                  <a:noFill/>
                </a:ln>
                <a:solidFill>
                  <a:srgbClr val="FEFFFE"/>
                </a:solidFill>
                <a:effectLst/>
                <a:uLnTx/>
                <a:uFillTx/>
                <a:latin typeface="Arial" charset="0"/>
                <a:ea typeface="+mn-ea"/>
                <a:cs typeface="+mn-cs"/>
              </a:rPr>
            </a:br>
            <a:r>
              <a:rPr kumimoji="0" lang="en-US" sz="1400" b="0" i="0" u="none" strike="noStrike" kern="1200" cap="none" spc="0" normalizeH="0" baseline="0" noProof="0" dirty="0">
                <a:ln>
                  <a:noFill/>
                </a:ln>
                <a:solidFill>
                  <a:srgbClr val="FEFFFE"/>
                </a:solidFill>
                <a:effectLst/>
                <a:uLnTx/>
                <a:uFillTx/>
                <a:latin typeface="Arial" charset="0"/>
                <a:ea typeface="+mn-ea"/>
                <a:cs typeface="+mn-cs"/>
              </a:rPr>
              <a:t>With an active TRA account, unused funds will continue to rollover every month and year as long as you stay enrolled in the benefit. </a:t>
            </a:r>
          </a:p>
          <a:p>
            <a:pPr marL="0" marR="0" lvl="1"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EFFFE"/>
              </a:solidFill>
              <a:effectLst/>
              <a:uLnTx/>
              <a:uFillTx/>
              <a:latin typeface="Arial" charset="0"/>
              <a:ea typeface="+mn-ea"/>
              <a:cs typeface="+mn-cs"/>
            </a:endParaRPr>
          </a:p>
          <a:p>
            <a:pPr marL="0" lvl="1" fontAlgn="base">
              <a:spcBef>
                <a:spcPct val="0"/>
              </a:spcBef>
              <a:spcAft>
                <a:spcPct val="0"/>
              </a:spcAft>
            </a:pPr>
            <a:endParaRPr lang="en-US" sz="1400" dirty="0">
              <a:solidFill>
                <a:schemeClr val="bg1"/>
              </a:solidFill>
              <a:latin typeface="Arial" charset="0"/>
            </a:endParaRPr>
          </a:p>
        </p:txBody>
      </p:sp>
      <p:sp>
        <p:nvSpPr>
          <p:cNvPr id="25" name="TextBox 24">
            <a:extLst>
              <a:ext uri="{FF2B5EF4-FFF2-40B4-BE49-F238E27FC236}">
                <a16:creationId xmlns:a16="http://schemas.microsoft.com/office/drawing/2014/main" id="{B1B1F0CD-D71F-3E43-99A9-4FF356F486F5}"/>
              </a:ext>
            </a:extLst>
          </p:cNvPr>
          <p:cNvSpPr txBox="1"/>
          <p:nvPr/>
        </p:nvSpPr>
        <p:spPr>
          <a:xfrm>
            <a:off x="6870700" y="1743700"/>
            <a:ext cx="4902200" cy="5201424"/>
          </a:xfrm>
          <a:prstGeom prst="rect">
            <a:avLst/>
          </a:prstGeom>
          <a:noFill/>
        </p:spPr>
        <p:txBody>
          <a:bodyPr wrap="square">
            <a:spAutoFit/>
          </a:bodyPr>
          <a:lstStyle/>
          <a:p>
            <a:pPr marL="0" lvl="1" fontAlgn="base">
              <a:spcBef>
                <a:spcPct val="0"/>
              </a:spcBef>
              <a:spcAft>
                <a:spcPct val="0"/>
              </a:spcAft>
            </a:pPr>
            <a:r>
              <a:rPr lang="en-US" b="1" dirty="0">
                <a:solidFill>
                  <a:schemeClr val="bg1"/>
                </a:solidFill>
                <a:latin typeface="Arial" charset="0"/>
              </a:rPr>
              <a:t>Can I use my TRA account for Uber </a:t>
            </a:r>
            <a:br>
              <a:rPr lang="en-US" b="1" dirty="0">
                <a:solidFill>
                  <a:schemeClr val="bg1"/>
                </a:solidFill>
                <a:latin typeface="Arial" charset="0"/>
              </a:rPr>
            </a:br>
            <a:r>
              <a:rPr lang="en-US" b="1" dirty="0">
                <a:solidFill>
                  <a:schemeClr val="bg1"/>
                </a:solidFill>
                <a:latin typeface="Arial" charset="0"/>
              </a:rPr>
              <a:t>or Lyft?</a:t>
            </a:r>
            <a:br>
              <a:rPr lang="en-US" b="1" dirty="0">
                <a:solidFill>
                  <a:schemeClr val="bg1"/>
                </a:solidFill>
                <a:latin typeface="Arial" charset="0"/>
              </a:rPr>
            </a:br>
            <a:r>
              <a:rPr lang="en-US" sz="1400" dirty="0">
                <a:solidFill>
                  <a:schemeClr val="bg1"/>
                </a:solidFill>
                <a:latin typeface="Arial" charset="0"/>
              </a:rPr>
              <a:t>Uber Pool and Lyft Line are qualified vanpool expenses when using your pre-paid TRA MasterCard. These are not available in all cities.</a:t>
            </a:r>
          </a:p>
          <a:p>
            <a:pPr marL="0" lvl="1" fontAlgn="base">
              <a:spcBef>
                <a:spcPct val="0"/>
              </a:spcBef>
              <a:spcAft>
                <a:spcPct val="0"/>
              </a:spcAft>
            </a:pPr>
            <a:endParaRPr lang="en-US" sz="1400" dirty="0">
              <a:solidFill>
                <a:schemeClr val="bg1"/>
              </a:solidFill>
              <a:latin typeface="Arial" charset="0"/>
            </a:endParaRPr>
          </a:p>
          <a:p>
            <a:pPr marL="0" lvl="1" fontAlgn="base">
              <a:spcBef>
                <a:spcPct val="0"/>
              </a:spcBef>
              <a:spcAft>
                <a:spcPct val="0"/>
              </a:spcAft>
            </a:pPr>
            <a:r>
              <a:rPr lang="en-US" b="1" dirty="0">
                <a:solidFill>
                  <a:schemeClr val="bg1"/>
                </a:solidFill>
                <a:latin typeface="Arial" charset="0"/>
              </a:rPr>
              <a:t>Can I order more than one TRA MasterCard?</a:t>
            </a:r>
          </a:p>
          <a:p>
            <a:pPr marL="0" lvl="1" fontAlgn="base">
              <a:spcBef>
                <a:spcPct val="0"/>
              </a:spcBef>
              <a:spcAft>
                <a:spcPct val="0"/>
              </a:spcAft>
            </a:pPr>
            <a:r>
              <a:rPr lang="en-US" sz="1400" dirty="0">
                <a:solidFill>
                  <a:schemeClr val="bg1"/>
                </a:solidFill>
                <a:latin typeface="Arial" charset="0"/>
              </a:rPr>
              <a:t>No. Only one pre-paid MasterCard per TRA account. Once you order a TRA MasterCard, all parking, transit, and vanpool expenses must be done through that card. </a:t>
            </a:r>
          </a:p>
          <a:p>
            <a:pPr marL="0" lvl="1" fontAlgn="base">
              <a:spcBef>
                <a:spcPct val="0"/>
              </a:spcBef>
              <a:spcAft>
                <a:spcPct val="0"/>
              </a:spcAft>
            </a:pPr>
            <a:br>
              <a:rPr lang="en-US" sz="1400" dirty="0">
                <a:solidFill>
                  <a:schemeClr val="bg1"/>
                </a:solidFill>
                <a:latin typeface="Arial" charset="0"/>
              </a:rPr>
            </a:br>
            <a:r>
              <a:rPr lang="en-US" b="1" dirty="0">
                <a:solidFill>
                  <a:schemeClr val="bg1"/>
                </a:solidFill>
                <a:latin typeface="Arial" charset="0"/>
              </a:rPr>
              <a:t>What happens to my TRA dollars if I </a:t>
            </a:r>
            <a:br>
              <a:rPr lang="en-US" b="1" dirty="0">
                <a:solidFill>
                  <a:schemeClr val="bg1"/>
                </a:solidFill>
                <a:latin typeface="Arial" charset="0"/>
              </a:rPr>
            </a:br>
            <a:r>
              <a:rPr lang="en-US" b="1" dirty="0">
                <a:solidFill>
                  <a:schemeClr val="bg1"/>
                </a:solidFill>
                <a:latin typeface="Arial" charset="0"/>
              </a:rPr>
              <a:t>leave employment?</a:t>
            </a:r>
          </a:p>
          <a:p>
            <a:pPr marL="0" lvl="1" fontAlgn="base">
              <a:spcBef>
                <a:spcPct val="0"/>
              </a:spcBef>
              <a:spcAft>
                <a:spcPct val="0"/>
              </a:spcAft>
            </a:pPr>
            <a:r>
              <a:rPr lang="en-US" sz="1400" dirty="0">
                <a:solidFill>
                  <a:schemeClr val="bg1"/>
                </a:solidFill>
                <a:latin typeface="Arial" charset="0"/>
              </a:rPr>
              <a:t>Dollars for cash parking or MasterCard remain available to use through the end of the last benefit month. After the end of the last benefit month these funds are returned to the employer. All other payment options will continue to be usable until the expiration stated on that option. </a:t>
            </a:r>
          </a:p>
          <a:p>
            <a:pPr marL="0" lvl="1" fontAlgn="base">
              <a:spcBef>
                <a:spcPct val="0"/>
              </a:spcBef>
              <a:spcAft>
                <a:spcPct val="0"/>
              </a:spcAft>
            </a:pPr>
            <a:endParaRPr lang="en-US" sz="1400" dirty="0">
              <a:solidFill>
                <a:schemeClr val="bg1"/>
              </a:solidFill>
              <a:latin typeface="Arial" charset="0"/>
            </a:endParaRPr>
          </a:p>
          <a:p>
            <a:pPr marL="0" lvl="1" fontAlgn="base">
              <a:spcBef>
                <a:spcPct val="0"/>
              </a:spcBef>
              <a:spcAft>
                <a:spcPct val="0"/>
              </a:spcAft>
            </a:pPr>
            <a:endParaRPr lang="en-US" sz="1400" dirty="0">
              <a:solidFill>
                <a:schemeClr val="bg1"/>
              </a:solidFill>
              <a:latin typeface="Arial" charset="0"/>
            </a:endParaRPr>
          </a:p>
          <a:p>
            <a:pPr marL="0" lvl="1" fontAlgn="base">
              <a:spcBef>
                <a:spcPct val="0"/>
              </a:spcBef>
              <a:spcAft>
                <a:spcPct val="0"/>
              </a:spcAft>
            </a:pPr>
            <a:endParaRPr lang="en-US" sz="1400" dirty="0">
              <a:solidFill>
                <a:schemeClr val="bg1"/>
              </a:solidFill>
              <a:latin typeface="Arial" charset="0"/>
            </a:endParaRPr>
          </a:p>
        </p:txBody>
      </p:sp>
      <p:pic>
        <p:nvPicPr>
          <p:cNvPr id="10" name="Picture 9" descr="Icon&#10;&#10;Description automatically generated">
            <a:extLst>
              <a:ext uri="{FF2B5EF4-FFF2-40B4-BE49-F238E27FC236}">
                <a16:creationId xmlns:a16="http://schemas.microsoft.com/office/drawing/2014/main" id="{7900D636-9A21-4F18-A5CE-884C7D53F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776" y="3021590"/>
            <a:ext cx="926747" cy="926747"/>
          </a:xfrm>
          <a:prstGeom prst="rect">
            <a:avLst/>
          </a:prstGeom>
        </p:spPr>
      </p:pic>
      <p:pic>
        <p:nvPicPr>
          <p:cNvPr id="27" name="Picture 26" descr="Icon&#10;&#10;Description automatically generated">
            <a:extLst>
              <a:ext uri="{FF2B5EF4-FFF2-40B4-BE49-F238E27FC236}">
                <a16:creationId xmlns:a16="http://schemas.microsoft.com/office/drawing/2014/main" id="{261ACD86-2305-4F58-9CE3-47F944E6F1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776" y="1586843"/>
            <a:ext cx="926747" cy="926747"/>
          </a:xfrm>
          <a:prstGeom prst="rect">
            <a:avLst/>
          </a:prstGeom>
        </p:spPr>
      </p:pic>
      <p:pic>
        <p:nvPicPr>
          <p:cNvPr id="28" name="Picture 27" descr="Icon&#10;&#10;Description automatically generated">
            <a:extLst>
              <a:ext uri="{FF2B5EF4-FFF2-40B4-BE49-F238E27FC236}">
                <a16:creationId xmlns:a16="http://schemas.microsoft.com/office/drawing/2014/main" id="{56429332-DFC3-4BDE-B334-461E5A07B9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776" y="4367790"/>
            <a:ext cx="926747" cy="926747"/>
          </a:xfrm>
          <a:prstGeom prst="rect">
            <a:avLst/>
          </a:prstGeom>
        </p:spPr>
      </p:pic>
      <p:pic>
        <p:nvPicPr>
          <p:cNvPr id="30" name="Picture 29" descr="Icon&#10;&#10;Description automatically generated">
            <a:extLst>
              <a:ext uri="{FF2B5EF4-FFF2-40B4-BE49-F238E27FC236}">
                <a16:creationId xmlns:a16="http://schemas.microsoft.com/office/drawing/2014/main" id="{0571EEB3-A51C-4489-99A2-3A2CE27A9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3021590"/>
            <a:ext cx="926747" cy="926747"/>
          </a:xfrm>
          <a:prstGeom prst="rect">
            <a:avLst/>
          </a:prstGeom>
        </p:spPr>
      </p:pic>
      <p:pic>
        <p:nvPicPr>
          <p:cNvPr id="31" name="Picture 30" descr="Icon&#10;&#10;Description automatically generated">
            <a:extLst>
              <a:ext uri="{FF2B5EF4-FFF2-40B4-BE49-F238E27FC236}">
                <a16:creationId xmlns:a16="http://schemas.microsoft.com/office/drawing/2014/main" id="{2AA1E8DC-4189-4286-955F-879363FE8E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1586842"/>
            <a:ext cx="926747" cy="926747"/>
          </a:xfrm>
          <a:prstGeom prst="rect">
            <a:avLst/>
          </a:prstGeom>
        </p:spPr>
      </p:pic>
      <p:pic>
        <p:nvPicPr>
          <p:cNvPr id="32" name="Picture 31" descr="Icon&#10;&#10;Description automatically generated">
            <a:extLst>
              <a:ext uri="{FF2B5EF4-FFF2-40B4-BE49-F238E27FC236}">
                <a16:creationId xmlns:a16="http://schemas.microsoft.com/office/drawing/2014/main" id="{B9E2B56B-A1A3-4E53-AD82-5621E909F4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7900" y="4367790"/>
            <a:ext cx="926747" cy="926747"/>
          </a:xfrm>
          <a:prstGeom prst="rect">
            <a:avLst/>
          </a:prstGeom>
        </p:spPr>
      </p:pic>
    </p:spTree>
    <p:extLst>
      <p:ext uri="{BB962C8B-B14F-4D97-AF65-F5344CB8AC3E}">
        <p14:creationId xmlns:p14="http://schemas.microsoft.com/office/powerpoint/2010/main" val="200823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0"/>
            <a:ext cx="10515600" cy="1325563"/>
          </a:xfrm>
        </p:spPr>
        <p:txBody>
          <a:bodyPr>
            <a:noAutofit/>
          </a:bodyPr>
          <a:lstStyle/>
          <a:p>
            <a:r>
              <a:rPr lang="en-US" sz="3200" dirty="0">
                <a:latin typeface="+mn-lt"/>
              </a:rPr>
              <a:t>Let’s get started</a:t>
            </a:r>
            <a:br>
              <a:rPr lang="en-US" sz="3200" dirty="0">
                <a:latin typeface="+mn-lt"/>
              </a:rPr>
            </a:br>
            <a:r>
              <a:rPr lang="en-US" sz="2000" dirty="0">
                <a:latin typeface="+mn-lt"/>
              </a:rPr>
              <a:t>Our expert service team is ready to help.</a:t>
            </a:r>
            <a:endParaRPr lang="en-US" dirty="0">
              <a:latin typeface="+mn-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8152" y="3270417"/>
            <a:ext cx="887522" cy="8875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5318" y="3270417"/>
            <a:ext cx="925032" cy="925032"/>
          </a:xfrm>
          <a:prstGeom prst="rect">
            <a:avLst/>
          </a:prstGeom>
        </p:spPr>
      </p:pic>
      <p:sp>
        <p:nvSpPr>
          <p:cNvPr id="7" name="Rectangle 6"/>
          <p:cNvSpPr/>
          <p:nvPr/>
        </p:nvSpPr>
        <p:spPr>
          <a:xfrm>
            <a:off x="6113403" y="4144795"/>
            <a:ext cx="3831265" cy="430887"/>
          </a:xfrm>
          <a:prstGeom prst="rect">
            <a:avLst/>
          </a:prstGeom>
        </p:spPr>
        <p:txBody>
          <a:bodyPr wrap="square">
            <a:spAutoFit/>
          </a:bodyPr>
          <a:lstStyle/>
          <a:p>
            <a:pPr algn="ctr"/>
            <a:r>
              <a:rPr lang="en-US" sz="2200" dirty="0">
                <a:solidFill>
                  <a:schemeClr val="bg1"/>
                </a:solidFill>
                <a:ea typeface="ＭＳ Ｐゴシック" pitchFamily="-105" charset="-128"/>
                <a:cs typeface="Arial Narrow" pitchFamily="34" charset="0"/>
              </a:rPr>
              <a:t>hellofurther.com</a:t>
            </a:r>
          </a:p>
        </p:txBody>
      </p:sp>
      <p:sp>
        <p:nvSpPr>
          <p:cNvPr id="9" name="Rectangle 8">
            <a:extLst>
              <a:ext uri="{FF2B5EF4-FFF2-40B4-BE49-F238E27FC236}">
                <a16:creationId xmlns:a16="http://schemas.microsoft.com/office/drawing/2014/main" id="{0F79778E-3F6B-4D65-9B65-C1DA2B1D1577}"/>
              </a:ext>
            </a:extLst>
          </p:cNvPr>
          <p:cNvSpPr/>
          <p:nvPr/>
        </p:nvSpPr>
        <p:spPr>
          <a:xfrm>
            <a:off x="2124103" y="4168884"/>
            <a:ext cx="3831265" cy="1015663"/>
          </a:xfrm>
          <a:prstGeom prst="rect">
            <a:avLst/>
          </a:prstGeom>
        </p:spPr>
        <p:txBody>
          <a:bodyPr wrap="square">
            <a:spAutoFit/>
          </a:bodyPr>
          <a:lstStyle/>
          <a:p>
            <a:pPr algn="ctr"/>
            <a:r>
              <a:rPr lang="mr-IN" sz="2200" dirty="0">
                <a:solidFill>
                  <a:schemeClr val="bg1"/>
                </a:solidFill>
              </a:rPr>
              <a:t>800-859-2144</a:t>
            </a:r>
            <a:endParaRPr lang="en-US" sz="2200" dirty="0">
              <a:solidFill>
                <a:schemeClr val="bg1"/>
              </a:solidFill>
            </a:endParaRPr>
          </a:p>
          <a:p>
            <a:pPr algn="ctr"/>
            <a:r>
              <a:rPr lang="en-US" sz="1600" dirty="0">
                <a:solidFill>
                  <a:schemeClr val="bg1"/>
                </a:solidFill>
              </a:rPr>
              <a:t>M-F 7 AM - 8 pm CST</a:t>
            </a:r>
          </a:p>
          <a:p>
            <a:pPr algn="ctr"/>
            <a:endParaRPr lang="en-US" sz="2200" dirty="0">
              <a:solidFill>
                <a:schemeClr val="bg1"/>
              </a:solidFill>
            </a:endParaRPr>
          </a:p>
        </p:txBody>
      </p:sp>
    </p:spTree>
    <p:extLst>
      <p:ext uri="{BB962C8B-B14F-4D97-AF65-F5344CB8AC3E}">
        <p14:creationId xmlns:p14="http://schemas.microsoft.com/office/powerpoint/2010/main" val="193111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3F26E8-19DC-4EE2-854F-3C61F17BD7D0}"/>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2</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Rectangle 4">
            <a:extLst>
              <a:ext uri="{FF2B5EF4-FFF2-40B4-BE49-F238E27FC236}">
                <a16:creationId xmlns:a16="http://schemas.microsoft.com/office/drawing/2014/main" id="{1557DBBA-ADB0-4CEB-A7C2-1C690AAF1F83}"/>
              </a:ext>
            </a:extLst>
          </p:cNvPr>
          <p:cNvSpPr/>
          <p:nvPr/>
        </p:nvSpPr>
        <p:spPr>
          <a:xfrm>
            <a:off x="7563677" y="3245005"/>
            <a:ext cx="4618531" cy="2834640"/>
          </a:xfrm>
          <a:prstGeom prst="rect">
            <a:avLst/>
          </a:prstGeom>
          <a:solidFill>
            <a:srgbClr val="FFCC0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3056CB-F493-4B48-99CD-A9B9073E34D7}"/>
              </a:ext>
            </a:extLst>
          </p:cNvPr>
          <p:cNvSpPr/>
          <p:nvPr/>
        </p:nvSpPr>
        <p:spPr>
          <a:xfrm>
            <a:off x="0" y="3245005"/>
            <a:ext cx="7563677" cy="2860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578865-E838-4DF3-9FC9-C71195AE079D}"/>
              </a:ext>
            </a:extLst>
          </p:cNvPr>
          <p:cNvSpPr>
            <a:spLocks noGrp="1"/>
          </p:cNvSpPr>
          <p:nvPr>
            <p:ph type="title"/>
          </p:nvPr>
        </p:nvSpPr>
        <p:spPr>
          <a:xfrm>
            <a:off x="506896" y="3476011"/>
            <a:ext cx="10846904" cy="2488041"/>
          </a:xfrm>
        </p:spPr>
        <p:txBody>
          <a:bodyPr/>
          <a:lstStyle/>
          <a:p>
            <a:pPr algn="l">
              <a:lnSpc>
                <a:spcPts val="5500"/>
              </a:lnSpc>
            </a:pPr>
            <a:r>
              <a:rPr lang="en-US" sz="5400" b="0" dirty="0">
                <a:solidFill>
                  <a:schemeClr val="accent1"/>
                </a:solidFill>
              </a:rPr>
              <a:t>TRA</a:t>
            </a:r>
          </a:p>
        </p:txBody>
      </p:sp>
      <p:pic>
        <p:nvPicPr>
          <p:cNvPr id="12" name="Picture 11" descr="Text&#10;&#10;Description automatically generated with medium confidence">
            <a:extLst>
              <a:ext uri="{FF2B5EF4-FFF2-40B4-BE49-F238E27FC236}">
                <a16:creationId xmlns:a16="http://schemas.microsoft.com/office/drawing/2014/main" id="{12E79E87-330D-4848-B154-2E04596BFB2D}"/>
              </a:ext>
            </a:extLst>
          </p:cNvPr>
          <p:cNvPicPr>
            <a:picLocks noChangeAspect="1"/>
          </p:cNvPicPr>
          <p:nvPr/>
        </p:nvPicPr>
        <p:blipFill>
          <a:blip r:embed="rId2"/>
          <a:stretch>
            <a:fillRect/>
          </a:stretch>
        </p:blipFill>
        <p:spPr>
          <a:xfrm>
            <a:off x="118389" y="1639750"/>
            <a:ext cx="835767" cy="815215"/>
          </a:xfrm>
          <a:prstGeom prst="rect">
            <a:avLst/>
          </a:prstGeom>
        </p:spPr>
      </p:pic>
      <p:pic>
        <p:nvPicPr>
          <p:cNvPr id="4" name="Picture 3" descr="A picture containing microphone&#10;&#10;Description automatically generated">
            <a:extLst>
              <a:ext uri="{FF2B5EF4-FFF2-40B4-BE49-F238E27FC236}">
                <a16:creationId xmlns:a16="http://schemas.microsoft.com/office/drawing/2014/main" id="{8DA00642-AC0A-4118-8D0E-5BA4DD15748B}"/>
              </a:ext>
            </a:extLst>
          </p:cNvPr>
          <p:cNvPicPr>
            <a:picLocks noChangeAspect="1"/>
          </p:cNvPicPr>
          <p:nvPr/>
        </p:nvPicPr>
        <p:blipFill>
          <a:blip r:embed="rId3"/>
          <a:stretch>
            <a:fillRect/>
          </a:stretch>
        </p:blipFill>
        <p:spPr>
          <a:xfrm>
            <a:off x="-173182" y="-880947"/>
            <a:ext cx="3677478" cy="3677478"/>
          </a:xfrm>
          <a:prstGeom prst="rect">
            <a:avLst/>
          </a:prstGeom>
        </p:spPr>
      </p:pic>
      <p:pic>
        <p:nvPicPr>
          <p:cNvPr id="15" name="Picture 14" descr="Background pattern&#10;&#10;Description automatically generated">
            <a:extLst>
              <a:ext uri="{FF2B5EF4-FFF2-40B4-BE49-F238E27FC236}">
                <a16:creationId xmlns:a16="http://schemas.microsoft.com/office/drawing/2014/main" id="{292FCB76-615E-BB40-9C57-9E843472ED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900" y="4902199"/>
            <a:ext cx="6642100" cy="1955800"/>
          </a:xfrm>
          <a:prstGeom prst="rect">
            <a:avLst/>
          </a:prstGeom>
        </p:spPr>
      </p:pic>
    </p:spTree>
    <p:extLst>
      <p:ext uri="{BB962C8B-B14F-4D97-AF65-F5344CB8AC3E}">
        <p14:creationId xmlns:p14="http://schemas.microsoft.com/office/powerpoint/2010/main" val="379503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64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AF94A4-6FFB-1B49-90EE-DDA782B1C18E}"/>
              </a:ext>
            </a:extLst>
          </p:cNvPr>
          <p:cNvSpPr/>
          <p:nvPr/>
        </p:nvSpPr>
        <p:spPr>
          <a:xfrm>
            <a:off x="6022975" y="0"/>
            <a:ext cx="6169025" cy="6858000"/>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022975" y="255627"/>
            <a:ext cx="6169025" cy="1325563"/>
          </a:xfrm>
        </p:spPr>
        <p:txBody>
          <a:bodyPr/>
          <a:lstStyle/>
          <a:p>
            <a:pPr algn="ctr"/>
            <a:r>
              <a:rPr lang="en-US" sz="3200" b="0" dirty="0">
                <a:solidFill>
                  <a:srgbClr val="FFCC01"/>
                </a:solidFill>
              </a:rPr>
              <a:t>Your Transportation Reimbursement Account (TRA)</a:t>
            </a:r>
          </a:p>
        </p:txBody>
      </p:sp>
      <p:sp>
        <p:nvSpPr>
          <p:cNvPr id="8" name="Text Placeholder 2">
            <a:extLst>
              <a:ext uri="{FF2B5EF4-FFF2-40B4-BE49-F238E27FC236}">
                <a16:creationId xmlns:a16="http://schemas.microsoft.com/office/drawing/2014/main" id="{9B2F65D8-0E23-0044-B879-49903AB822D5}"/>
              </a:ext>
            </a:extLst>
          </p:cNvPr>
          <p:cNvSpPr txBox="1">
            <a:spLocks/>
          </p:cNvSpPr>
          <p:nvPr/>
        </p:nvSpPr>
        <p:spPr>
          <a:xfrm>
            <a:off x="7607074" y="2183162"/>
            <a:ext cx="4310104" cy="642802"/>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600" dirty="0">
                <a:solidFill>
                  <a:schemeClr val="tx1"/>
                </a:solidFill>
              </a:rPr>
              <a:t>Employers </a:t>
            </a:r>
            <a:r>
              <a:rPr lang="en-US" sz="1600" b="1" dirty="0">
                <a:solidFill>
                  <a:srgbClr val="FFCD06"/>
                </a:solidFill>
              </a:rPr>
              <a:t>reduce</a:t>
            </a:r>
            <a:r>
              <a:rPr lang="en-US" sz="1600" dirty="0">
                <a:solidFill>
                  <a:schemeClr val="tx1"/>
                </a:solidFill>
              </a:rPr>
              <a:t> </a:t>
            </a:r>
            <a:r>
              <a:rPr lang="en-US" sz="1800" b="1" dirty="0">
                <a:solidFill>
                  <a:srgbClr val="FFCC01"/>
                </a:solidFill>
              </a:rPr>
              <a:t>payroll taxes </a:t>
            </a:r>
            <a:br>
              <a:rPr lang="en-US" sz="1800" b="1" dirty="0">
                <a:solidFill>
                  <a:srgbClr val="FFCC01"/>
                </a:solidFill>
              </a:rPr>
            </a:br>
            <a:r>
              <a:rPr lang="en-US" sz="1800" dirty="0">
                <a:solidFill>
                  <a:schemeClr val="tx1"/>
                </a:solidFill>
              </a:rPr>
              <a:t>for work-related</a:t>
            </a:r>
            <a:r>
              <a:rPr lang="en-US" sz="1600" dirty="0">
                <a:solidFill>
                  <a:schemeClr val="tx1"/>
                </a:solidFill>
              </a:rPr>
              <a:t> transportation </a:t>
            </a:r>
            <a:br>
              <a:rPr lang="en-US" sz="1600" dirty="0">
                <a:solidFill>
                  <a:schemeClr val="tx1"/>
                </a:solidFill>
              </a:rPr>
            </a:br>
            <a:r>
              <a:rPr lang="en-US" sz="1600" dirty="0">
                <a:solidFill>
                  <a:schemeClr val="tx1"/>
                </a:solidFill>
              </a:rPr>
              <a:t>and/or parking expenses</a:t>
            </a:r>
          </a:p>
          <a:p>
            <a:endParaRPr lang="en-US" dirty="0"/>
          </a:p>
        </p:txBody>
      </p:sp>
      <p:pic>
        <p:nvPicPr>
          <p:cNvPr id="9" name="Picture 8" descr="Icon&#10;&#10;Description automatically generated">
            <a:extLst>
              <a:ext uri="{FF2B5EF4-FFF2-40B4-BE49-F238E27FC236}">
                <a16:creationId xmlns:a16="http://schemas.microsoft.com/office/drawing/2014/main" id="{00235869-E8D4-CB4B-9BB1-1CAED468EB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6895" y="3702805"/>
            <a:ext cx="942198" cy="942198"/>
          </a:xfrm>
          <a:prstGeom prst="rect">
            <a:avLst/>
          </a:prstGeom>
        </p:spPr>
      </p:pic>
      <p:cxnSp>
        <p:nvCxnSpPr>
          <p:cNvPr id="11" name="Straight Connector 10">
            <a:extLst>
              <a:ext uri="{FF2B5EF4-FFF2-40B4-BE49-F238E27FC236}">
                <a16:creationId xmlns:a16="http://schemas.microsoft.com/office/drawing/2014/main" id="{673D3E40-FE2B-8640-BF19-78D545C499C3}"/>
              </a:ext>
            </a:extLst>
          </p:cNvPr>
          <p:cNvCxnSpPr>
            <a:cxnSpLocks/>
          </p:cNvCxnSpPr>
          <p:nvPr/>
        </p:nvCxnSpPr>
        <p:spPr>
          <a:xfrm>
            <a:off x="7607074" y="1992090"/>
            <a:ext cx="0" cy="1210303"/>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sp>
        <p:nvSpPr>
          <p:cNvPr id="13" name="Text Placeholder 2">
            <a:extLst>
              <a:ext uri="{FF2B5EF4-FFF2-40B4-BE49-F238E27FC236}">
                <a16:creationId xmlns:a16="http://schemas.microsoft.com/office/drawing/2014/main" id="{651AC7D9-7ECD-BF40-A1D2-9423B3703BAD}"/>
              </a:ext>
            </a:extLst>
          </p:cNvPr>
          <p:cNvSpPr txBox="1">
            <a:spLocks/>
          </p:cNvSpPr>
          <p:nvPr/>
        </p:nvSpPr>
        <p:spPr>
          <a:xfrm>
            <a:off x="7607074" y="3580499"/>
            <a:ext cx="4310104" cy="1489259"/>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600" dirty="0">
                <a:solidFill>
                  <a:schemeClr val="tx1"/>
                </a:solidFill>
              </a:rPr>
              <a:t>Offered as part of your company’s </a:t>
            </a:r>
            <a:r>
              <a:rPr lang="en-US" sz="1800" b="1" dirty="0">
                <a:solidFill>
                  <a:srgbClr val="FFCC01"/>
                </a:solidFill>
              </a:rPr>
              <a:t>benefit package, </a:t>
            </a:r>
            <a:r>
              <a:rPr lang="en-US" sz="1600" dirty="0">
                <a:solidFill>
                  <a:schemeClr val="tx1"/>
                </a:solidFill>
              </a:rPr>
              <a:t>this tax-advantaged account </a:t>
            </a:r>
            <a:br>
              <a:rPr lang="en-US" sz="1600" dirty="0">
                <a:solidFill>
                  <a:schemeClr val="tx1"/>
                </a:solidFill>
              </a:rPr>
            </a:br>
            <a:r>
              <a:rPr lang="en-US" sz="1600" dirty="0">
                <a:solidFill>
                  <a:schemeClr val="tx1"/>
                </a:solidFill>
              </a:rPr>
              <a:t>reduces taxable income by allowing you to </a:t>
            </a:r>
            <a:br>
              <a:rPr lang="en-US" sz="1600" dirty="0">
                <a:solidFill>
                  <a:schemeClr val="tx1"/>
                </a:solidFill>
              </a:rPr>
            </a:br>
            <a:r>
              <a:rPr lang="en-US" sz="1600" dirty="0">
                <a:solidFill>
                  <a:schemeClr val="tx1"/>
                </a:solidFill>
              </a:rPr>
              <a:t>set aside pretax dollars to pay for           eligible commuting costs</a:t>
            </a:r>
          </a:p>
          <a:p>
            <a:endParaRPr lang="en-US" dirty="0"/>
          </a:p>
        </p:txBody>
      </p:sp>
      <p:cxnSp>
        <p:nvCxnSpPr>
          <p:cNvPr id="14" name="Straight Connector 13">
            <a:extLst>
              <a:ext uri="{FF2B5EF4-FFF2-40B4-BE49-F238E27FC236}">
                <a16:creationId xmlns:a16="http://schemas.microsoft.com/office/drawing/2014/main" id="{9930C6A3-53A3-8643-A5FC-C3CC65A53CBF}"/>
              </a:ext>
            </a:extLst>
          </p:cNvPr>
          <p:cNvCxnSpPr>
            <a:cxnSpLocks/>
          </p:cNvCxnSpPr>
          <p:nvPr/>
        </p:nvCxnSpPr>
        <p:spPr>
          <a:xfrm>
            <a:off x="7607074" y="3645664"/>
            <a:ext cx="0" cy="1210303"/>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pic>
        <p:nvPicPr>
          <p:cNvPr id="15" name="Picture 14" descr="Icon&#10;&#10;Description automatically generated">
            <a:extLst>
              <a:ext uri="{FF2B5EF4-FFF2-40B4-BE49-F238E27FC236}">
                <a16:creationId xmlns:a16="http://schemas.microsoft.com/office/drawing/2014/main" id="{A3E54C17-11A0-EC44-A298-902762489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7423" y="2046902"/>
            <a:ext cx="1001670" cy="1001670"/>
          </a:xfrm>
          <a:prstGeom prst="rect">
            <a:avLst/>
          </a:prstGeom>
        </p:spPr>
      </p:pic>
      <p:sp>
        <p:nvSpPr>
          <p:cNvPr id="16" name="Text Placeholder 2">
            <a:extLst>
              <a:ext uri="{FF2B5EF4-FFF2-40B4-BE49-F238E27FC236}">
                <a16:creationId xmlns:a16="http://schemas.microsoft.com/office/drawing/2014/main" id="{639E7C70-436F-B84D-BC53-54CEE592BE79}"/>
              </a:ext>
            </a:extLst>
          </p:cNvPr>
          <p:cNvSpPr txBox="1">
            <a:spLocks/>
          </p:cNvSpPr>
          <p:nvPr/>
        </p:nvSpPr>
        <p:spPr>
          <a:xfrm>
            <a:off x="7607074" y="5468248"/>
            <a:ext cx="4310104" cy="642802"/>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800" b="1" dirty="0">
                <a:solidFill>
                  <a:srgbClr val="FFCC01"/>
                </a:solidFill>
              </a:rPr>
              <a:t>2021 Monthly Contribution Limits:         </a:t>
            </a:r>
            <a:r>
              <a:rPr lang="en-US" sz="1600" b="1" dirty="0">
                <a:solidFill>
                  <a:srgbClr val="FFCC01"/>
                </a:solidFill>
              </a:rPr>
              <a:t>               </a:t>
            </a:r>
            <a:r>
              <a:rPr lang="en-US" sz="1600" dirty="0">
                <a:solidFill>
                  <a:schemeClr val="tx1"/>
                </a:solidFill>
              </a:rPr>
              <a:t>Qualified Parking: $270                                            Transit and Vanpool: $270</a:t>
            </a:r>
          </a:p>
          <a:p>
            <a:endParaRPr lang="en-US" dirty="0"/>
          </a:p>
        </p:txBody>
      </p:sp>
      <p:cxnSp>
        <p:nvCxnSpPr>
          <p:cNvPr id="17" name="Straight Connector 16">
            <a:extLst>
              <a:ext uri="{FF2B5EF4-FFF2-40B4-BE49-F238E27FC236}">
                <a16:creationId xmlns:a16="http://schemas.microsoft.com/office/drawing/2014/main" id="{EBACE6DF-0398-1D46-B074-001D2FCC38F4}"/>
              </a:ext>
            </a:extLst>
          </p:cNvPr>
          <p:cNvCxnSpPr>
            <a:cxnSpLocks/>
          </p:cNvCxnSpPr>
          <p:nvPr/>
        </p:nvCxnSpPr>
        <p:spPr>
          <a:xfrm>
            <a:off x="7607074" y="5299237"/>
            <a:ext cx="0" cy="1210303"/>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pic>
        <p:nvPicPr>
          <p:cNvPr id="20" name="Picture 19" descr="Icon&#10;&#10;Description automatically generated">
            <a:extLst>
              <a:ext uri="{FF2B5EF4-FFF2-40B4-BE49-F238E27FC236}">
                <a16:creationId xmlns:a16="http://schemas.microsoft.com/office/drawing/2014/main" id="{090FE052-5D81-9F41-9706-B6C0E12AD7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159" y="5299237"/>
            <a:ext cx="1001670" cy="1001670"/>
          </a:xfrm>
          <a:prstGeom prst="rect">
            <a:avLst/>
          </a:prstGeom>
        </p:spPr>
      </p:pic>
      <p:sp>
        <p:nvSpPr>
          <p:cNvPr id="18" name="Rectangle 17">
            <a:extLst>
              <a:ext uri="{FF2B5EF4-FFF2-40B4-BE49-F238E27FC236}">
                <a16:creationId xmlns:a16="http://schemas.microsoft.com/office/drawing/2014/main" id="{8C2261FC-01EF-4C14-9178-35D7678A2E3A}"/>
              </a:ext>
            </a:extLst>
          </p:cNvPr>
          <p:cNvSpPr/>
          <p:nvPr/>
        </p:nvSpPr>
        <p:spPr>
          <a:xfrm>
            <a:off x="287851" y="6381981"/>
            <a:ext cx="2215671" cy="276999"/>
          </a:xfrm>
          <a:prstGeom prst="rect">
            <a:avLst/>
          </a:prstGeom>
        </p:spPr>
        <p:txBody>
          <a:bodyPr wrap="none">
            <a:spAutoFit/>
          </a:bodyPr>
          <a:lstStyle/>
          <a:p>
            <a:fld id="{791BCB0B-486F-1F48-BDCB-95D6E75EE962}" type="slidenum">
              <a:rPr lang="en-US" sz="1200" smtClean="0"/>
              <a:t>3</a:t>
            </a:fld>
            <a:r>
              <a:rPr lang="en-US" sz="1200" dirty="0"/>
              <a:t> </a:t>
            </a:r>
            <a:r>
              <a:rPr lang="en-US" sz="1200" dirty="0">
                <a:solidFill>
                  <a:schemeClr val="accent1"/>
                </a:solidFill>
              </a:rPr>
              <a:t>| </a:t>
            </a:r>
            <a:r>
              <a:rPr lang="en-US" sz="1200" dirty="0"/>
              <a:t>Proprietary + Confidential</a:t>
            </a:r>
          </a:p>
        </p:txBody>
      </p:sp>
      <p:pic>
        <p:nvPicPr>
          <p:cNvPr id="31" name="Picture Placeholder 30" descr="A group of people waiting at a train station&#10;&#10;Description automatically generated with low confidence">
            <a:extLst>
              <a:ext uri="{FF2B5EF4-FFF2-40B4-BE49-F238E27FC236}">
                <a16:creationId xmlns:a16="http://schemas.microsoft.com/office/drawing/2014/main" id="{3D7D0F1E-4470-44AB-A293-6C5D2C832251}"/>
              </a:ext>
            </a:extLst>
          </p:cNvPr>
          <p:cNvPicPr>
            <a:picLocks noGrp="1" noChangeAspect="1"/>
          </p:cNvPicPr>
          <p:nvPr>
            <p:ph type="pic" sz="quarter" idx="15"/>
          </p:nvPr>
        </p:nvPicPr>
        <p:blipFill>
          <a:blip r:embed="rId6" cstate="screen">
            <a:extLst>
              <a:ext uri="{28A0092B-C50C-407E-A947-70E740481C1C}">
                <a14:useLocalDpi xmlns:a14="http://schemas.microsoft.com/office/drawing/2010/main"/>
              </a:ext>
            </a:extLst>
          </a:blip>
          <a:srcRect/>
          <a:stretch>
            <a:fillRect/>
          </a:stretch>
        </p:blipFill>
        <p:spPr/>
      </p:pic>
      <p:sp>
        <p:nvSpPr>
          <p:cNvPr id="19" name="Rectangle 18">
            <a:extLst>
              <a:ext uri="{FF2B5EF4-FFF2-40B4-BE49-F238E27FC236}">
                <a16:creationId xmlns:a16="http://schemas.microsoft.com/office/drawing/2014/main" id="{B449E959-D95F-4B1F-8737-0D3ED19320A7}"/>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3</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87628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A2A881-C1A8-445D-8EBE-F3E26542BD6A}"/>
              </a:ext>
            </a:extLst>
          </p:cNvPr>
          <p:cNvPicPr>
            <a:picLocks noChangeAspect="1"/>
          </p:cNvPicPr>
          <p:nvPr/>
        </p:nvPicPr>
        <p:blipFill>
          <a:blip r:embed="rId3"/>
          <a:stretch>
            <a:fillRect/>
          </a:stretch>
        </p:blipFill>
        <p:spPr>
          <a:xfrm>
            <a:off x="-591397" y="-449179"/>
            <a:ext cx="3219094" cy="3219094"/>
          </a:xfrm>
          <a:prstGeom prst="rect">
            <a:avLst/>
          </a:prstGeom>
        </p:spPr>
      </p:pic>
      <p:sp>
        <p:nvSpPr>
          <p:cNvPr id="11" name="Title 1"/>
          <p:cNvSpPr>
            <a:spLocks noGrp="1"/>
          </p:cNvSpPr>
          <p:nvPr>
            <p:ph type="title"/>
          </p:nvPr>
        </p:nvSpPr>
        <p:spPr>
          <a:xfrm>
            <a:off x="1953167" y="861461"/>
            <a:ext cx="4909645" cy="1025090"/>
          </a:xfrm>
        </p:spPr>
        <p:txBody>
          <a:bodyPr/>
          <a:lstStyle/>
          <a:p>
            <a:pPr>
              <a:lnSpc>
                <a:spcPts val="3200"/>
              </a:lnSpc>
            </a:pPr>
            <a:r>
              <a:rPr lang="en-US" sz="3200" b="1" dirty="0">
                <a:solidFill>
                  <a:schemeClr val="tx1"/>
                </a:solidFill>
              </a:rPr>
              <a:t>You can use your TRA to pay for:</a:t>
            </a:r>
          </a:p>
        </p:txBody>
      </p:sp>
      <p:sp>
        <p:nvSpPr>
          <p:cNvPr id="12" name="Text Placeholder 2"/>
          <p:cNvSpPr>
            <a:spLocks noGrp="1"/>
          </p:cNvSpPr>
          <p:nvPr>
            <p:ph type="body" sz="quarter" idx="13"/>
          </p:nvPr>
        </p:nvSpPr>
        <p:spPr>
          <a:xfrm>
            <a:off x="2358188" y="2050180"/>
            <a:ext cx="4779211" cy="3647975"/>
          </a:xfrm>
        </p:spPr>
        <p:txBody>
          <a:bodyPr>
            <a:noAutofit/>
          </a:bodyPr>
          <a:lstStyle/>
          <a:p>
            <a:r>
              <a:rPr lang="en-US" dirty="0">
                <a:solidFill>
                  <a:schemeClr val="tx1"/>
                </a:solidFill>
                <a:effectLst/>
              </a:rPr>
              <a:t>Bus, ferry, train, trolley tickets and passes</a:t>
            </a:r>
          </a:p>
          <a:p>
            <a:r>
              <a:rPr lang="en-US" dirty="0">
                <a:solidFill>
                  <a:schemeClr val="tx1"/>
                </a:solidFill>
                <a:effectLst/>
              </a:rPr>
              <a:t>Parking expenses near work or location providing mass transit: </a:t>
            </a:r>
          </a:p>
          <a:p>
            <a:pPr marL="233363" lvl="1" indent="-233363">
              <a:buClr>
                <a:srgbClr val="FFCD06"/>
              </a:buClr>
              <a:buFont typeface="Arial" panose="020B0604020202020204" pitchFamily="34" charset="0"/>
              <a:buChar char="•"/>
            </a:pPr>
            <a:r>
              <a:rPr lang="en-US" sz="1600" dirty="0"/>
              <a:t>M</a:t>
            </a:r>
            <a:r>
              <a:rPr lang="en-US" sz="1600" dirty="0">
                <a:solidFill>
                  <a:schemeClr val="tx1"/>
                </a:solidFill>
                <a:effectLst/>
              </a:rPr>
              <a:t>eters</a:t>
            </a:r>
          </a:p>
          <a:p>
            <a:pPr marL="233363" lvl="1" indent="-233363">
              <a:buClr>
                <a:srgbClr val="FFCD06"/>
              </a:buClr>
              <a:buFont typeface="Arial" panose="020B0604020202020204" pitchFamily="34" charset="0"/>
              <a:buChar char="•"/>
            </a:pPr>
            <a:r>
              <a:rPr lang="en-US" sz="1600" dirty="0"/>
              <a:t>G</a:t>
            </a:r>
            <a:r>
              <a:rPr lang="en-US" sz="1600" dirty="0">
                <a:solidFill>
                  <a:schemeClr val="tx1"/>
                </a:solidFill>
                <a:effectLst/>
              </a:rPr>
              <a:t>arages</a:t>
            </a:r>
          </a:p>
          <a:p>
            <a:pPr marL="233363" lvl="1" indent="-233363">
              <a:buClr>
                <a:srgbClr val="FFCD06"/>
              </a:buClr>
              <a:buFont typeface="Arial" panose="020B0604020202020204" pitchFamily="34" charset="0"/>
              <a:buChar char="•"/>
            </a:pPr>
            <a:r>
              <a:rPr lang="en-US" sz="1600" dirty="0">
                <a:solidFill>
                  <a:schemeClr val="tx1"/>
                </a:solidFill>
                <a:effectLst/>
              </a:rPr>
              <a:t>Lots</a:t>
            </a:r>
          </a:p>
          <a:p>
            <a:pPr marL="233363" lvl="1" indent="-233363">
              <a:buClr>
                <a:srgbClr val="FFCD06"/>
              </a:buClr>
              <a:buFont typeface="Arial" panose="020B0604020202020204" pitchFamily="34" charset="0"/>
              <a:buChar char="•"/>
            </a:pPr>
            <a:r>
              <a:rPr lang="en-US" sz="1600" dirty="0"/>
              <a:t>S</a:t>
            </a:r>
            <a:r>
              <a:rPr lang="en-US" sz="1600" dirty="0">
                <a:solidFill>
                  <a:schemeClr val="tx1"/>
                </a:solidFill>
                <a:effectLst/>
              </a:rPr>
              <a:t>ecure bicycle storage</a:t>
            </a:r>
          </a:p>
          <a:p>
            <a:r>
              <a:rPr lang="en-US" dirty="0">
                <a:solidFill>
                  <a:schemeClr val="tx1"/>
                </a:solidFill>
                <a:effectLst/>
              </a:rPr>
              <a:t>Vanpool fees (including UberPool and Lyft Line)</a:t>
            </a:r>
            <a:endParaRPr lang="en-US" dirty="0">
              <a:effectLst/>
            </a:endParaRPr>
          </a:p>
          <a:p>
            <a:pPr>
              <a:spcBef>
                <a:spcPts val="600"/>
              </a:spcBef>
              <a:buClr>
                <a:schemeClr val="accent1"/>
              </a:buClr>
            </a:pPr>
            <a:endParaRPr lang="en-US" spc="-5" dirty="0">
              <a:solidFill>
                <a:schemeClr val="tx1"/>
              </a:solidFill>
              <a:cs typeface="Arial" panose="020B0604020202020204" pitchFamily="34" charset="0"/>
            </a:endParaRPr>
          </a:p>
          <a:p>
            <a:pPr>
              <a:spcBef>
                <a:spcPts val="600"/>
              </a:spcBef>
              <a:buClr>
                <a:schemeClr val="accent1"/>
              </a:buClr>
            </a:pPr>
            <a:endParaRPr lang="en-US" spc="-5" dirty="0">
              <a:solidFill>
                <a:schemeClr val="tx1"/>
              </a:solidFill>
              <a:cs typeface="Arial" panose="020B0604020202020204" pitchFamily="34" charset="0"/>
            </a:endParaRPr>
          </a:p>
          <a:p>
            <a:pPr marL="251460" indent="-251460">
              <a:spcBef>
                <a:spcPts val="600"/>
              </a:spcBef>
              <a:buClr>
                <a:schemeClr val="accent1"/>
              </a:buClr>
              <a:buFont typeface="Arial" charset="0"/>
              <a:buChar char="•"/>
            </a:pPr>
            <a:endParaRPr lang="en-US" dirty="0">
              <a:solidFill>
                <a:schemeClr val="tx1"/>
              </a:solidFill>
            </a:endParaRPr>
          </a:p>
        </p:txBody>
      </p:sp>
      <p:sp>
        <p:nvSpPr>
          <p:cNvPr id="14" name="Text Placeholder 4"/>
          <p:cNvSpPr>
            <a:spLocks noGrp="1"/>
          </p:cNvSpPr>
          <p:nvPr>
            <p:ph sz="quarter" idx="14"/>
          </p:nvPr>
        </p:nvSpPr>
        <p:spPr>
          <a:xfrm>
            <a:off x="8542287" y="1424054"/>
            <a:ext cx="2396691" cy="2825767"/>
          </a:xfrm>
        </p:spPr>
        <p:txBody>
          <a:bodyPr/>
          <a:lstStyle/>
          <a:p>
            <a:r>
              <a:rPr lang="en-US" sz="2400" b="1" dirty="0">
                <a:solidFill>
                  <a:schemeClr val="bg1"/>
                </a:solidFill>
              </a:rPr>
              <a:t>These you can’t pay for:</a:t>
            </a:r>
          </a:p>
        </p:txBody>
      </p:sp>
      <p:sp>
        <p:nvSpPr>
          <p:cNvPr id="13" name="Text Placeholder 3"/>
          <p:cNvSpPr>
            <a:spLocks noGrp="1"/>
          </p:cNvSpPr>
          <p:nvPr>
            <p:ph type="body" sz="quarter" idx="4294967295"/>
          </p:nvPr>
        </p:nvSpPr>
        <p:spPr>
          <a:xfrm>
            <a:off x="8534268" y="2407855"/>
            <a:ext cx="3781124" cy="4450145"/>
          </a:xfrm>
        </p:spPr>
        <p:txBody>
          <a:bodyPr>
            <a:noAutofit/>
          </a:bodyPr>
          <a:lstStyle/>
          <a:p>
            <a:pPr marL="0" indent="0">
              <a:lnSpc>
                <a:spcPct val="100000"/>
              </a:lnSpc>
              <a:buClr>
                <a:schemeClr val="accent1"/>
              </a:buClr>
              <a:buNone/>
            </a:pPr>
            <a:r>
              <a:rPr lang="en-US" sz="1600" dirty="0">
                <a:solidFill>
                  <a:schemeClr val="bg1"/>
                </a:solidFill>
              </a:rPr>
              <a:t>Tolls</a:t>
            </a:r>
          </a:p>
          <a:p>
            <a:pPr marL="0" indent="0">
              <a:lnSpc>
                <a:spcPct val="100000"/>
              </a:lnSpc>
              <a:buClr>
                <a:schemeClr val="accent1"/>
              </a:buClr>
              <a:buNone/>
            </a:pPr>
            <a:r>
              <a:rPr lang="en-US" sz="1600" dirty="0">
                <a:solidFill>
                  <a:schemeClr val="bg1"/>
                </a:solidFill>
              </a:rPr>
              <a:t>Taxis</a:t>
            </a:r>
          </a:p>
          <a:p>
            <a:pPr marL="0" indent="0">
              <a:lnSpc>
                <a:spcPct val="100000"/>
              </a:lnSpc>
              <a:buClr>
                <a:schemeClr val="accent1"/>
              </a:buClr>
              <a:buNone/>
            </a:pPr>
            <a:r>
              <a:rPr lang="en-US" sz="1600" dirty="0">
                <a:solidFill>
                  <a:schemeClr val="bg1"/>
                </a:solidFill>
              </a:rPr>
              <a:t>Gas and mileage</a:t>
            </a:r>
          </a:p>
          <a:p>
            <a:pPr marL="0" indent="0">
              <a:lnSpc>
                <a:spcPct val="100000"/>
              </a:lnSpc>
              <a:buClr>
                <a:schemeClr val="accent1"/>
              </a:buClr>
              <a:buNone/>
            </a:pPr>
            <a:r>
              <a:rPr lang="en-US" sz="1600" dirty="0">
                <a:solidFill>
                  <a:schemeClr val="bg1"/>
                </a:solidFill>
              </a:rPr>
              <a:t>Airport parking fees</a:t>
            </a:r>
          </a:p>
          <a:p>
            <a:pPr marL="0" indent="0">
              <a:lnSpc>
                <a:spcPct val="100000"/>
              </a:lnSpc>
              <a:buClr>
                <a:schemeClr val="accent1"/>
              </a:buClr>
              <a:buNone/>
            </a:pPr>
            <a:endParaRPr lang="en-US" sz="1600" dirty="0">
              <a:solidFill>
                <a:schemeClr val="bg1"/>
              </a:solidFill>
            </a:endParaRPr>
          </a:p>
          <a:p>
            <a:pPr marL="285750" indent="-285750">
              <a:lnSpc>
                <a:spcPct val="100000"/>
              </a:lnSpc>
              <a:buClr>
                <a:schemeClr val="accent1"/>
              </a:buClr>
              <a:buFont typeface="Arial" charset="0"/>
              <a:buChar char="•"/>
            </a:pPr>
            <a:endParaRPr lang="en-US" sz="1600"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F771BB29-40FA-4222-8C8D-C5E2CD081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002052"/>
            <a:ext cx="462983" cy="462983"/>
          </a:xfrm>
          <a:prstGeom prst="rect">
            <a:avLst/>
          </a:prstGeom>
        </p:spPr>
      </p:pic>
      <p:pic>
        <p:nvPicPr>
          <p:cNvPr id="24" name="Picture 23" descr="Icon&#10;&#10;Description automatically generated">
            <a:extLst>
              <a:ext uri="{FF2B5EF4-FFF2-40B4-BE49-F238E27FC236}">
                <a16:creationId xmlns:a16="http://schemas.microsoft.com/office/drawing/2014/main" id="{5D5ADE05-7D82-48DD-9FA1-34EB22669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3167" y="2435287"/>
            <a:ext cx="462983" cy="462983"/>
          </a:xfrm>
          <a:prstGeom prst="rect">
            <a:avLst/>
          </a:prstGeom>
        </p:spPr>
      </p:pic>
      <p:pic>
        <p:nvPicPr>
          <p:cNvPr id="25" name="Picture 24" descr="Icon&#10;&#10;Description automatically generated">
            <a:extLst>
              <a:ext uri="{FF2B5EF4-FFF2-40B4-BE49-F238E27FC236}">
                <a16:creationId xmlns:a16="http://schemas.microsoft.com/office/drawing/2014/main" id="{890B7F73-A10F-487A-836C-BA2ACEC33D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6" y="4607718"/>
            <a:ext cx="462983" cy="462983"/>
          </a:xfrm>
          <a:prstGeom prst="rect">
            <a:avLst/>
          </a:prstGeom>
        </p:spPr>
      </p:pic>
      <p:grpSp>
        <p:nvGrpSpPr>
          <p:cNvPr id="28" name="Group 27">
            <a:extLst>
              <a:ext uri="{FF2B5EF4-FFF2-40B4-BE49-F238E27FC236}">
                <a16:creationId xmlns:a16="http://schemas.microsoft.com/office/drawing/2014/main" id="{5D7F9C5B-709D-4965-9CEC-BC60B8792BD6}"/>
              </a:ext>
            </a:extLst>
          </p:cNvPr>
          <p:cNvGrpSpPr/>
          <p:nvPr/>
        </p:nvGrpSpPr>
        <p:grpSpPr>
          <a:xfrm>
            <a:off x="226942" y="3577350"/>
            <a:ext cx="1564359" cy="1587508"/>
            <a:chOff x="226942" y="3577350"/>
            <a:chExt cx="1564359" cy="1587508"/>
          </a:xfrm>
        </p:grpSpPr>
        <p:sp>
          <p:nvSpPr>
            <p:cNvPr id="18" name="Rectangle 17">
              <a:extLst>
                <a:ext uri="{FF2B5EF4-FFF2-40B4-BE49-F238E27FC236}">
                  <a16:creationId xmlns:a16="http://schemas.microsoft.com/office/drawing/2014/main" id="{96A40E74-A045-4FE9-97F4-D56705821CA6}"/>
                </a:ext>
              </a:extLst>
            </p:cNvPr>
            <p:cNvSpPr/>
            <p:nvPr/>
          </p:nvSpPr>
          <p:spPr>
            <a:xfrm>
              <a:off x="380754" y="4252979"/>
              <a:ext cx="1410547"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ea typeface="+mn-ea"/>
                  <a:cs typeface="+mn-cs"/>
                </a:rPr>
                <a:t>Always save your receipts </a:t>
              </a:r>
              <a:r>
                <a:rPr kumimoji="0" lang="en-US" sz="1000" b="0" i="0" u="none" strike="noStrike" kern="1200" cap="none" spc="0" normalizeH="0" baseline="0" noProof="0" dirty="0">
                  <a:ln>
                    <a:noFill/>
                  </a:ln>
                  <a:solidFill>
                    <a:srgbClr val="000000"/>
                  </a:solidFill>
                  <a:effectLst/>
                  <a:uLnTx/>
                  <a:uFillTx/>
                  <a:ea typeface="+mn-ea"/>
                  <a:cs typeface="+mn-cs"/>
                </a:rPr>
                <a:t>to ensure proper validation </a:t>
              </a:r>
              <a:br>
                <a:rPr kumimoji="0" lang="en-US" sz="1000" b="0" i="0" u="none" strike="noStrike" kern="1200" cap="none" spc="0" normalizeH="0" baseline="0" noProof="0" dirty="0">
                  <a:ln>
                    <a:noFill/>
                  </a:ln>
                  <a:solidFill>
                    <a:srgbClr val="000000"/>
                  </a:solidFill>
                  <a:effectLst/>
                  <a:uLnTx/>
                  <a:uFillTx/>
                  <a:ea typeface="+mn-ea"/>
                  <a:cs typeface="+mn-cs"/>
                </a:rPr>
              </a:br>
              <a:r>
                <a:rPr kumimoji="0" lang="en-US" sz="1000" b="0" i="0" u="none" strike="noStrike" kern="1200" cap="none" spc="0" normalizeH="0" baseline="0" noProof="0" dirty="0">
                  <a:ln>
                    <a:noFill/>
                  </a:ln>
                  <a:solidFill>
                    <a:srgbClr val="000000"/>
                  </a:solidFill>
                  <a:effectLst/>
                  <a:uLnTx/>
                  <a:uFillTx/>
                  <a:ea typeface="+mn-ea"/>
                  <a:cs typeface="+mn-cs"/>
                </a:rPr>
                <a:t>of expenses, as required by the IRS</a:t>
              </a:r>
              <a:r>
                <a:rPr lang="en-US" sz="1000" i="1" dirty="0">
                  <a:solidFill>
                    <a:srgbClr val="000000"/>
                  </a:solidFill>
                </a:rPr>
                <a:t>.</a:t>
              </a:r>
              <a:endParaRPr kumimoji="0" lang="en-US" sz="1000" b="0" i="0" u="none" strike="noStrike" kern="1200" cap="none" spc="0" normalizeH="0" baseline="0" noProof="0" dirty="0">
                <a:ln>
                  <a:noFill/>
                </a:ln>
                <a:solidFill>
                  <a:srgbClr val="000000"/>
                </a:solidFill>
                <a:effectLst/>
                <a:uLnTx/>
                <a:uFillTx/>
                <a:ea typeface="+mn-ea"/>
                <a:cs typeface="+mn-cs"/>
              </a:endParaRPr>
            </a:p>
          </p:txBody>
        </p:sp>
        <p:pic>
          <p:nvPicPr>
            <p:cNvPr id="26" name="Picture 25" descr="Text&#10;&#10;Description automatically generated">
              <a:extLst>
                <a:ext uri="{FF2B5EF4-FFF2-40B4-BE49-F238E27FC236}">
                  <a16:creationId xmlns:a16="http://schemas.microsoft.com/office/drawing/2014/main" id="{B75D67AE-249F-4A18-BE39-E096A17BC6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942" y="3577350"/>
              <a:ext cx="952500" cy="952500"/>
            </a:xfrm>
            <a:prstGeom prst="rect">
              <a:avLst/>
            </a:prstGeom>
          </p:spPr>
        </p:pic>
        <p:sp>
          <p:nvSpPr>
            <p:cNvPr id="27" name="Rectangle 26">
              <a:extLst>
                <a:ext uri="{FF2B5EF4-FFF2-40B4-BE49-F238E27FC236}">
                  <a16:creationId xmlns:a16="http://schemas.microsoft.com/office/drawing/2014/main" id="{E320F5F6-F223-467D-A29E-D04FC211C671}"/>
                </a:ext>
              </a:extLst>
            </p:cNvPr>
            <p:cNvSpPr/>
            <p:nvPr/>
          </p:nvSpPr>
          <p:spPr>
            <a:xfrm>
              <a:off x="419255" y="5119139"/>
              <a:ext cx="118816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descr="Icon&#10;&#10;Description automatically generated">
            <a:extLst>
              <a:ext uri="{FF2B5EF4-FFF2-40B4-BE49-F238E27FC236}">
                <a16:creationId xmlns:a16="http://schemas.microsoft.com/office/drawing/2014/main" id="{F11DC51D-51A4-4A8A-9AB7-C9ED4F65F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9767" y="1124118"/>
            <a:ext cx="1266524" cy="1266524"/>
          </a:xfrm>
          <a:prstGeom prst="rect">
            <a:avLst/>
          </a:prstGeom>
        </p:spPr>
      </p:pic>
      <p:pic>
        <p:nvPicPr>
          <p:cNvPr id="32" name="Picture 31" descr="Icon&#10;&#10;Description automatically generated">
            <a:extLst>
              <a:ext uri="{FF2B5EF4-FFF2-40B4-BE49-F238E27FC236}">
                <a16:creationId xmlns:a16="http://schemas.microsoft.com/office/drawing/2014/main" id="{C5B9D359-64C0-4F14-A4D2-95E5570630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2322821"/>
            <a:ext cx="466344" cy="466344"/>
          </a:xfrm>
          <a:prstGeom prst="rect">
            <a:avLst/>
          </a:prstGeom>
        </p:spPr>
      </p:pic>
      <p:pic>
        <p:nvPicPr>
          <p:cNvPr id="33" name="Picture 32" descr="Icon&#10;&#10;Description automatically generated">
            <a:extLst>
              <a:ext uri="{FF2B5EF4-FFF2-40B4-BE49-F238E27FC236}">
                <a16:creationId xmlns:a16="http://schemas.microsoft.com/office/drawing/2014/main" id="{1C17005A-9909-4F54-9ED7-7DEFE16DF2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2701329"/>
            <a:ext cx="466344" cy="466344"/>
          </a:xfrm>
          <a:prstGeom prst="rect">
            <a:avLst/>
          </a:prstGeom>
        </p:spPr>
      </p:pic>
      <p:pic>
        <p:nvPicPr>
          <p:cNvPr id="34" name="Picture 33" descr="Icon&#10;&#10;Description automatically generated">
            <a:extLst>
              <a:ext uri="{FF2B5EF4-FFF2-40B4-BE49-F238E27FC236}">
                <a16:creationId xmlns:a16="http://schemas.microsoft.com/office/drawing/2014/main" id="{D49EF9D7-86E4-45C1-86B1-D45CD19C10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3079837"/>
            <a:ext cx="466344" cy="466344"/>
          </a:xfrm>
          <a:prstGeom prst="rect">
            <a:avLst/>
          </a:prstGeom>
        </p:spPr>
      </p:pic>
      <p:pic>
        <p:nvPicPr>
          <p:cNvPr id="21" name="Picture 20" descr="Icon&#10;&#10;Description automatically generated">
            <a:extLst>
              <a:ext uri="{FF2B5EF4-FFF2-40B4-BE49-F238E27FC236}">
                <a16:creationId xmlns:a16="http://schemas.microsoft.com/office/drawing/2014/main" id="{4D0BCD2F-5E5F-4E8B-BD32-1FA3FA5EBD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3458345"/>
            <a:ext cx="466344" cy="466344"/>
          </a:xfrm>
          <a:prstGeom prst="rect">
            <a:avLst/>
          </a:prstGeom>
        </p:spPr>
      </p:pic>
    </p:spTree>
    <p:extLst>
      <p:ext uri="{BB962C8B-B14F-4D97-AF65-F5344CB8AC3E}">
        <p14:creationId xmlns:p14="http://schemas.microsoft.com/office/powerpoint/2010/main" val="6252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FF2B5EF4-FFF2-40B4-BE49-F238E27FC236}">
                <a16:creationId xmlns:a16="http://schemas.microsoft.com/office/drawing/2014/main" id="{10C62D49-2E88-324C-912D-57AA0BB184B2}"/>
              </a:ext>
            </a:extLst>
          </p:cNvPr>
          <p:cNvCxnSpPr>
            <a:cxnSpLocks/>
          </p:cNvCxnSpPr>
          <p:nvPr/>
        </p:nvCxnSpPr>
        <p:spPr>
          <a:xfrm flipV="1">
            <a:off x="0" y="1948176"/>
            <a:ext cx="12192000" cy="2923"/>
          </a:xfrm>
          <a:prstGeom prst="line">
            <a:avLst/>
          </a:prstGeom>
          <a:ln w="44450" cap="rnd" cmpd="sng">
            <a:solidFill>
              <a:srgbClr val="B2B1B1"/>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D5794BD-2266-4F41-A718-30DC42AB197F}"/>
              </a:ext>
            </a:extLst>
          </p:cNvPr>
          <p:cNvGrpSpPr/>
          <p:nvPr/>
        </p:nvGrpSpPr>
        <p:grpSpPr>
          <a:xfrm>
            <a:off x="-1" y="-11723"/>
            <a:ext cx="12192001" cy="1876737"/>
            <a:chOff x="-1" y="-11723"/>
            <a:chExt cx="12192001" cy="1876737"/>
          </a:xfrm>
        </p:grpSpPr>
        <p:pic>
          <p:nvPicPr>
            <p:cNvPr id="6" name="Picture 5" descr="Icon&#10;&#10;Description automatically generated">
              <a:extLst>
                <a:ext uri="{FF2B5EF4-FFF2-40B4-BE49-F238E27FC236}">
                  <a16:creationId xmlns:a16="http://schemas.microsoft.com/office/drawing/2014/main" id="{3AE406D6-3660-5243-9DED-3B75C7FC0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1723"/>
              <a:ext cx="12192001" cy="1876737"/>
            </a:xfrm>
            <a:prstGeom prst="rect">
              <a:avLst/>
            </a:prstGeom>
          </p:spPr>
        </p:pic>
        <p:sp>
          <p:nvSpPr>
            <p:cNvPr id="9" name="Rectangle 8">
              <a:extLst>
                <a:ext uri="{FF2B5EF4-FFF2-40B4-BE49-F238E27FC236}">
                  <a16:creationId xmlns:a16="http://schemas.microsoft.com/office/drawing/2014/main" id="{662C7420-74AD-A14A-9764-544C2AF57411}"/>
                </a:ext>
              </a:extLst>
            </p:cNvPr>
            <p:cNvSpPr/>
            <p:nvPr/>
          </p:nvSpPr>
          <p:spPr>
            <a:xfrm>
              <a:off x="1955410" y="858867"/>
              <a:ext cx="3953022" cy="519707"/>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a:xfrm>
            <a:off x="1955410" y="687471"/>
            <a:ext cx="4797082" cy="769194"/>
          </a:xfrm>
        </p:spPr>
        <p:txBody>
          <a:bodyPr/>
          <a:lstStyle/>
          <a:p>
            <a:r>
              <a:rPr lang="en-US" sz="3400" dirty="0">
                <a:solidFill>
                  <a:srgbClr val="FFCC01"/>
                </a:solidFill>
              </a:rPr>
              <a:t>How your TRA works</a:t>
            </a:r>
          </a:p>
        </p:txBody>
      </p:sp>
      <p:sp>
        <p:nvSpPr>
          <p:cNvPr id="4" name="Text Placeholder 3"/>
          <p:cNvSpPr>
            <a:spLocks noGrp="1"/>
          </p:cNvSpPr>
          <p:nvPr>
            <p:ph type="body" sz="quarter" idx="10"/>
          </p:nvPr>
        </p:nvSpPr>
        <p:spPr>
          <a:xfrm>
            <a:off x="0" y="2473607"/>
            <a:ext cx="2636277" cy="486440"/>
          </a:xfrm>
        </p:spPr>
        <p:txBody>
          <a:bodyPr>
            <a:noAutofit/>
          </a:bodyPr>
          <a:lstStyle/>
          <a:p>
            <a:pPr algn="ctr" fontAlgn="base">
              <a:lnSpc>
                <a:spcPct val="100000"/>
              </a:lnSpc>
              <a:spcBef>
                <a:spcPts val="600"/>
              </a:spcBef>
              <a:buClr>
                <a:schemeClr val="accent1"/>
              </a:buClr>
            </a:pPr>
            <a:r>
              <a:rPr lang="en-US" sz="1800" b="1" dirty="0"/>
              <a:t>Enroll </a:t>
            </a:r>
            <a:br>
              <a:rPr lang="en-US" sz="1800" b="1" dirty="0"/>
            </a:br>
            <a:r>
              <a:rPr lang="en-US" sz="1400" dirty="0"/>
              <a:t>in the TRA benefit</a:t>
            </a:r>
          </a:p>
        </p:txBody>
      </p:sp>
      <p:sp>
        <p:nvSpPr>
          <p:cNvPr id="13" name="Text Placeholder 3">
            <a:extLst>
              <a:ext uri="{FF2B5EF4-FFF2-40B4-BE49-F238E27FC236}">
                <a16:creationId xmlns:a16="http://schemas.microsoft.com/office/drawing/2014/main" id="{6D9F5E96-9136-4CFE-A3D3-B1195F711C6B}"/>
              </a:ext>
            </a:extLst>
          </p:cNvPr>
          <p:cNvSpPr txBox="1">
            <a:spLocks/>
          </p:cNvSpPr>
          <p:nvPr/>
        </p:nvSpPr>
        <p:spPr>
          <a:xfrm>
            <a:off x="5089962" y="2473607"/>
            <a:ext cx="2045975" cy="171961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buClr>
                <a:schemeClr val="accent1"/>
              </a:buClr>
            </a:pPr>
            <a:r>
              <a:rPr lang="en-US" sz="1800" b="1" dirty="0"/>
              <a:t>Register &amp; complete</a:t>
            </a:r>
          </a:p>
          <a:p>
            <a:pPr algn="ctr" fontAlgn="base">
              <a:lnSpc>
                <a:spcPct val="100000"/>
              </a:lnSpc>
              <a:spcBef>
                <a:spcPts val="0"/>
              </a:spcBef>
              <a:buClr>
                <a:schemeClr val="accent1"/>
              </a:buClr>
            </a:pPr>
            <a:r>
              <a:rPr lang="en-US" sz="1400" dirty="0"/>
              <a:t>an ”order” for preferred payment type – must be completed by the 4</a:t>
            </a:r>
            <a:r>
              <a:rPr lang="en-US" sz="1400" baseline="30000" dirty="0"/>
              <a:t>th</a:t>
            </a:r>
            <a:r>
              <a:rPr lang="en-US" sz="1400" dirty="0"/>
              <a:t> of the month prior to the benefit month</a:t>
            </a:r>
          </a:p>
          <a:p>
            <a:pPr algn="ctr" fontAlgn="base">
              <a:lnSpc>
                <a:spcPct val="100000"/>
              </a:lnSpc>
              <a:spcBef>
                <a:spcPts val="0"/>
              </a:spcBef>
              <a:buClr>
                <a:schemeClr val="accent1"/>
              </a:buClr>
            </a:pPr>
            <a:endParaRPr lang="en-US" sz="1300" dirty="0">
              <a:solidFill>
                <a:srgbClr val="323332"/>
              </a:solidFill>
            </a:endParaRPr>
          </a:p>
          <a:p>
            <a:pPr algn="ctr" fontAlgn="base">
              <a:lnSpc>
                <a:spcPct val="100000"/>
              </a:lnSpc>
              <a:spcBef>
                <a:spcPts val="0"/>
              </a:spcBef>
              <a:buClr>
                <a:schemeClr val="accent1"/>
              </a:buClr>
            </a:pPr>
            <a:r>
              <a:rPr lang="en-US" sz="1400" b="1" dirty="0">
                <a:solidFill>
                  <a:srgbClr val="323332"/>
                </a:solidFill>
              </a:rPr>
              <a:t>For Example: </a:t>
            </a:r>
          </a:p>
          <a:p>
            <a:pPr algn="ctr" fontAlgn="base">
              <a:lnSpc>
                <a:spcPct val="100000"/>
              </a:lnSpc>
              <a:spcBef>
                <a:spcPts val="0"/>
              </a:spcBef>
              <a:buClr>
                <a:schemeClr val="accent1"/>
              </a:buClr>
            </a:pPr>
            <a:r>
              <a:rPr lang="en-US" sz="1400" dirty="0">
                <a:solidFill>
                  <a:srgbClr val="323332"/>
                </a:solidFill>
              </a:rPr>
              <a:t>Order must be completed by February 4</a:t>
            </a:r>
            <a:r>
              <a:rPr lang="en-US" sz="1400" baseline="30000" dirty="0">
                <a:solidFill>
                  <a:srgbClr val="323332"/>
                </a:solidFill>
              </a:rPr>
              <a:t>th</a:t>
            </a:r>
            <a:r>
              <a:rPr lang="en-US" sz="1400" dirty="0">
                <a:solidFill>
                  <a:srgbClr val="323332"/>
                </a:solidFill>
              </a:rPr>
              <a:t> to use in March</a:t>
            </a:r>
          </a:p>
        </p:txBody>
      </p:sp>
      <p:pic>
        <p:nvPicPr>
          <p:cNvPr id="14" name="Picture 13" descr="Logo, icon&#10;&#10;Description automatically generated">
            <a:extLst>
              <a:ext uri="{FF2B5EF4-FFF2-40B4-BE49-F238E27FC236}">
                <a16:creationId xmlns:a16="http://schemas.microsoft.com/office/drawing/2014/main" id="{D1ED2291-3072-4447-B604-B8743729BA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7899" y="1569750"/>
            <a:ext cx="701760" cy="737531"/>
          </a:xfrm>
          <a:prstGeom prst="rect">
            <a:avLst/>
          </a:prstGeom>
        </p:spPr>
      </p:pic>
      <p:pic>
        <p:nvPicPr>
          <p:cNvPr id="18" name="Picture 17" descr="Logo&#10;&#10;Description automatically generated">
            <a:extLst>
              <a:ext uri="{FF2B5EF4-FFF2-40B4-BE49-F238E27FC236}">
                <a16:creationId xmlns:a16="http://schemas.microsoft.com/office/drawing/2014/main" id="{77898E1C-1D2D-8F4B-9C04-B4CD367CEF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73849" y="1569750"/>
            <a:ext cx="730110" cy="720864"/>
          </a:xfrm>
          <a:prstGeom prst="rect">
            <a:avLst/>
          </a:prstGeom>
        </p:spPr>
      </p:pic>
      <p:pic>
        <p:nvPicPr>
          <p:cNvPr id="20" name="Picture 19" descr="Logo&#10;&#10;Description automatically generated">
            <a:extLst>
              <a:ext uri="{FF2B5EF4-FFF2-40B4-BE49-F238E27FC236}">
                <a16:creationId xmlns:a16="http://schemas.microsoft.com/office/drawing/2014/main" id="{FB73D94E-9750-0B40-86D7-2343554F479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18149" y="1557202"/>
            <a:ext cx="712340" cy="720864"/>
          </a:xfrm>
          <a:prstGeom prst="rect">
            <a:avLst/>
          </a:prstGeom>
        </p:spPr>
      </p:pic>
      <p:pic>
        <p:nvPicPr>
          <p:cNvPr id="22" name="Picture 21" descr="Logo, icon&#10;&#10;Description automatically generated">
            <a:extLst>
              <a:ext uri="{FF2B5EF4-FFF2-40B4-BE49-F238E27FC236}">
                <a16:creationId xmlns:a16="http://schemas.microsoft.com/office/drawing/2014/main" id="{B4029BEC-3E81-7249-84D4-4DB03726CE1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44679" y="1569750"/>
            <a:ext cx="713047" cy="715270"/>
          </a:xfrm>
          <a:prstGeom prst="rect">
            <a:avLst/>
          </a:prstGeom>
        </p:spPr>
      </p:pic>
      <p:pic>
        <p:nvPicPr>
          <p:cNvPr id="24" name="Picture 23" descr="Logo&#10;&#10;Description automatically generated">
            <a:extLst>
              <a:ext uri="{FF2B5EF4-FFF2-40B4-BE49-F238E27FC236}">
                <a16:creationId xmlns:a16="http://schemas.microsoft.com/office/drawing/2014/main" id="{5A859188-0789-4E47-A3C5-A26FDBF043F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71914" y="1511970"/>
            <a:ext cx="713045" cy="766096"/>
          </a:xfrm>
          <a:prstGeom prst="rect">
            <a:avLst/>
          </a:prstGeom>
        </p:spPr>
      </p:pic>
      <p:sp>
        <p:nvSpPr>
          <p:cNvPr id="35" name="Text Placeholder 3">
            <a:extLst>
              <a:ext uri="{FF2B5EF4-FFF2-40B4-BE49-F238E27FC236}">
                <a16:creationId xmlns:a16="http://schemas.microsoft.com/office/drawing/2014/main" id="{B56C8192-712E-9B47-91CE-CF35608A4C74}"/>
              </a:ext>
            </a:extLst>
          </p:cNvPr>
          <p:cNvSpPr txBox="1">
            <a:spLocks/>
          </p:cNvSpPr>
          <p:nvPr/>
        </p:nvSpPr>
        <p:spPr>
          <a:xfrm>
            <a:off x="2419788" y="2473607"/>
            <a:ext cx="2636277" cy="48644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Receive </a:t>
            </a:r>
          </a:p>
          <a:p>
            <a:pPr algn="ctr" fontAlgn="base">
              <a:lnSpc>
                <a:spcPct val="100000"/>
              </a:lnSpc>
              <a:spcBef>
                <a:spcPts val="0"/>
              </a:spcBef>
              <a:buClr>
                <a:schemeClr val="accent1"/>
              </a:buClr>
            </a:pPr>
            <a:r>
              <a:rPr lang="en-US" sz="1400" dirty="0"/>
              <a:t>a welcome letter in mail          and email, with instructions       on how to register your account on the member portal and access the TRA dashboard</a:t>
            </a:r>
          </a:p>
        </p:txBody>
      </p:sp>
      <p:sp>
        <p:nvSpPr>
          <p:cNvPr id="39" name="Text Placeholder 3">
            <a:extLst>
              <a:ext uri="{FF2B5EF4-FFF2-40B4-BE49-F238E27FC236}">
                <a16:creationId xmlns:a16="http://schemas.microsoft.com/office/drawing/2014/main" id="{9DCFF95E-1F76-904E-B379-2E20F7730A01}"/>
              </a:ext>
            </a:extLst>
          </p:cNvPr>
          <p:cNvSpPr txBox="1">
            <a:spLocks/>
          </p:cNvSpPr>
          <p:nvPr/>
        </p:nvSpPr>
        <p:spPr>
          <a:xfrm>
            <a:off x="7083063" y="2473607"/>
            <a:ext cx="2636277" cy="48644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Can set up </a:t>
            </a:r>
          </a:p>
          <a:p>
            <a:pPr algn="ctr" fontAlgn="base">
              <a:lnSpc>
                <a:spcPct val="100000"/>
              </a:lnSpc>
              <a:spcBef>
                <a:spcPts val="0"/>
              </a:spcBef>
              <a:buClr>
                <a:schemeClr val="accent1"/>
              </a:buClr>
            </a:pPr>
            <a:r>
              <a:rPr lang="en-US" sz="1400" dirty="0"/>
              <a:t>recurring orders</a:t>
            </a:r>
          </a:p>
        </p:txBody>
      </p:sp>
      <p:sp>
        <p:nvSpPr>
          <p:cNvPr id="40" name="Text Placeholder 3">
            <a:extLst>
              <a:ext uri="{FF2B5EF4-FFF2-40B4-BE49-F238E27FC236}">
                <a16:creationId xmlns:a16="http://schemas.microsoft.com/office/drawing/2014/main" id="{C3393132-A17D-6D4A-BCC1-A045BFB09120}"/>
              </a:ext>
            </a:extLst>
          </p:cNvPr>
          <p:cNvSpPr txBox="1">
            <a:spLocks/>
          </p:cNvSpPr>
          <p:nvPr/>
        </p:nvSpPr>
        <p:spPr>
          <a:xfrm>
            <a:off x="9410297" y="2473607"/>
            <a:ext cx="2636277" cy="48644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t>Order Amount</a:t>
            </a:r>
          </a:p>
          <a:p>
            <a:pPr algn="ctr" fontAlgn="base">
              <a:lnSpc>
                <a:spcPct val="100000"/>
              </a:lnSpc>
              <a:spcBef>
                <a:spcPts val="0"/>
              </a:spcBef>
              <a:buClr>
                <a:schemeClr val="accent1"/>
              </a:buClr>
            </a:pPr>
            <a:r>
              <a:rPr lang="en-US" sz="1400" dirty="0"/>
              <a:t>will be deducted through </a:t>
            </a:r>
            <a:br>
              <a:rPr lang="en-US" sz="1400" dirty="0"/>
            </a:br>
            <a:r>
              <a:rPr lang="en-US" sz="1400" dirty="0"/>
              <a:t>pretax payroll</a:t>
            </a:r>
          </a:p>
          <a:p>
            <a:pPr algn="ctr" fontAlgn="base">
              <a:lnSpc>
                <a:spcPct val="100000"/>
              </a:lnSpc>
              <a:spcBef>
                <a:spcPts val="0"/>
              </a:spcBef>
              <a:buClr>
                <a:schemeClr val="accent1"/>
              </a:buClr>
            </a:pPr>
            <a:endParaRPr lang="en-US" sz="1400" dirty="0"/>
          </a:p>
          <a:p>
            <a:pPr algn="ctr" fontAlgn="base">
              <a:lnSpc>
                <a:spcPct val="100000"/>
              </a:lnSpc>
              <a:spcBef>
                <a:spcPts val="0"/>
              </a:spcBef>
              <a:buClr>
                <a:schemeClr val="accent1"/>
              </a:buClr>
            </a:pPr>
            <a:r>
              <a:rPr lang="en-US" sz="1400" dirty="0"/>
              <a:t>This timeline is dependent </a:t>
            </a:r>
            <a:br>
              <a:rPr lang="en-US" sz="1400" dirty="0"/>
            </a:br>
            <a:r>
              <a:rPr lang="en-US" sz="1400" dirty="0"/>
              <a:t>on the employer’s </a:t>
            </a:r>
            <a:br>
              <a:rPr lang="en-US" sz="1400" dirty="0"/>
            </a:br>
            <a:r>
              <a:rPr lang="en-US" sz="1400" dirty="0"/>
              <a:t>payroll schedule</a:t>
            </a:r>
          </a:p>
        </p:txBody>
      </p:sp>
      <p:cxnSp>
        <p:nvCxnSpPr>
          <p:cNvPr id="19" name="Straight Connector 18">
            <a:extLst>
              <a:ext uri="{FF2B5EF4-FFF2-40B4-BE49-F238E27FC236}">
                <a16:creationId xmlns:a16="http://schemas.microsoft.com/office/drawing/2014/main" id="{186B4AA1-D04C-4F5C-B53A-146E52D2584A}"/>
              </a:ext>
            </a:extLst>
          </p:cNvPr>
          <p:cNvCxnSpPr>
            <a:cxnSpLocks/>
          </p:cNvCxnSpPr>
          <p:nvPr/>
        </p:nvCxnSpPr>
        <p:spPr>
          <a:xfrm>
            <a:off x="5393210" y="4316825"/>
            <a:ext cx="1469502"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pic>
        <p:nvPicPr>
          <p:cNvPr id="5" name="Picture 4" descr="Icon&#10;&#10;Description automatically generated">
            <a:extLst>
              <a:ext uri="{FF2B5EF4-FFF2-40B4-BE49-F238E27FC236}">
                <a16:creationId xmlns:a16="http://schemas.microsoft.com/office/drawing/2014/main" id="{A9171829-20A1-49FF-AACD-785D8EF1FD3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015084">
            <a:off x="2027003" y="3587510"/>
            <a:ext cx="922530" cy="924297"/>
          </a:xfrm>
          <a:prstGeom prst="rect">
            <a:avLst/>
          </a:prstGeom>
        </p:spPr>
      </p:pic>
      <p:cxnSp>
        <p:nvCxnSpPr>
          <p:cNvPr id="21" name="Straight Connector 20">
            <a:extLst>
              <a:ext uri="{FF2B5EF4-FFF2-40B4-BE49-F238E27FC236}">
                <a16:creationId xmlns:a16="http://schemas.microsoft.com/office/drawing/2014/main" id="{A7114EB2-7C57-4FC9-9D46-9CBF5F21E9A8}"/>
              </a:ext>
            </a:extLst>
          </p:cNvPr>
          <p:cNvCxnSpPr>
            <a:cxnSpLocks/>
          </p:cNvCxnSpPr>
          <p:nvPr/>
        </p:nvCxnSpPr>
        <p:spPr>
          <a:xfrm>
            <a:off x="9615457" y="3351625"/>
            <a:ext cx="2297143" cy="0"/>
          </a:xfrm>
          <a:prstGeom prst="line">
            <a:avLst/>
          </a:prstGeom>
          <a:ln>
            <a:solidFill>
              <a:schemeClr val="accent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585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876F37-7A06-4605-B249-CFF7D6CBA6D8}"/>
              </a:ext>
            </a:extLst>
          </p:cNvPr>
          <p:cNvSpPr/>
          <p:nvPr/>
        </p:nvSpPr>
        <p:spPr>
          <a:xfrm>
            <a:off x="-1" y="0"/>
            <a:ext cx="6778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4935B9AF-BFAE-44CF-99E6-52A96CCDC8EC}"/>
              </a:ext>
            </a:extLst>
          </p:cNvPr>
          <p:cNvSpPr>
            <a:spLocks noGrp="1"/>
          </p:cNvSpPr>
          <p:nvPr>
            <p:ph type="body" sz="quarter" idx="10"/>
          </p:nvPr>
        </p:nvSpPr>
        <p:spPr>
          <a:xfrm>
            <a:off x="7044054" y="915180"/>
            <a:ext cx="4712517" cy="5282419"/>
          </a:xfrm>
        </p:spPr>
        <p:txBody>
          <a:bodyPr>
            <a:noAutofit/>
          </a:bodyPr>
          <a:lstStyle/>
          <a:p>
            <a:pPr>
              <a:lnSpc>
                <a:spcPct val="100000"/>
              </a:lnSpc>
            </a:pPr>
            <a:r>
              <a:rPr lang="en-US" sz="1800" b="1" dirty="0"/>
              <a:t>Pre-paid MasterCard</a:t>
            </a:r>
            <a:r>
              <a:rPr lang="en-US" sz="1800" b="1" baseline="30000" dirty="0"/>
              <a:t>®</a:t>
            </a:r>
            <a:r>
              <a:rPr lang="en-US" sz="1800" b="1" dirty="0"/>
              <a:t>: </a:t>
            </a:r>
            <a:r>
              <a:rPr lang="en-US" sz="1800" dirty="0"/>
              <a:t>A re-loadable debit card that can be used at designated transit agencies and parking facilities</a:t>
            </a:r>
          </a:p>
          <a:p>
            <a:pPr>
              <a:lnSpc>
                <a:spcPct val="100000"/>
              </a:lnSpc>
            </a:pPr>
            <a:r>
              <a:rPr lang="en-US" sz="1800" b="1" dirty="0"/>
              <a:t>Commuter Check Vouchers: </a:t>
            </a:r>
            <a:r>
              <a:rPr lang="en-US" sz="1800" dirty="0"/>
              <a:t>These vouchers can be used at the transit authority or parking facility of choice</a:t>
            </a:r>
          </a:p>
          <a:p>
            <a:pPr>
              <a:lnSpc>
                <a:spcPct val="100000"/>
              </a:lnSpc>
            </a:pPr>
            <a:r>
              <a:rPr lang="en-US" sz="1800" b="1" dirty="0"/>
              <a:t>Fare Media: </a:t>
            </a:r>
            <a:r>
              <a:rPr lang="en-US" sz="1800" dirty="0"/>
              <a:t>Transit passes or tickets sent directly to individuals’ homes</a:t>
            </a:r>
          </a:p>
          <a:p>
            <a:pPr>
              <a:lnSpc>
                <a:spcPct val="100000"/>
              </a:lnSpc>
            </a:pPr>
            <a:r>
              <a:rPr lang="en-US" sz="1800" b="1" dirty="0"/>
              <a:t>Smart Cards: </a:t>
            </a:r>
            <a:r>
              <a:rPr lang="en-US" sz="1800" dirty="0"/>
              <a:t>Transit authority smart cards pre-loaded with pretax dollars</a:t>
            </a:r>
          </a:p>
          <a:p>
            <a:pPr>
              <a:lnSpc>
                <a:spcPct val="100000"/>
              </a:lnSpc>
            </a:pPr>
            <a:r>
              <a:rPr lang="en-US" sz="1800" b="1" dirty="0"/>
              <a:t>Parking Direct Pay: </a:t>
            </a:r>
            <a:r>
              <a:rPr lang="en-US" sz="1800" dirty="0"/>
              <a:t>Payments sent on employees’ behalf directly to their parking providers on a monthly basis</a:t>
            </a:r>
          </a:p>
          <a:p>
            <a:pPr>
              <a:lnSpc>
                <a:spcPct val="100000"/>
              </a:lnSpc>
            </a:pPr>
            <a:r>
              <a:rPr lang="en-US" sz="1800" b="1" dirty="0"/>
              <a:t>Parking Cash Reimbursements: </a:t>
            </a:r>
            <a:r>
              <a:rPr lang="en-US" sz="1800" dirty="0"/>
              <a:t>Employees can submit claims on the TRA dashboard to receive reimbursement by check or direct deposit</a:t>
            </a:r>
          </a:p>
        </p:txBody>
      </p:sp>
      <p:grpSp>
        <p:nvGrpSpPr>
          <p:cNvPr id="16" name="Group 15">
            <a:extLst>
              <a:ext uri="{FF2B5EF4-FFF2-40B4-BE49-F238E27FC236}">
                <a16:creationId xmlns:a16="http://schemas.microsoft.com/office/drawing/2014/main" id="{D90C7A70-22BF-4CD0-B796-1E691381CC92}"/>
              </a:ext>
            </a:extLst>
          </p:cNvPr>
          <p:cNvGrpSpPr/>
          <p:nvPr/>
        </p:nvGrpSpPr>
        <p:grpSpPr>
          <a:xfrm>
            <a:off x="466725" y="1546793"/>
            <a:ext cx="5473066" cy="4263412"/>
            <a:chOff x="342900" y="1365818"/>
            <a:chExt cx="5473066" cy="4263412"/>
          </a:xfrm>
        </p:grpSpPr>
        <p:sp>
          <p:nvSpPr>
            <p:cNvPr id="13" name="Rectangle: Rounded Corners 12">
              <a:extLst>
                <a:ext uri="{FF2B5EF4-FFF2-40B4-BE49-F238E27FC236}">
                  <a16:creationId xmlns:a16="http://schemas.microsoft.com/office/drawing/2014/main" id="{681365FF-CE21-4711-8642-CADDB5BBF8D2}"/>
                </a:ext>
              </a:extLst>
            </p:cNvPr>
            <p:cNvSpPr/>
            <p:nvPr/>
          </p:nvSpPr>
          <p:spPr>
            <a:xfrm>
              <a:off x="4352925" y="1381126"/>
              <a:ext cx="1463040" cy="42481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3B6D0C68-83E0-46FC-983E-5CEBD11AB3B5}"/>
                </a:ext>
              </a:extLst>
            </p:cNvPr>
            <p:cNvSpPr/>
            <p:nvPr/>
          </p:nvSpPr>
          <p:spPr>
            <a:xfrm>
              <a:off x="2819399" y="1381126"/>
              <a:ext cx="1463040" cy="42481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4">
              <a:extLst>
                <a:ext uri="{FF2B5EF4-FFF2-40B4-BE49-F238E27FC236}">
                  <a16:creationId xmlns:a16="http://schemas.microsoft.com/office/drawing/2014/main" id="{73EFD4A4-54AD-4A87-B1FD-049E80EB7F16}"/>
                </a:ext>
              </a:extLst>
            </p:cNvPr>
            <p:cNvGraphicFramePr>
              <a:graphicFrameLocks/>
            </p:cNvGraphicFramePr>
            <p:nvPr>
              <p:extLst>
                <p:ext uri="{D42A27DB-BD31-4B8C-83A1-F6EECF244321}">
                  <p14:modId xmlns:p14="http://schemas.microsoft.com/office/powerpoint/2010/main" val="1983849385"/>
                </p:ext>
              </p:extLst>
            </p:nvPr>
          </p:nvGraphicFramePr>
          <p:xfrm>
            <a:off x="342900" y="1365818"/>
            <a:ext cx="5473066" cy="4263412"/>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20000"/>
                      </a:ext>
                    </a:extLst>
                  </a:gridCol>
                  <a:gridCol w="1466850">
                    <a:extLst>
                      <a:ext uri="{9D8B030D-6E8A-4147-A177-3AD203B41FA5}">
                        <a16:colId xmlns:a16="http://schemas.microsoft.com/office/drawing/2014/main" val="20001"/>
                      </a:ext>
                    </a:extLst>
                  </a:gridCol>
                  <a:gridCol w="1529716">
                    <a:extLst>
                      <a:ext uri="{9D8B030D-6E8A-4147-A177-3AD203B41FA5}">
                        <a16:colId xmlns:a16="http://schemas.microsoft.com/office/drawing/2014/main" val="20002"/>
                      </a:ext>
                    </a:extLst>
                  </a:gridCol>
                </a:tblGrid>
                <a:tr h="667645">
                  <a:tc>
                    <a:txBody>
                      <a:bodyPr/>
                      <a:lstStyle/>
                      <a:p>
                        <a:endParaRPr lang="en-US" sz="1400" b="0" dirty="0">
                          <a:solidFill>
                            <a:schemeClr val="bg1"/>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dirty="0">
                            <a:solidFill>
                              <a:schemeClr val="bg1"/>
                            </a:solidFill>
                            <a:latin typeface="+mn-lt"/>
                          </a:rPr>
                          <a:t>Public Transportation </a:t>
                        </a:r>
                        <a:br>
                          <a:rPr lang="en-US" sz="1400" b="0" dirty="0">
                            <a:solidFill>
                              <a:schemeClr val="bg1"/>
                            </a:solidFill>
                            <a:latin typeface="+mn-lt"/>
                          </a:rPr>
                        </a:br>
                        <a:r>
                          <a:rPr lang="en-US" sz="1400" b="0" dirty="0">
                            <a:solidFill>
                              <a:schemeClr val="bg1"/>
                            </a:solidFill>
                            <a:latin typeface="+mn-lt"/>
                          </a:rPr>
                          <a:t>and Vanpools</a:t>
                        </a:r>
                      </a:p>
                    </a:txBody>
                    <a:tcPr marL="137160" marR="137160" marT="137160" marB="1371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accent2"/>
                            </a:solidFill>
                            <a:latin typeface="+mn-lt"/>
                          </a:rPr>
                          <a:t>Qualified Parking</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2777">
                  <a:tc>
                    <a:txBody>
                      <a:bodyPr/>
                      <a:lstStyle/>
                      <a:p>
                        <a:pPr algn="l"/>
                        <a:r>
                          <a:rPr lang="en-US" sz="1400" b="0" dirty="0">
                            <a:solidFill>
                              <a:schemeClr val="bg1"/>
                            </a:solidFill>
                            <a:latin typeface="+mn-lt"/>
                          </a:rPr>
                          <a:t>Commuter Check Vouchers</a:t>
                        </a:r>
                      </a:p>
                    </a:txBody>
                    <a:tcPr marL="137160" marR="137160" marT="137160" marB="137160">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2505">
                  <a:tc>
                    <a:txBody>
                      <a:bodyPr/>
                      <a:lstStyle/>
                      <a:p>
                        <a:pPr algn="l"/>
                        <a:r>
                          <a:rPr lang="en-US" sz="1400" b="0" dirty="0">
                            <a:solidFill>
                              <a:schemeClr val="bg1"/>
                            </a:solidFill>
                            <a:latin typeface="+mn-lt"/>
                          </a:rPr>
                          <a:t>Pre-paid MasterCard</a:t>
                        </a:r>
                        <a:r>
                          <a:rPr lang="en-US" sz="1400" b="0" baseline="30000" dirty="0">
                            <a:solidFill>
                              <a:schemeClr val="bg1"/>
                            </a:solidFill>
                            <a:latin typeface="+mn-lt"/>
                          </a:rPr>
                          <a:t>®</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2505">
                  <a:tc>
                    <a:txBody>
                      <a:bodyPr/>
                      <a:lstStyle/>
                      <a:p>
                        <a:pPr algn="l"/>
                        <a:r>
                          <a:rPr lang="en-US" sz="1400" b="0" dirty="0">
                            <a:solidFill>
                              <a:schemeClr val="bg1"/>
                            </a:solidFill>
                            <a:latin typeface="+mn-lt"/>
                          </a:rPr>
                          <a:t>Fare Media</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2"/>
                          </a:solidFill>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22505">
                  <a:tc>
                    <a:txBody>
                      <a:bodyPr/>
                      <a:lstStyle/>
                      <a:p>
                        <a:pPr algn="l"/>
                        <a:r>
                          <a:rPr lang="en-US" sz="1400" b="0" dirty="0">
                            <a:solidFill>
                              <a:schemeClr val="bg1"/>
                            </a:solidFill>
                            <a:latin typeface="+mn-lt"/>
                          </a:rPr>
                          <a:t>Smart Cards</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accent2"/>
                          </a:solidFill>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4449">
                  <a:tc>
                    <a:txBody>
                      <a:bodyPr/>
                      <a:lstStyle/>
                      <a:p>
                        <a:pPr algn="l"/>
                        <a:r>
                          <a:rPr lang="en-US" sz="1400" b="0" dirty="0">
                            <a:solidFill>
                              <a:schemeClr val="bg1"/>
                            </a:solidFill>
                            <a:latin typeface="+mn-lt"/>
                          </a:rPr>
                          <a:t>Parking Direct Pay</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67645">
                  <a:tc>
                    <a:txBody>
                      <a:bodyPr/>
                      <a:lstStyle/>
                      <a:p>
                        <a:pPr algn="l"/>
                        <a:r>
                          <a:rPr lang="en-US" sz="1400" b="0" dirty="0">
                            <a:solidFill>
                              <a:schemeClr val="bg1"/>
                            </a:solidFill>
                            <a:latin typeface="+mn-lt"/>
                          </a:rPr>
                          <a:t>Parking Cash Reimbursements</a:t>
                        </a:r>
                      </a:p>
                    </a:txBody>
                    <a:tcPr marL="137160" marR="137160" marT="137160" marB="137160">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accent2"/>
                            </a:solidFill>
                            <a:latin typeface="+mn-lt"/>
                          </a:rPr>
                          <a:t>X</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1753259"/>
                    </a:ext>
                  </a:extLst>
                </a:tr>
              </a:tbl>
            </a:graphicData>
          </a:graphic>
        </p:graphicFrame>
      </p:grpSp>
      <p:sp>
        <p:nvSpPr>
          <p:cNvPr id="15" name="Title 3">
            <a:extLst>
              <a:ext uri="{FF2B5EF4-FFF2-40B4-BE49-F238E27FC236}">
                <a16:creationId xmlns:a16="http://schemas.microsoft.com/office/drawing/2014/main" id="{BA50B3F0-8500-40F3-812C-BD7EE5237EE8}"/>
              </a:ext>
            </a:extLst>
          </p:cNvPr>
          <p:cNvSpPr txBox="1">
            <a:spLocks/>
          </p:cNvSpPr>
          <p:nvPr/>
        </p:nvSpPr>
        <p:spPr>
          <a:xfrm>
            <a:off x="466726" y="708147"/>
            <a:ext cx="5233684" cy="404266"/>
          </a:xfrm>
          <a:prstGeom prst="rect">
            <a:avLst/>
          </a:prstGeom>
        </p:spPr>
        <p:txBody>
          <a:bodyPr vert="horz" lIns="91440" tIns="45720" rIns="91440" bIns="45720" rtlCol="0" anchor="ctr">
            <a:noAutofit/>
          </a:bodyPr>
          <a:lstStyle>
            <a:lvl1pPr algn="l" defTabSz="914400" rtl="0" eaLnBrk="1" latinLnBrk="0" hangingPunct="1">
              <a:lnSpc>
                <a:spcPts val="4020"/>
              </a:lnSpc>
              <a:spcBef>
                <a:spcPct val="0"/>
              </a:spcBef>
              <a:buNone/>
              <a:defRPr sz="3600" b="1" kern="1200">
                <a:solidFill>
                  <a:schemeClr val="tx1"/>
                </a:solidFill>
                <a:latin typeface="+mj-lt"/>
                <a:ea typeface="+mj-ea"/>
                <a:cs typeface="+mj-cs"/>
              </a:defRPr>
            </a:lvl1pPr>
          </a:lstStyle>
          <a:p>
            <a:r>
              <a:rPr lang="en-US" sz="2800" dirty="0">
                <a:solidFill>
                  <a:schemeClr val="bg1"/>
                </a:solidFill>
              </a:rPr>
              <a:t>TRA payment options</a:t>
            </a:r>
          </a:p>
        </p:txBody>
      </p:sp>
      <p:pic>
        <p:nvPicPr>
          <p:cNvPr id="17" name="Picture 16" descr="Logo, icon&#10;&#10;Description automatically generated">
            <a:extLst>
              <a:ext uri="{FF2B5EF4-FFF2-40B4-BE49-F238E27FC236}">
                <a16:creationId xmlns:a16="http://schemas.microsoft.com/office/drawing/2014/main" id="{644F0FAF-FA56-4B06-ADDC-A4125D385D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7679" y="872693"/>
            <a:ext cx="546375" cy="520412"/>
          </a:xfrm>
          <a:prstGeom prst="rect">
            <a:avLst/>
          </a:prstGeom>
        </p:spPr>
      </p:pic>
      <p:pic>
        <p:nvPicPr>
          <p:cNvPr id="18" name="Picture 17" descr="Logo&#10;&#10;Description automatically generated">
            <a:extLst>
              <a:ext uri="{FF2B5EF4-FFF2-40B4-BE49-F238E27FC236}">
                <a16:creationId xmlns:a16="http://schemas.microsoft.com/office/drawing/2014/main" id="{F23D5B47-2303-4EEF-9006-05ABE41349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97679" y="1811911"/>
            <a:ext cx="515172" cy="508643"/>
          </a:xfrm>
          <a:prstGeom prst="rect">
            <a:avLst/>
          </a:prstGeom>
        </p:spPr>
      </p:pic>
      <p:pic>
        <p:nvPicPr>
          <p:cNvPr id="19" name="Picture 18" descr="Logo&#10;&#10;Description automatically generated">
            <a:extLst>
              <a:ext uri="{FF2B5EF4-FFF2-40B4-BE49-F238E27FC236}">
                <a16:creationId xmlns:a16="http://schemas.microsoft.com/office/drawing/2014/main" id="{CBD9AB67-B9C4-4BD8-A4CD-AF9EEAFA49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97679" y="2739360"/>
            <a:ext cx="502630" cy="508653"/>
          </a:xfrm>
          <a:prstGeom prst="rect">
            <a:avLst/>
          </a:prstGeom>
        </p:spPr>
      </p:pic>
      <p:pic>
        <p:nvPicPr>
          <p:cNvPr id="20" name="Picture 19" descr="Logo, icon&#10;&#10;Description automatically generated">
            <a:extLst>
              <a:ext uri="{FF2B5EF4-FFF2-40B4-BE49-F238E27FC236}">
                <a16:creationId xmlns:a16="http://schemas.microsoft.com/office/drawing/2014/main" id="{2826E8ED-1F37-4C32-9BEF-0FB657C3AFF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7679" y="3420080"/>
            <a:ext cx="503126" cy="504711"/>
          </a:xfrm>
          <a:prstGeom prst="rect">
            <a:avLst/>
          </a:prstGeom>
        </p:spPr>
      </p:pic>
      <p:pic>
        <p:nvPicPr>
          <p:cNvPr id="21" name="Picture 20" descr="Logo&#10;&#10;Description automatically generated">
            <a:extLst>
              <a:ext uri="{FF2B5EF4-FFF2-40B4-BE49-F238E27FC236}">
                <a16:creationId xmlns:a16="http://schemas.microsoft.com/office/drawing/2014/main" id="{8072FFD4-3E8C-4F48-B32A-9CB6D74C799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97679" y="4067826"/>
            <a:ext cx="503136" cy="540551"/>
          </a:xfrm>
          <a:prstGeom prst="rect">
            <a:avLst/>
          </a:prstGeom>
        </p:spPr>
      </p:pic>
      <p:pic>
        <p:nvPicPr>
          <p:cNvPr id="23" name="Picture 22" descr="Icon&#10;&#10;Description automatically generated">
            <a:extLst>
              <a:ext uri="{FF2B5EF4-FFF2-40B4-BE49-F238E27FC236}">
                <a16:creationId xmlns:a16="http://schemas.microsoft.com/office/drawing/2014/main" id="{B5A921A6-099D-4472-99DB-55DE09F426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97679" y="5114269"/>
            <a:ext cx="502920" cy="502920"/>
          </a:xfrm>
          <a:prstGeom prst="rect">
            <a:avLst/>
          </a:prstGeom>
        </p:spPr>
      </p:pic>
      <p:sp>
        <p:nvSpPr>
          <p:cNvPr id="22" name="Rectangle 21">
            <a:extLst>
              <a:ext uri="{FF2B5EF4-FFF2-40B4-BE49-F238E27FC236}">
                <a16:creationId xmlns:a16="http://schemas.microsoft.com/office/drawing/2014/main" id="{C3911F4D-0F33-4F3B-A7A0-4ECAC641B7EC}"/>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6</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65396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3F26E8-19DC-4EE2-854F-3C61F17BD7D0}"/>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7</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Rectangle 4">
            <a:extLst>
              <a:ext uri="{FF2B5EF4-FFF2-40B4-BE49-F238E27FC236}">
                <a16:creationId xmlns:a16="http://schemas.microsoft.com/office/drawing/2014/main" id="{1557DBBA-ADB0-4CEB-A7C2-1C690AAF1F83}"/>
              </a:ext>
            </a:extLst>
          </p:cNvPr>
          <p:cNvSpPr/>
          <p:nvPr/>
        </p:nvSpPr>
        <p:spPr>
          <a:xfrm>
            <a:off x="7563677" y="3245005"/>
            <a:ext cx="4618531" cy="2834640"/>
          </a:xfrm>
          <a:prstGeom prst="rect">
            <a:avLst/>
          </a:prstGeom>
          <a:solidFill>
            <a:srgbClr val="FFCC0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3056CB-F493-4B48-99CD-A9B9073E34D7}"/>
              </a:ext>
            </a:extLst>
          </p:cNvPr>
          <p:cNvSpPr/>
          <p:nvPr/>
        </p:nvSpPr>
        <p:spPr>
          <a:xfrm>
            <a:off x="0" y="3245005"/>
            <a:ext cx="7563677" cy="2860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578865-E838-4DF3-9FC9-C71195AE079D}"/>
              </a:ext>
            </a:extLst>
          </p:cNvPr>
          <p:cNvSpPr>
            <a:spLocks noGrp="1"/>
          </p:cNvSpPr>
          <p:nvPr>
            <p:ph type="title"/>
          </p:nvPr>
        </p:nvSpPr>
        <p:spPr>
          <a:xfrm>
            <a:off x="506896" y="3476011"/>
            <a:ext cx="10846904" cy="2488041"/>
          </a:xfrm>
        </p:spPr>
        <p:txBody>
          <a:bodyPr/>
          <a:lstStyle/>
          <a:p>
            <a:pPr algn="l">
              <a:lnSpc>
                <a:spcPts val="5500"/>
              </a:lnSpc>
            </a:pPr>
            <a:r>
              <a:rPr lang="en-US" sz="5400" b="0" dirty="0">
                <a:solidFill>
                  <a:schemeClr val="accent1"/>
                </a:solidFill>
              </a:rPr>
              <a:t>TRA dashboard </a:t>
            </a:r>
            <a:br>
              <a:rPr lang="en-US" sz="5400" b="0" dirty="0">
                <a:solidFill>
                  <a:schemeClr val="accent1"/>
                </a:solidFill>
              </a:rPr>
            </a:br>
            <a:r>
              <a:rPr lang="en-US" sz="5400" b="0" dirty="0">
                <a:solidFill>
                  <a:schemeClr val="accent1"/>
                </a:solidFill>
              </a:rPr>
              <a:t>overview</a:t>
            </a:r>
          </a:p>
        </p:txBody>
      </p:sp>
      <p:pic>
        <p:nvPicPr>
          <p:cNvPr id="12" name="Picture 11" descr="Text&#10;&#10;Description automatically generated with medium confidence">
            <a:extLst>
              <a:ext uri="{FF2B5EF4-FFF2-40B4-BE49-F238E27FC236}">
                <a16:creationId xmlns:a16="http://schemas.microsoft.com/office/drawing/2014/main" id="{12E79E87-330D-4848-B154-2E04596BFB2D}"/>
              </a:ext>
            </a:extLst>
          </p:cNvPr>
          <p:cNvPicPr>
            <a:picLocks noChangeAspect="1"/>
          </p:cNvPicPr>
          <p:nvPr/>
        </p:nvPicPr>
        <p:blipFill>
          <a:blip r:embed="rId2"/>
          <a:stretch>
            <a:fillRect/>
          </a:stretch>
        </p:blipFill>
        <p:spPr>
          <a:xfrm>
            <a:off x="118389" y="1639750"/>
            <a:ext cx="835767" cy="815215"/>
          </a:xfrm>
          <a:prstGeom prst="rect">
            <a:avLst/>
          </a:prstGeom>
        </p:spPr>
      </p:pic>
      <p:pic>
        <p:nvPicPr>
          <p:cNvPr id="4" name="Picture 3" descr="A picture containing microphone&#10;&#10;Description automatically generated">
            <a:extLst>
              <a:ext uri="{FF2B5EF4-FFF2-40B4-BE49-F238E27FC236}">
                <a16:creationId xmlns:a16="http://schemas.microsoft.com/office/drawing/2014/main" id="{8DA00642-AC0A-4118-8D0E-5BA4DD15748B}"/>
              </a:ext>
            </a:extLst>
          </p:cNvPr>
          <p:cNvPicPr>
            <a:picLocks noChangeAspect="1"/>
          </p:cNvPicPr>
          <p:nvPr/>
        </p:nvPicPr>
        <p:blipFill>
          <a:blip r:embed="rId3"/>
          <a:stretch>
            <a:fillRect/>
          </a:stretch>
        </p:blipFill>
        <p:spPr>
          <a:xfrm>
            <a:off x="-173182" y="-880947"/>
            <a:ext cx="3677478" cy="3677478"/>
          </a:xfrm>
          <a:prstGeom prst="rect">
            <a:avLst/>
          </a:prstGeom>
        </p:spPr>
      </p:pic>
      <p:pic>
        <p:nvPicPr>
          <p:cNvPr id="15" name="Picture 14" descr="Background pattern&#10;&#10;Description automatically generated">
            <a:extLst>
              <a:ext uri="{FF2B5EF4-FFF2-40B4-BE49-F238E27FC236}">
                <a16:creationId xmlns:a16="http://schemas.microsoft.com/office/drawing/2014/main" id="{292FCB76-615E-BB40-9C57-9E843472ED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900" y="4902199"/>
            <a:ext cx="6642100" cy="1955800"/>
          </a:xfrm>
          <a:prstGeom prst="rect">
            <a:avLst/>
          </a:prstGeom>
        </p:spPr>
      </p:pic>
    </p:spTree>
    <p:extLst>
      <p:ext uri="{BB962C8B-B14F-4D97-AF65-F5344CB8AC3E}">
        <p14:creationId xmlns:p14="http://schemas.microsoft.com/office/powerpoint/2010/main" val="409269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B59B8C-87B3-431C-9103-ECF2E9C1B71F}"/>
              </a:ext>
            </a:extLst>
          </p:cNvPr>
          <p:cNvSpPr/>
          <p:nvPr/>
        </p:nvSpPr>
        <p:spPr>
          <a:xfrm>
            <a:off x="6102096" y="0"/>
            <a:ext cx="6102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Account holder dashboard</a:t>
            </a:r>
          </a:p>
        </p:txBody>
      </p:sp>
      <p:sp>
        <p:nvSpPr>
          <p:cNvPr id="3" name="Text Placeholder 2"/>
          <p:cNvSpPr>
            <a:spLocks noGrp="1"/>
          </p:cNvSpPr>
          <p:nvPr>
            <p:ph type="body" sz="quarter" idx="13"/>
          </p:nvPr>
        </p:nvSpPr>
        <p:spPr/>
        <p:txBody>
          <a:bodyPr/>
          <a:lstStyle/>
          <a:p>
            <a:pPr marL="285750" indent="-285750">
              <a:lnSpc>
                <a:spcPct val="100000"/>
              </a:lnSpc>
              <a:buClr>
                <a:schemeClr val="accent1"/>
              </a:buClr>
              <a:buFont typeface="Arial" panose="020B0604020202020204" pitchFamily="34" charset="0"/>
              <a:buChar char="•"/>
            </a:pPr>
            <a:r>
              <a:rPr lang="en-US" sz="1800" dirty="0"/>
              <a:t>Log into the Online Member Service Center: www.hellofurther.com</a:t>
            </a:r>
          </a:p>
          <a:p>
            <a:pPr marL="285750" indent="-285750">
              <a:lnSpc>
                <a:spcPct val="100000"/>
              </a:lnSpc>
              <a:buClr>
                <a:schemeClr val="accent1"/>
              </a:buClr>
              <a:buFont typeface="Arial" panose="020B0604020202020204" pitchFamily="34" charset="0"/>
              <a:buChar char="•"/>
            </a:pPr>
            <a:r>
              <a:rPr lang="en-US" sz="1800" dirty="0"/>
              <a:t>Click the MAKE ELECTIONS button next to Qual Parking or Vanpooling to access the TRA dashboard</a:t>
            </a:r>
          </a:p>
          <a:p>
            <a:pPr marL="285750" indent="-285750">
              <a:buClr>
                <a:schemeClr val="accent1"/>
              </a:buClr>
              <a:buFont typeface="Arial" panose="020B0604020202020204" pitchFamily="34" charset="0"/>
              <a:buChar char="•"/>
            </a:pPr>
            <a:endParaRPr lang="en-US" dirty="0"/>
          </a:p>
        </p:txBody>
      </p:sp>
      <p:sp>
        <p:nvSpPr>
          <p:cNvPr id="10" name="Picture Placeholder 9">
            <a:extLst>
              <a:ext uri="{FF2B5EF4-FFF2-40B4-BE49-F238E27FC236}">
                <a16:creationId xmlns:a16="http://schemas.microsoft.com/office/drawing/2014/main" id="{A5C22312-0B84-4F4C-804E-C020D9DC9C1C}"/>
              </a:ext>
            </a:extLst>
          </p:cNvPr>
          <p:cNvSpPr>
            <a:spLocks noGrp="1"/>
          </p:cNvSpPr>
          <p:nvPr>
            <p:ph type="pic" sz="quarter" idx="15"/>
          </p:nvPr>
        </p:nvSpPr>
        <p:spPr/>
      </p:sp>
      <p:pic>
        <p:nvPicPr>
          <p:cNvPr id="7" name="Picture 6">
            <a:extLst>
              <a:ext uri="{FF2B5EF4-FFF2-40B4-BE49-F238E27FC236}">
                <a16:creationId xmlns:a16="http://schemas.microsoft.com/office/drawing/2014/main" id="{E2D5BD29-2C1B-4B83-AFF9-403C9EC139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9" name="Picture 8">
            <a:extLst>
              <a:ext uri="{FF2B5EF4-FFF2-40B4-BE49-F238E27FC236}">
                <a16:creationId xmlns:a16="http://schemas.microsoft.com/office/drawing/2014/main" id="{B91D209C-7EC0-4B53-A7C9-A2CCCEFD317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11" name="Content Placeholder 3">
            <a:extLst>
              <a:ext uri="{FF2B5EF4-FFF2-40B4-BE49-F238E27FC236}">
                <a16:creationId xmlns:a16="http://schemas.microsoft.com/office/drawing/2014/main" id="{258CE65A-B28F-4B1D-AC27-A5D8F01A695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10"/>
          <a:stretch/>
        </p:blipFill>
        <p:spPr>
          <a:xfrm>
            <a:off x="6701325" y="2403716"/>
            <a:ext cx="4918643" cy="2822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169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 dashboard</a:t>
            </a:r>
          </a:p>
        </p:txBody>
      </p:sp>
      <p:sp>
        <p:nvSpPr>
          <p:cNvPr id="3" name="Text Placeholder 2"/>
          <p:cNvSpPr>
            <a:spLocks noGrp="1"/>
          </p:cNvSpPr>
          <p:nvPr>
            <p:ph type="body" sz="quarter" idx="13"/>
          </p:nvPr>
        </p:nvSpPr>
        <p:spPr>
          <a:xfrm>
            <a:off x="962481" y="2919688"/>
            <a:ext cx="3992291" cy="2109787"/>
          </a:xfrm>
        </p:spPr>
        <p:txBody>
          <a:bodyPr/>
          <a:lstStyle/>
          <a:p>
            <a:pPr marL="285750" indent="-285750">
              <a:lnSpc>
                <a:spcPct val="100000"/>
              </a:lnSpc>
              <a:buClr>
                <a:schemeClr val="accent1"/>
              </a:buClr>
              <a:buFont typeface="Arial" panose="020B0604020202020204" pitchFamily="34" charset="0"/>
              <a:buChar char="•"/>
            </a:pPr>
            <a:r>
              <a:rPr lang="en-US" sz="1800" dirty="0"/>
              <a:t>Check previously placed orders</a:t>
            </a:r>
          </a:p>
          <a:p>
            <a:pPr marL="285750" indent="-285750">
              <a:lnSpc>
                <a:spcPct val="100000"/>
              </a:lnSpc>
              <a:buClr>
                <a:schemeClr val="accent1"/>
              </a:buClr>
              <a:buFont typeface="Arial" panose="020B0604020202020204" pitchFamily="34" charset="0"/>
              <a:buChar char="•"/>
            </a:pPr>
            <a:r>
              <a:rPr lang="en-US" sz="1800" dirty="0"/>
              <a:t>You may edit or delete orders up until the 4th of the month for the following month</a:t>
            </a:r>
          </a:p>
          <a:p>
            <a:pPr marL="285750" indent="-285750">
              <a:buClr>
                <a:schemeClr val="accent1"/>
              </a:buClr>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3D8B948C-9F41-4D29-9700-4F540D607C2B}"/>
              </a:ext>
            </a:extLst>
          </p:cNvPr>
          <p:cNvSpPr/>
          <p:nvPr/>
        </p:nvSpPr>
        <p:spPr>
          <a:xfrm>
            <a:off x="7261934" y="1961965"/>
            <a:ext cx="3781887" cy="25567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A2580A0-11D3-4AD8-8E44-D3486D78E4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393127" y="771293"/>
            <a:ext cx="1188720" cy="1188720"/>
          </a:xfrm>
          <a:prstGeom prst="rect">
            <a:avLst/>
          </a:prstGeom>
        </p:spPr>
      </p:pic>
      <p:pic>
        <p:nvPicPr>
          <p:cNvPr id="7" name="Picture 6">
            <a:extLst>
              <a:ext uri="{FF2B5EF4-FFF2-40B4-BE49-F238E27FC236}">
                <a16:creationId xmlns:a16="http://schemas.microsoft.com/office/drawing/2014/main" id="{F0C40772-6105-4AA1-B11F-AB88ADBFAB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16962" y="713820"/>
            <a:ext cx="1188720" cy="1188720"/>
          </a:xfrm>
          <a:prstGeom prst="rect">
            <a:avLst/>
          </a:prstGeom>
        </p:spPr>
      </p:pic>
      <p:pic>
        <p:nvPicPr>
          <p:cNvPr id="9" name="Picture 8">
            <a:extLst>
              <a:ext uri="{FF2B5EF4-FFF2-40B4-BE49-F238E27FC236}">
                <a16:creationId xmlns:a16="http://schemas.microsoft.com/office/drawing/2014/main" id="{60ED4A44-BF16-464F-9748-45B5CA8F70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0245" y="2148274"/>
            <a:ext cx="5307910" cy="3781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3957491"/>
      </p:ext>
    </p:extLst>
  </p:cSld>
  <p:clrMapOvr>
    <a:masterClrMapping/>
  </p:clrMapOvr>
</p:sld>
</file>

<file path=ppt/theme/theme1.xml><?xml version="1.0" encoding="utf-8"?>
<a:theme xmlns:a="http://schemas.openxmlformats.org/drawingml/2006/main" name="Further Slide Master">
  <a:themeElements>
    <a:clrScheme name="Further-Color-Theme">
      <a:dk1>
        <a:srgbClr val="000000"/>
      </a:dk1>
      <a:lt1>
        <a:srgbClr val="FEFFFE"/>
      </a:lt1>
      <a:dk2>
        <a:srgbClr val="323332"/>
      </a:dk2>
      <a:lt2>
        <a:srgbClr val="F4F5F4"/>
      </a:lt2>
      <a:accent1>
        <a:srgbClr val="FFCE07"/>
      </a:accent1>
      <a:accent2>
        <a:srgbClr val="656765"/>
      </a:accent2>
      <a:accent3>
        <a:srgbClr val="000000"/>
      </a:accent3>
      <a:accent4>
        <a:srgbClr val="FFCE07"/>
      </a:accent4>
      <a:accent5>
        <a:srgbClr val="656765"/>
      </a:accent5>
      <a:accent6>
        <a:srgbClr val="000000"/>
      </a:accent6>
      <a:hlink>
        <a:srgbClr val="0563C1"/>
      </a:hlink>
      <a:folHlink>
        <a:srgbClr val="85A4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4F5BC6F0222E40962095F55BAD6827" ma:contentTypeVersion="13" ma:contentTypeDescription="Create a new document." ma:contentTypeScope="" ma:versionID="dc26424447c9db8c8dc8b0e34434d3b1">
  <xsd:schema xmlns:xsd="http://www.w3.org/2001/XMLSchema" xmlns:xs="http://www.w3.org/2001/XMLSchema" xmlns:p="http://schemas.microsoft.com/office/2006/metadata/properties" xmlns:ns2="b4ef3119-35a3-42a0-a6fb-c13e2a0dafcd" xmlns:ns3="f1e281e2-57c3-43c1-96a4-095405229f68" targetNamespace="http://schemas.microsoft.com/office/2006/metadata/properties" ma:root="true" ma:fieldsID="85d32eb16eccc12c3e73a037f5b022b2" ns2:_="" ns3:_="">
    <xsd:import namespace="b4ef3119-35a3-42a0-a6fb-c13e2a0dafcd"/>
    <xsd:import namespace="f1e281e2-57c3-43c1-96a4-095405229f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f3119-35a3-42a0-a6fb-c13e2a0da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e281e2-57c3-43c1-96a4-095405229f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B6CC31-9073-40DB-9015-696760D96FB2}">
  <ds:schemaRefs>
    <ds:schemaRef ds:uri="http://schemas.microsoft.com/sharepoint/v3/contenttype/forms"/>
  </ds:schemaRefs>
</ds:datastoreItem>
</file>

<file path=customXml/itemProps2.xml><?xml version="1.0" encoding="utf-8"?>
<ds:datastoreItem xmlns:ds="http://schemas.openxmlformats.org/officeDocument/2006/customXml" ds:itemID="{A344A7EB-3792-4179-B9F7-030A6F8ED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f3119-35a3-42a0-a6fb-c13e2a0dafcd"/>
    <ds:schemaRef ds:uri="f1e281e2-57c3-43c1-96a4-095405229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AC605B-4AA4-4B14-A9FE-4002B2D20045}">
  <ds:schemaRefs>
    <ds:schemaRef ds:uri="http://www.w3.org/XML/1998/namespace"/>
    <ds:schemaRef ds:uri="f1e281e2-57c3-43c1-96a4-095405229f68"/>
    <ds:schemaRef ds:uri="http://purl.org/dc/terms/"/>
    <ds:schemaRef ds:uri="http://schemas.microsoft.com/office/2006/metadata/properties"/>
    <ds:schemaRef ds:uri="http://schemas.microsoft.com/office/2006/documentManagement/types"/>
    <ds:schemaRef ds:uri="b4ef3119-35a3-42a0-a6fb-c13e2a0dafcd"/>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22281</TotalTime>
  <Words>1087</Words>
  <Application>Microsoft Office PowerPoint</Application>
  <PresentationFormat>Widescreen</PresentationFormat>
  <Paragraphs>134</Paragraphs>
  <Slides>20</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Courier New</vt:lpstr>
      <vt:lpstr>Further Slide Master</vt:lpstr>
      <vt:lpstr>Further</vt:lpstr>
      <vt:lpstr>TRA</vt:lpstr>
      <vt:lpstr>Your Transportation Reimbursement Account (TRA)</vt:lpstr>
      <vt:lpstr>You can use your TRA to pay for:</vt:lpstr>
      <vt:lpstr>How your TRA works</vt:lpstr>
      <vt:lpstr>PowerPoint Presentation</vt:lpstr>
      <vt:lpstr>TRA dashboard  overview</vt:lpstr>
      <vt:lpstr>Account holder dashboard</vt:lpstr>
      <vt:lpstr>TRA dashboard</vt:lpstr>
      <vt:lpstr>Placing an order</vt:lpstr>
      <vt:lpstr>Placing an order (continued)</vt:lpstr>
      <vt:lpstr>Order summary</vt:lpstr>
      <vt:lpstr>Parking</vt:lpstr>
      <vt:lpstr>Parking – cash reimbursement</vt:lpstr>
      <vt:lpstr>Commuting history</vt:lpstr>
      <vt:lpstr>Help Tab</vt:lpstr>
      <vt:lpstr>Further TRA resources</vt:lpstr>
      <vt:lpstr>TRA frequently asked questions</vt:lpstr>
      <vt:lpstr>Let’s get started Our expert service team is ready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Bemmels, Lindsey</dc:creator>
  <cp:lastModifiedBy>Lien, Sandy</cp:lastModifiedBy>
  <cp:revision>548</cp:revision>
  <dcterms:created xsi:type="dcterms:W3CDTF">2021-03-17T18:39:15Z</dcterms:created>
  <dcterms:modified xsi:type="dcterms:W3CDTF">2021-07-26T21:28:21Z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0x010100394F5BC6F0222E40962095F55BAD6827</vt:lpwstr>
  </property>
</Properties>
</file>