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5" r:id="rId1"/>
  </p:sldMasterIdLst>
  <p:notesMasterIdLst>
    <p:notesMasterId r:id="rId21"/>
  </p:notesMasterIdLst>
  <p:handoutMasterIdLst>
    <p:handoutMasterId r:id="rId22"/>
  </p:handoutMasterIdLst>
  <p:sldIdLst>
    <p:sldId id="296" r:id="rId2"/>
    <p:sldId id="302" r:id="rId3"/>
    <p:sldId id="318" r:id="rId4"/>
    <p:sldId id="319" r:id="rId5"/>
    <p:sldId id="320" r:id="rId6"/>
    <p:sldId id="323" r:id="rId7"/>
    <p:sldId id="303" r:id="rId8"/>
    <p:sldId id="304" r:id="rId9"/>
    <p:sldId id="322" r:id="rId10"/>
    <p:sldId id="324" r:id="rId11"/>
    <p:sldId id="325" r:id="rId12"/>
    <p:sldId id="326" r:id="rId13"/>
    <p:sldId id="327" r:id="rId14"/>
    <p:sldId id="328" r:id="rId15"/>
    <p:sldId id="305" r:id="rId16"/>
    <p:sldId id="317" r:id="rId17"/>
    <p:sldId id="329" r:id="rId18"/>
    <p:sldId id="330"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AE7"/>
    <a:srgbClr val="FFFFFF"/>
    <a:srgbClr val="0288BB"/>
    <a:srgbClr val="0099CC"/>
    <a:srgbClr val="0089BC"/>
    <a:srgbClr val="F99B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5979" autoAdjust="0"/>
  </p:normalViewPr>
  <p:slideViewPr>
    <p:cSldViewPr snapToGrid="0" snapToObjects="1">
      <p:cViewPr varScale="1">
        <p:scale>
          <a:sx n="114" d="100"/>
          <a:sy n="114" d="100"/>
        </p:scale>
        <p:origin x="39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1" d="100"/>
          <a:sy n="141" d="100"/>
        </p:scale>
        <p:origin x="337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5C2B5-566E-874B-AA35-40D6EE8884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57F818-F12C-8A49-ABED-AA8442E57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7D0BB7-6826-8C42-9E67-ABAC61955F34}" type="datetimeFigureOut">
              <a:rPr lang="en-US" smtClean="0"/>
              <a:t>11/5/2021</a:t>
            </a:fld>
            <a:endParaRPr lang="en-US"/>
          </a:p>
        </p:txBody>
      </p:sp>
      <p:sp>
        <p:nvSpPr>
          <p:cNvPr id="4" name="Footer Placeholder 3">
            <a:extLst>
              <a:ext uri="{FF2B5EF4-FFF2-40B4-BE49-F238E27FC236}">
                <a16:creationId xmlns:a16="http://schemas.microsoft.com/office/drawing/2014/main" id="{0C0876BA-AC73-0247-82EA-3C41E0B8E0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632BA-30A3-1B40-BF1A-726299D367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FDF8E0-6B1A-F04E-A9E2-0B09F8E8F2FC}" type="slidenum">
              <a:rPr lang="en-US" smtClean="0"/>
              <a:t>‹#›</a:t>
            </a:fld>
            <a:endParaRPr lang="en-US"/>
          </a:p>
        </p:txBody>
      </p:sp>
    </p:spTree>
    <p:extLst>
      <p:ext uri="{BB962C8B-B14F-4D97-AF65-F5344CB8AC3E}">
        <p14:creationId xmlns:p14="http://schemas.microsoft.com/office/powerpoint/2010/main" val="37114236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E8B5D-577A-D645-9287-8D5F662EB467}"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65558-B987-B949-A5EA-7FF91F636111}" type="slidenum">
              <a:rPr lang="en-US" smtClean="0"/>
              <a:t>‹#›</a:t>
            </a:fld>
            <a:endParaRPr lang="en-US"/>
          </a:p>
        </p:txBody>
      </p:sp>
    </p:spTree>
    <p:extLst>
      <p:ext uri="{BB962C8B-B14F-4D97-AF65-F5344CB8AC3E}">
        <p14:creationId xmlns:p14="http://schemas.microsoft.com/office/powerpoint/2010/main" val="13146901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HSA Case 2: Meet the Martinez’s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Maria is 41 and a manager at a small manufacturing business earning $68,000 per year. Her son, Antonio, is very involved in sports at his middle school. As a single parent, Maria is always looking for ways to save on health care costs and be ready for any unexpected costs that may not be covered by their health plan. As a way to curb rising health care premiums her employer only offers plans with high deductibles. Maria sees an HSA as a flexible way to help her manage their health care costs and save for medical expenses as Antonio enters high school. </a:t>
            </a:r>
          </a:p>
          <a:p>
            <a:r>
              <a:rPr lang="en-US" sz="1200" kern="1200" dirty="0">
                <a:solidFill>
                  <a:schemeClr val="tx1"/>
                </a:solidFill>
                <a:effectLst/>
                <a:latin typeface="+mn-lt"/>
                <a:ea typeface="+mn-ea"/>
                <a:cs typeface="+mn-cs"/>
              </a:rPr>
              <a:t>Income		$68,000	</a:t>
            </a:r>
          </a:p>
          <a:p>
            <a:r>
              <a:rPr lang="en-US" sz="1200" kern="1200" dirty="0">
                <a:solidFill>
                  <a:schemeClr val="tx1"/>
                </a:solidFill>
                <a:effectLst/>
                <a:latin typeface="+mn-lt"/>
                <a:ea typeface="+mn-ea"/>
                <a:cs typeface="+mn-cs"/>
              </a:rPr>
              <a:t>HSA Contribution	$5,000 (pre-tax contribution)</a:t>
            </a:r>
          </a:p>
          <a:p>
            <a:r>
              <a:rPr lang="en-US" sz="1200" kern="1200" dirty="0">
                <a:solidFill>
                  <a:schemeClr val="tx1"/>
                </a:solidFill>
                <a:effectLst/>
                <a:latin typeface="+mn-lt"/>
                <a:ea typeface="+mn-ea"/>
                <a:cs typeface="+mn-cs"/>
              </a:rPr>
              <a:t>Net Taxable Income	$63,000</a:t>
            </a:r>
          </a:p>
          <a:p>
            <a:r>
              <a:rPr lang="en-US" sz="1200" kern="1200" dirty="0">
                <a:solidFill>
                  <a:schemeClr val="tx1"/>
                </a:solidFill>
                <a:effectLst/>
                <a:latin typeface="+mn-lt"/>
                <a:ea typeface="+mn-ea"/>
                <a:cs typeface="+mn-cs"/>
              </a:rPr>
              <a:t>Tax @ 25%		$15,750 (vs. $17,000 on $68K)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Tax Savings		$1,250</a:t>
            </a:r>
          </a:p>
          <a:p>
            <a:r>
              <a:rPr lang="en-US" sz="1200" kern="1200" dirty="0">
                <a:solidFill>
                  <a:schemeClr val="tx1"/>
                </a:solidFill>
                <a:effectLst/>
                <a:latin typeface="+mn-lt"/>
                <a:ea typeface="+mn-ea"/>
                <a:cs typeface="+mn-cs"/>
              </a:rPr>
              <a:t>Medical expense	$2,450 (paid out of the HSA)</a:t>
            </a:r>
          </a:p>
          <a:p>
            <a:r>
              <a:rPr lang="en-US" sz="1200" kern="1200" dirty="0">
                <a:solidFill>
                  <a:schemeClr val="tx1"/>
                </a:solidFill>
                <a:effectLst/>
                <a:latin typeface="+mn-lt"/>
                <a:ea typeface="+mn-ea"/>
                <a:cs typeface="+mn-cs"/>
              </a:rPr>
              <a:t>HSA Balance		$2,550 (always carries over year after year)</a:t>
            </a:r>
          </a:p>
          <a:p>
            <a:endParaRPr lang="en-US" dirty="0"/>
          </a:p>
          <a:p>
            <a:endParaRPr lang="en-US" dirty="0"/>
          </a:p>
          <a:p>
            <a:endParaRPr lang="en-US" dirty="0"/>
          </a:p>
        </p:txBody>
      </p:sp>
    </p:spTree>
    <p:extLst>
      <p:ext uri="{BB962C8B-B14F-4D97-AF65-F5344CB8AC3E}">
        <p14:creationId xmlns:p14="http://schemas.microsoft.com/office/powerpoint/2010/main" val="417258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6231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02BA06-01AB-F44A-9F5F-CFDE32D044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extBox 16"/>
          <p:cNvSpPr txBox="1"/>
          <p:nvPr userDrawn="1"/>
        </p:nvSpPr>
        <p:spPr>
          <a:xfrm>
            <a:off x="511655" y="6536176"/>
            <a:ext cx="6045766" cy="215444"/>
          </a:xfrm>
          <a:prstGeom prst="rect">
            <a:avLst/>
          </a:prstGeom>
          <a:noFill/>
        </p:spPr>
        <p:txBody>
          <a:bodyPr wrap="square" rtlCol="0">
            <a:spAutoFit/>
          </a:bodyPr>
          <a:lstStyle/>
          <a:p>
            <a:pPr algn="l"/>
            <a:r>
              <a:rPr lang="en-US" sz="800" b="0" dirty="0">
                <a:solidFill>
                  <a:schemeClr val="bg1"/>
                </a:solidFill>
                <a:effectLst/>
              </a:rPr>
              <a:t>Capital Blue Cross is an Independent Licensee of the Blue Cross Blue Shield Association</a:t>
            </a:r>
          </a:p>
        </p:txBody>
      </p:sp>
      <p:sp>
        <p:nvSpPr>
          <p:cNvPr id="10" name="Text Placeholder 5">
            <a:extLst>
              <a:ext uri="{FF2B5EF4-FFF2-40B4-BE49-F238E27FC236}">
                <a16:creationId xmlns:a16="http://schemas.microsoft.com/office/drawing/2014/main" id="{26B9613B-8A14-F846-9DED-560742795D98}"/>
              </a:ext>
            </a:extLst>
          </p:cNvPr>
          <p:cNvSpPr>
            <a:spLocks noGrp="1"/>
          </p:cNvSpPr>
          <p:nvPr>
            <p:ph type="body" sz="quarter" idx="11" hasCustomPrompt="1"/>
          </p:nvPr>
        </p:nvSpPr>
        <p:spPr>
          <a:xfrm>
            <a:off x="489352" y="2163689"/>
            <a:ext cx="6942936" cy="897322"/>
          </a:xfrm>
          <a:prstGeom prst="rect">
            <a:avLst/>
          </a:prstGeom>
        </p:spPr>
        <p:txBody>
          <a:bodyPr/>
          <a:lstStyle>
            <a:lvl1pPr marL="0" indent="0">
              <a:buFontTx/>
              <a:buNone/>
              <a:defRPr sz="4400" b="0" i="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350" indent="0">
              <a:buNone/>
              <a:tabLst/>
              <a:defRPr sz="2400">
                <a:solidFill>
                  <a:schemeClr val="bg1"/>
                </a:solidFill>
              </a:defRPr>
            </a:lvl2pPr>
          </a:lstStyle>
          <a:p>
            <a:pPr lvl="0"/>
            <a:r>
              <a:rPr lang="en-US" dirty="0"/>
              <a:t>Insert title here</a:t>
            </a:r>
          </a:p>
        </p:txBody>
      </p:sp>
      <p:sp>
        <p:nvSpPr>
          <p:cNvPr id="11" name="Text Placeholder 18">
            <a:extLst>
              <a:ext uri="{FF2B5EF4-FFF2-40B4-BE49-F238E27FC236}">
                <a16:creationId xmlns:a16="http://schemas.microsoft.com/office/drawing/2014/main" id="{99EE4AF2-668A-6643-9F4B-692CD50E1D85}"/>
              </a:ext>
            </a:extLst>
          </p:cNvPr>
          <p:cNvSpPr>
            <a:spLocks noGrp="1"/>
          </p:cNvSpPr>
          <p:nvPr>
            <p:ph type="body" sz="quarter" idx="13" hasCustomPrompt="1"/>
          </p:nvPr>
        </p:nvSpPr>
        <p:spPr>
          <a:xfrm>
            <a:off x="511657" y="3224427"/>
            <a:ext cx="2627412" cy="817891"/>
          </a:xfrm>
          <a:prstGeom prst="rect">
            <a:avLst/>
          </a:prstGeom>
        </p:spPr>
        <p:txBody>
          <a:bodyPr/>
          <a:lstStyle>
            <a:lvl1pPr marL="0" marR="0" indent="0" algn="l" defTabSz="685800" rtl="0" eaLnBrk="1" fontAlgn="auto" latinLnBrk="0" hangingPunct="1">
              <a:lnSpc>
                <a:spcPct val="90000"/>
              </a:lnSpc>
              <a:spcBef>
                <a:spcPts val="750"/>
              </a:spcBef>
              <a:spcAft>
                <a:spcPts val="0"/>
              </a:spcAft>
              <a:buClr>
                <a:schemeClr val="accent1"/>
              </a:buClr>
              <a:buSzTx/>
              <a:buFont typeface="Wingdings" charset="2"/>
              <a:buNone/>
              <a:tabLst/>
              <a:defRPr sz="2400" b="0" i="0">
                <a:solidFill>
                  <a:schemeClr val="bg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Wingdings" charset="2"/>
              <a:buNone/>
              <a:tabLst/>
              <a:defRPr/>
            </a:pPr>
            <a:r>
              <a:rPr lang="en-US" dirty="0"/>
              <a:t>Insert subhead here</a:t>
            </a:r>
          </a:p>
        </p:txBody>
      </p:sp>
      <p:sp>
        <p:nvSpPr>
          <p:cNvPr id="2" name="TextBox 1">
            <a:extLst>
              <a:ext uri="{FF2B5EF4-FFF2-40B4-BE49-F238E27FC236}">
                <a16:creationId xmlns:a16="http://schemas.microsoft.com/office/drawing/2014/main" id="{ED4600D4-A237-7B44-9411-D380A0BFE884}"/>
              </a:ext>
            </a:extLst>
          </p:cNvPr>
          <p:cNvSpPr txBox="1"/>
          <p:nvPr userDrawn="1"/>
        </p:nvSpPr>
        <p:spPr>
          <a:xfrm>
            <a:off x="9331890" y="-488515"/>
            <a:ext cx="0" cy="0"/>
          </a:xfrm>
          <a:prstGeom prst="rect">
            <a:avLst/>
          </a:prstGeom>
        </p:spPr>
        <p:txBody>
          <a:bodyPr vert="horz" wrap="none" lIns="91440" tIns="45720" rIns="91440" bIns="45720" rtlCol="0" anchor="ctr">
            <a:noAutofit/>
          </a:bodyPr>
          <a:lstStyle/>
          <a:p>
            <a:pPr algn="l"/>
            <a:endParaRPr lang="en-US" sz="2800" b="1" i="0" dirty="0">
              <a:solidFill>
                <a:schemeClr val="tx2"/>
              </a:solidFill>
              <a:latin typeface="Arial Black" charset="0"/>
              <a:ea typeface="Arial Black" charset="0"/>
              <a:cs typeface="Arial Black" charset="0"/>
            </a:endParaRPr>
          </a:p>
        </p:txBody>
      </p:sp>
      <p:pic>
        <p:nvPicPr>
          <p:cNvPr id="13" name="Picture 12">
            <a:extLst>
              <a:ext uri="{FF2B5EF4-FFF2-40B4-BE49-F238E27FC236}">
                <a16:creationId xmlns:a16="http://schemas.microsoft.com/office/drawing/2014/main" id="{8D1D4BCF-3482-8647-9F26-1FC7B9E1B5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3885" y="269290"/>
            <a:ext cx="3107185" cy="1143000"/>
          </a:xfrm>
          <a:prstGeom prst="rect">
            <a:avLst/>
          </a:prstGeom>
        </p:spPr>
      </p:pic>
      <p:sp>
        <p:nvSpPr>
          <p:cNvPr id="18" name="Text Placeholder 18">
            <a:extLst>
              <a:ext uri="{FF2B5EF4-FFF2-40B4-BE49-F238E27FC236}">
                <a16:creationId xmlns:a16="http://schemas.microsoft.com/office/drawing/2014/main" id="{848E9E63-6ABE-CE4A-BD8A-9E42337580D5}"/>
              </a:ext>
            </a:extLst>
          </p:cNvPr>
          <p:cNvSpPr>
            <a:spLocks noGrp="1"/>
          </p:cNvSpPr>
          <p:nvPr>
            <p:ph type="body" sz="quarter" idx="14" hasCustomPrompt="1"/>
          </p:nvPr>
        </p:nvSpPr>
        <p:spPr>
          <a:xfrm>
            <a:off x="511655" y="4283790"/>
            <a:ext cx="3313213" cy="589293"/>
          </a:xfrm>
          <a:prstGeom prst="rect">
            <a:avLst/>
          </a:prstGeom>
        </p:spPr>
        <p:txBody>
          <a:bodyPr/>
          <a:lstStyle>
            <a:lvl1pPr marL="0" marR="0" indent="0" algn="l" defTabSz="685800" rtl="0" eaLnBrk="1" fontAlgn="auto" latinLnBrk="0" hangingPunct="1">
              <a:lnSpc>
                <a:spcPct val="90000"/>
              </a:lnSpc>
              <a:spcBef>
                <a:spcPts val="750"/>
              </a:spcBef>
              <a:spcAft>
                <a:spcPts val="0"/>
              </a:spcAft>
              <a:buClr>
                <a:schemeClr val="accent1"/>
              </a:buClr>
              <a:buSzTx/>
              <a:buFont typeface="Wingdings" charset="2"/>
              <a:buNone/>
              <a:tabLst/>
              <a:defRPr sz="2400" b="0" i="0">
                <a:solidFill>
                  <a:schemeClr val="bg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Wingdings" charset="2"/>
              <a:buNone/>
              <a:tabLst/>
              <a:defRPr/>
            </a:pPr>
            <a:r>
              <a:rPr lang="en-US" dirty="0"/>
              <a:t>Date</a:t>
            </a:r>
          </a:p>
        </p:txBody>
      </p:sp>
    </p:spTree>
    <p:extLst>
      <p:ext uri="{BB962C8B-B14F-4D97-AF65-F5344CB8AC3E}">
        <p14:creationId xmlns:p14="http://schemas.microsoft.com/office/powerpoint/2010/main" val="124632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1" y="1550020"/>
            <a:ext cx="5243571"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sp>
        <p:nvSpPr>
          <p:cNvPr id="5" name="Text Placeholder 5">
            <a:extLst>
              <a:ext uri="{FF2B5EF4-FFF2-40B4-BE49-F238E27FC236}">
                <a16:creationId xmlns:a16="http://schemas.microsoft.com/office/drawing/2014/main" id="{14076296-A4F7-6643-A5BC-D928696AF0F9}"/>
              </a:ext>
            </a:extLst>
          </p:cNvPr>
          <p:cNvSpPr>
            <a:spLocks noGrp="1"/>
          </p:cNvSpPr>
          <p:nvPr>
            <p:ph type="body" sz="quarter" idx="14" hasCustomPrompt="1"/>
          </p:nvPr>
        </p:nvSpPr>
        <p:spPr>
          <a:xfrm>
            <a:off x="6233532" y="1550020"/>
            <a:ext cx="5243571" cy="4260683"/>
          </a:xfrm>
          <a:prstGeom prst="rect">
            <a:avLst/>
          </a:prstGeom>
        </p:spPr>
        <p:txBody>
          <a:bodyPr/>
          <a:lstStyle>
            <a:lvl1pPr marL="0" indent="0">
              <a:buClr>
                <a:schemeClr val="accent3"/>
              </a:buClr>
              <a:buSzPct val="100000"/>
              <a:buFontTx/>
              <a:buNone/>
              <a:defRPr sz="2400">
                <a:solidFill>
                  <a:schemeClr val="tx1"/>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sp>
        <p:nvSpPr>
          <p:cNvPr id="8" name="Slide Number Placeholder 5">
            <a:extLst>
              <a:ext uri="{FF2B5EF4-FFF2-40B4-BE49-F238E27FC236}">
                <a16:creationId xmlns:a16="http://schemas.microsoft.com/office/drawing/2014/main" id="{10EA5FDC-30A6-7A49-BEDB-A977ABCFB74D}"/>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AABBD001-AF0A-6548-835D-3F8E0161DAD9}"/>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80A11A65-FA50-AC42-8D89-F79ADF2B6EA2}" type="datetime4">
              <a:rPr lang="en-US" smtClean="0"/>
              <a:t>November 5, 2021</a:t>
            </a:fld>
            <a:endParaRPr lang="en-US" dirty="0"/>
          </a:p>
        </p:txBody>
      </p:sp>
      <p:sp>
        <p:nvSpPr>
          <p:cNvPr id="11" name="TextBox 10">
            <a:extLst>
              <a:ext uri="{FF2B5EF4-FFF2-40B4-BE49-F238E27FC236}">
                <a16:creationId xmlns:a16="http://schemas.microsoft.com/office/drawing/2014/main" id="{9925D502-C9A1-AF45-9AAE-6D02FDDD13FF}"/>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47D2111B-3792-D041-A5B3-187923206A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67582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1" y="1550020"/>
            <a:ext cx="5243571" cy="4260683"/>
          </a:xfrm>
          <a:prstGeom prst="rect">
            <a:avLst/>
          </a:prstGeom>
        </p:spPr>
        <p:txBody>
          <a:bodyPr/>
          <a:lstStyle>
            <a:lvl1pPr marL="0" indent="0">
              <a:buClr>
                <a:schemeClr val="accent3"/>
              </a:buClr>
              <a:buSzPct val="100000"/>
              <a:buFont typeface="Arial" panose="020B0604020202020204" pitchFamily="34" charset="0"/>
              <a:buNone/>
              <a:defRPr sz="2400">
                <a:solidFill>
                  <a:schemeClr val="tx2"/>
                </a:solidFill>
              </a:defRPr>
            </a:lvl1pPr>
            <a:lvl2pPr marL="182880" indent="-182880">
              <a:buClr>
                <a:schemeClr val="accent4"/>
              </a:buClr>
              <a:buFont typeface="Arial" panose="020B0604020202020204" pitchFamily="34" charset="0"/>
              <a:buChar char="•"/>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a:p>
            <a:pPr lvl="1"/>
            <a:r>
              <a:rPr lang="en-US" dirty="0"/>
              <a:t>bullets</a:t>
            </a:r>
          </a:p>
        </p:txBody>
      </p:sp>
      <p:sp>
        <p:nvSpPr>
          <p:cNvPr id="8" name="Slide Number Placeholder 5">
            <a:extLst>
              <a:ext uri="{FF2B5EF4-FFF2-40B4-BE49-F238E27FC236}">
                <a16:creationId xmlns:a16="http://schemas.microsoft.com/office/drawing/2014/main" id="{CEE720A2-ADF7-944C-975D-9EE56D582DFE}"/>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Text Placeholder 5">
            <a:extLst>
              <a:ext uri="{FF2B5EF4-FFF2-40B4-BE49-F238E27FC236}">
                <a16:creationId xmlns:a16="http://schemas.microsoft.com/office/drawing/2014/main" id="{0C0E4F00-3DA3-9B44-9F80-E44ED530870C}"/>
              </a:ext>
            </a:extLst>
          </p:cNvPr>
          <p:cNvSpPr>
            <a:spLocks noGrp="1"/>
          </p:cNvSpPr>
          <p:nvPr>
            <p:ph type="body" sz="quarter" idx="15" hasCustomPrompt="1"/>
          </p:nvPr>
        </p:nvSpPr>
        <p:spPr>
          <a:xfrm>
            <a:off x="6233531" y="1550019"/>
            <a:ext cx="5243571" cy="4260683"/>
          </a:xfrm>
          <a:prstGeom prst="rect">
            <a:avLst/>
          </a:prstGeom>
        </p:spPr>
        <p:txBody>
          <a:bodyPr/>
          <a:lstStyle>
            <a:lvl1pPr marL="0" indent="0">
              <a:buClr>
                <a:schemeClr val="accent3"/>
              </a:buClr>
              <a:buSzPct val="100000"/>
              <a:buFont typeface="Arial" panose="020B0604020202020204" pitchFamily="34" charset="0"/>
              <a:buNone/>
              <a:defRPr sz="2400">
                <a:solidFill>
                  <a:schemeClr val="tx1"/>
                </a:solidFill>
              </a:defRPr>
            </a:lvl1pPr>
            <a:lvl2pPr marL="182880" indent="-182880">
              <a:buClr>
                <a:schemeClr val="accent4"/>
              </a:buClr>
              <a:buFont typeface="Arial" panose="020B0604020202020204" pitchFamily="34" charset="0"/>
              <a:buChar char="•"/>
              <a:tabLst/>
              <a:defRPr sz="2400">
                <a:solidFill>
                  <a:schemeClr val="tx1"/>
                </a:solidFill>
              </a:defRPr>
            </a:lvl2pPr>
            <a:lvl3pPr marL="342900" indent="0">
              <a:buClr>
                <a:schemeClr val="accent3"/>
              </a:buClr>
              <a:buFontTx/>
              <a:buNone/>
              <a:tabLst/>
              <a:defRPr sz="2400">
                <a:solidFill>
                  <a:schemeClr val="tx2"/>
                </a:solidFill>
              </a:defRPr>
            </a:lvl3pPr>
          </a:lstStyle>
          <a:p>
            <a:pPr lvl="0"/>
            <a:r>
              <a:rPr lang="en-US" dirty="0"/>
              <a:t>Click to edit text</a:t>
            </a:r>
          </a:p>
          <a:p>
            <a:pPr lvl="1"/>
            <a:r>
              <a:rPr lang="en-US" dirty="0"/>
              <a:t>bullets</a:t>
            </a:r>
          </a:p>
        </p:txBody>
      </p:sp>
      <p:sp>
        <p:nvSpPr>
          <p:cNvPr id="10" name="Date Placeholder 3">
            <a:extLst>
              <a:ext uri="{FF2B5EF4-FFF2-40B4-BE49-F238E27FC236}">
                <a16:creationId xmlns:a16="http://schemas.microsoft.com/office/drawing/2014/main" id="{0569B7BF-F31A-5745-A83C-50646DA8CF17}"/>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BDB68F24-19B0-2042-9478-8B577F356360}" type="datetime4">
              <a:rPr lang="en-US" smtClean="0"/>
              <a:t>November 5, 2021</a:t>
            </a:fld>
            <a:endParaRPr lang="en-US" dirty="0"/>
          </a:p>
        </p:txBody>
      </p:sp>
      <p:sp>
        <p:nvSpPr>
          <p:cNvPr id="12" name="TextBox 11">
            <a:extLst>
              <a:ext uri="{FF2B5EF4-FFF2-40B4-BE49-F238E27FC236}">
                <a16:creationId xmlns:a16="http://schemas.microsoft.com/office/drawing/2014/main" id="{9065B536-7A95-8642-B191-83A854071838}"/>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3" name="Picture 12">
            <a:extLst>
              <a:ext uri="{FF2B5EF4-FFF2-40B4-BE49-F238E27FC236}">
                <a16:creationId xmlns:a16="http://schemas.microsoft.com/office/drawing/2014/main" id="{58DA2CD6-AC84-B44E-9410-42551A42B6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206189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1" y="1550020"/>
            <a:ext cx="5243571"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sp>
        <p:nvSpPr>
          <p:cNvPr id="5" name="Text Placeholder 5">
            <a:extLst>
              <a:ext uri="{FF2B5EF4-FFF2-40B4-BE49-F238E27FC236}">
                <a16:creationId xmlns:a16="http://schemas.microsoft.com/office/drawing/2014/main" id="{14076296-A4F7-6643-A5BC-D928696AF0F9}"/>
              </a:ext>
            </a:extLst>
          </p:cNvPr>
          <p:cNvSpPr>
            <a:spLocks noGrp="1"/>
          </p:cNvSpPr>
          <p:nvPr>
            <p:ph type="body" sz="quarter" idx="14" hasCustomPrompt="1"/>
          </p:nvPr>
        </p:nvSpPr>
        <p:spPr>
          <a:xfrm>
            <a:off x="6233532" y="1550020"/>
            <a:ext cx="5243571" cy="4260683"/>
          </a:xfrm>
          <a:prstGeom prst="rect">
            <a:avLst/>
          </a:prstGeom>
        </p:spPr>
        <p:txBody>
          <a:bodyPr/>
          <a:lstStyle>
            <a:lvl1pPr marL="0" indent="0">
              <a:buClr>
                <a:schemeClr val="accent3"/>
              </a:buClr>
              <a:buSzPct val="100000"/>
              <a:buFontTx/>
              <a:buNone/>
              <a:defRPr sz="2400">
                <a:solidFill>
                  <a:schemeClr val="tx1"/>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sp>
        <p:nvSpPr>
          <p:cNvPr id="8" name="Slide Number Placeholder 5">
            <a:extLst>
              <a:ext uri="{FF2B5EF4-FFF2-40B4-BE49-F238E27FC236}">
                <a16:creationId xmlns:a16="http://schemas.microsoft.com/office/drawing/2014/main" id="{15E8006E-4C32-244F-A516-4A1088FA12CA}"/>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97721536-52E0-D94D-8C6A-540F0B9FA61A}"/>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A4ACBBAE-2F20-A948-8B04-554F5523F907}" type="datetime4">
              <a:rPr lang="en-US" smtClean="0"/>
              <a:t>November 5, 2021</a:t>
            </a:fld>
            <a:endParaRPr lang="en-US" dirty="0"/>
          </a:p>
        </p:txBody>
      </p:sp>
      <p:sp>
        <p:nvSpPr>
          <p:cNvPr id="10" name="TextBox 9">
            <a:extLst>
              <a:ext uri="{FF2B5EF4-FFF2-40B4-BE49-F238E27FC236}">
                <a16:creationId xmlns:a16="http://schemas.microsoft.com/office/drawing/2014/main" id="{7DD79E38-C449-8442-A07E-1EC2FF5AA90D}"/>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3" name="Picture 12">
            <a:extLst>
              <a:ext uri="{FF2B5EF4-FFF2-40B4-BE49-F238E27FC236}">
                <a16:creationId xmlns:a16="http://schemas.microsoft.com/office/drawing/2014/main" id="{936EFE50-CE7B-F142-9D20-3BB90B1722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39157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2" y="1550020"/>
            <a:ext cx="5104180"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pic>
        <p:nvPicPr>
          <p:cNvPr id="4" name="Picture 3">
            <a:extLst>
              <a:ext uri="{FF2B5EF4-FFF2-40B4-BE49-F238E27FC236}">
                <a16:creationId xmlns:a16="http://schemas.microsoft.com/office/drawing/2014/main" id="{00F5C2B4-01D4-B748-8612-3C52F7838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27956" y="1550020"/>
            <a:ext cx="5964044" cy="3794712"/>
          </a:xfrm>
          <a:prstGeom prst="rect">
            <a:avLst/>
          </a:prstGeom>
        </p:spPr>
      </p:pic>
      <p:sp>
        <p:nvSpPr>
          <p:cNvPr id="8" name="Slide Number Placeholder 5">
            <a:extLst>
              <a:ext uri="{FF2B5EF4-FFF2-40B4-BE49-F238E27FC236}">
                <a16:creationId xmlns:a16="http://schemas.microsoft.com/office/drawing/2014/main" id="{D7178333-E3FE-D443-88DF-A643C3B2CB85}"/>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6E281158-3DFA-3D4D-9F72-8A6B550C8973}"/>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6DA3BAE7-F850-9547-9FC9-F7688CE40C2F}" type="datetime4">
              <a:rPr lang="en-US" smtClean="0"/>
              <a:t>November 5, 2021</a:t>
            </a:fld>
            <a:endParaRPr lang="en-US" dirty="0"/>
          </a:p>
        </p:txBody>
      </p:sp>
      <p:sp>
        <p:nvSpPr>
          <p:cNvPr id="11" name="TextBox 10">
            <a:extLst>
              <a:ext uri="{FF2B5EF4-FFF2-40B4-BE49-F238E27FC236}">
                <a16:creationId xmlns:a16="http://schemas.microsoft.com/office/drawing/2014/main" id="{88C7B4FC-EE8E-1546-8F07-D44D1EE91F09}"/>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50939447-79FA-1B45-BA99-63493AB016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1334430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2" y="1550020"/>
            <a:ext cx="5104180"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pic>
        <p:nvPicPr>
          <p:cNvPr id="4" name="Picture 3">
            <a:extLst>
              <a:ext uri="{FF2B5EF4-FFF2-40B4-BE49-F238E27FC236}">
                <a16:creationId xmlns:a16="http://schemas.microsoft.com/office/drawing/2014/main" id="{00F5C2B4-01D4-B748-8612-3C52F7838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22970" y="1550020"/>
            <a:ext cx="5969030" cy="3794712"/>
          </a:xfrm>
          <a:prstGeom prst="rect">
            <a:avLst/>
          </a:prstGeom>
        </p:spPr>
      </p:pic>
      <p:sp>
        <p:nvSpPr>
          <p:cNvPr id="8" name="Slide Number Placeholder 5">
            <a:extLst>
              <a:ext uri="{FF2B5EF4-FFF2-40B4-BE49-F238E27FC236}">
                <a16:creationId xmlns:a16="http://schemas.microsoft.com/office/drawing/2014/main" id="{F9F372DF-70A6-7242-9E96-B80F8EAA29E6}"/>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4C6E4787-3B12-A347-A7FE-1BE2D6890424}"/>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26446D47-7641-E64E-AA4E-99E7FFEB44CE}" type="datetime4">
              <a:rPr lang="en-US" smtClean="0"/>
              <a:t>November 5, 2021</a:t>
            </a:fld>
            <a:endParaRPr lang="en-US" dirty="0"/>
          </a:p>
        </p:txBody>
      </p:sp>
      <p:sp>
        <p:nvSpPr>
          <p:cNvPr id="11" name="TextBox 10">
            <a:extLst>
              <a:ext uri="{FF2B5EF4-FFF2-40B4-BE49-F238E27FC236}">
                <a16:creationId xmlns:a16="http://schemas.microsoft.com/office/drawing/2014/main" id="{292954B5-C164-844C-B2F5-5416EEDF7B55}"/>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7FE23F8E-B1BF-5D4C-B1DF-3EB0AAF274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677590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2" y="1550020"/>
            <a:ext cx="5104180"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pic>
        <p:nvPicPr>
          <p:cNvPr id="4" name="Picture 3">
            <a:extLst>
              <a:ext uri="{FF2B5EF4-FFF2-40B4-BE49-F238E27FC236}">
                <a16:creationId xmlns:a16="http://schemas.microsoft.com/office/drawing/2014/main" id="{00F5C2B4-01D4-B748-8612-3C52F7838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6214056" y="1550020"/>
            <a:ext cx="5977944" cy="3801152"/>
          </a:xfrm>
          <a:prstGeom prst="rect">
            <a:avLst/>
          </a:prstGeom>
        </p:spPr>
      </p:pic>
      <p:sp>
        <p:nvSpPr>
          <p:cNvPr id="8" name="Slide Number Placeholder 5">
            <a:extLst>
              <a:ext uri="{FF2B5EF4-FFF2-40B4-BE49-F238E27FC236}">
                <a16:creationId xmlns:a16="http://schemas.microsoft.com/office/drawing/2014/main" id="{E50F33D9-353E-CB48-84FE-3CF08DC2C76F}"/>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7CF03376-3117-B543-AB1D-A40C633B2395}"/>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7CDE21F7-15FC-BB4A-8D74-089D3F932395}" type="datetime4">
              <a:rPr lang="en-US" smtClean="0"/>
              <a:t>November 5, 2021</a:t>
            </a:fld>
            <a:endParaRPr lang="en-US" dirty="0"/>
          </a:p>
        </p:txBody>
      </p:sp>
      <p:sp>
        <p:nvSpPr>
          <p:cNvPr id="11" name="TextBox 10">
            <a:extLst>
              <a:ext uri="{FF2B5EF4-FFF2-40B4-BE49-F238E27FC236}">
                <a16:creationId xmlns:a16="http://schemas.microsoft.com/office/drawing/2014/main" id="{D5E94C11-C516-4F47-AC5D-895A6C1022CA}"/>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1FD37E81-1D7B-FC4B-BF48-2432E34875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46650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2" y="1550020"/>
            <a:ext cx="5104180"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pic>
        <p:nvPicPr>
          <p:cNvPr id="4" name="Picture 3">
            <a:extLst>
              <a:ext uri="{FF2B5EF4-FFF2-40B4-BE49-F238E27FC236}">
                <a16:creationId xmlns:a16="http://schemas.microsoft.com/office/drawing/2014/main" id="{00F5C2B4-01D4-B748-8612-3C52F7838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20496" y="1550021"/>
            <a:ext cx="5971504" cy="3794712"/>
          </a:xfrm>
          <a:prstGeom prst="rect">
            <a:avLst/>
          </a:prstGeom>
        </p:spPr>
      </p:pic>
      <p:sp>
        <p:nvSpPr>
          <p:cNvPr id="8" name="Slide Number Placeholder 5">
            <a:extLst>
              <a:ext uri="{FF2B5EF4-FFF2-40B4-BE49-F238E27FC236}">
                <a16:creationId xmlns:a16="http://schemas.microsoft.com/office/drawing/2014/main" id="{84EE9733-9C86-F644-A24A-BA02FF25D426}"/>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59019FEF-45B1-6148-8770-75E0EC3DD398}"/>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F0764F51-CCB2-104E-B1E0-CEE9316CD1B8}" type="datetime4">
              <a:rPr lang="en-US" smtClean="0"/>
              <a:t>November 5, 2021</a:t>
            </a:fld>
            <a:endParaRPr lang="en-US" dirty="0"/>
          </a:p>
        </p:txBody>
      </p:sp>
      <p:sp>
        <p:nvSpPr>
          <p:cNvPr id="11" name="TextBox 10">
            <a:extLst>
              <a:ext uri="{FF2B5EF4-FFF2-40B4-BE49-F238E27FC236}">
                <a16:creationId xmlns:a16="http://schemas.microsoft.com/office/drawing/2014/main" id="{4CFA99BE-0D4C-194C-9E6A-B5EFFD8BBFC6}"/>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E1B6E6DF-1470-9E46-9523-3E818574BD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25992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2" y="1550020"/>
            <a:ext cx="5104180"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pic>
        <p:nvPicPr>
          <p:cNvPr id="4" name="Picture 3">
            <a:extLst>
              <a:ext uri="{FF2B5EF4-FFF2-40B4-BE49-F238E27FC236}">
                <a16:creationId xmlns:a16="http://schemas.microsoft.com/office/drawing/2014/main" id="{00F5C2B4-01D4-B748-8612-3C52F7838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27956" y="1550020"/>
            <a:ext cx="5964044" cy="3794712"/>
          </a:xfrm>
          <a:prstGeom prst="rect">
            <a:avLst/>
          </a:prstGeom>
        </p:spPr>
      </p:pic>
      <p:sp>
        <p:nvSpPr>
          <p:cNvPr id="8" name="Slide Number Placeholder 5">
            <a:extLst>
              <a:ext uri="{FF2B5EF4-FFF2-40B4-BE49-F238E27FC236}">
                <a16:creationId xmlns:a16="http://schemas.microsoft.com/office/drawing/2014/main" id="{401B636B-BD54-3146-8E50-01F4B7FC64ED}"/>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281DAA6D-B726-CB43-8AF7-AFC23D36AEFD}"/>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076B7BFE-3448-ED49-AB20-C3378911B77D}" type="datetime4">
              <a:rPr lang="en-US" smtClean="0"/>
              <a:t>November 5, 2021</a:t>
            </a:fld>
            <a:endParaRPr lang="en-US" dirty="0"/>
          </a:p>
        </p:txBody>
      </p:sp>
      <p:sp>
        <p:nvSpPr>
          <p:cNvPr id="11" name="TextBox 10">
            <a:extLst>
              <a:ext uri="{FF2B5EF4-FFF2-40B4-BE49-F238E27FC236}">
                <a16:creationId xmlns:a16="http://schemas.microsoft.com/office/drawing/2014/main" id="{76847DFF-D916-F942-AED6-3BD85EF2DA67}"/>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A784FC64-90EB-2D4A-BA96-B3371EA6D0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148289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2" y="1550020"/>
            <a:ext cx="5104180"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pic>
        <p:nvPicPr>
          <p:cNvPr id="4" name="Picture 3">
            <a:extLst>
              <a:ext uri="{FF2B5EF4-FFF2-40B4-BE49-F238E27FC236}">
                <a16:creationId xmlns:a16="http://schemas.microsoft.com/office/drawing/2014/main" id="{00F5C2B4-01D4-B748-8612-3C52F7838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22970" y="1550020"/>
            <a:ext cx="5969030" cy="3794712"/>
          </a:xfrm>
          <a:prstGeom prst="rect">
            <a:avLst/>
          </a:prstGeom>
        </p:spPr>
      </p:pic>
      <p:sp>
        <p:nvSpPr>
          <p:cNvPr id="8" name="Slide Number Placeholder 5">
            <a:extLst>
              <a:ext uri="{FF2B5EF4-FFF2-40B4-BE49-F238E27FC236}">
                <a16:creationId xmlns:a16="http://schemas.microsoft.com/office/drawing/2014/main" id="{91EB6DE0-BEC7-E547-A150-6A03B41A6CCE}"/>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3716B4DC-D908-9F46-8BFF-3CC18BEF42DD}"/>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4CDF90CE-1B4B-CD43-BB25-1F30E5E0423B}" type="datetime4">
              <a:rPr lang="en-US" smtClean="0"/>
              <a:t>November 5, 2021</a:t>
            </a:fld>
            <a:endParaRPr lang="en-US" dirty="0"/>
          </a:p>
        </p:txBody>
      </p:sp>
      <p:sp>
        <p:nvSpPr>
          <p:cNvPr id="11" name="TextBox 10">
            <a:extLst>
              <a:ext uri="{FF2B5EF4-FFF2-40B4-BE49-F238E27FC236}">
                <a16:creationId xmlns:a16="http://schemas.microsoft.com/office/drawing/2014/main" id="{47A81D56-C366-1E4E-9F9D-01C5CCB5CCE0}"/>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89910831-40B1-1B4F-9092-CC5B9F30C6D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401850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2" y="1550020"/>
            <a:ext cx="5104180"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pic>
        <p:nvPicPr>
          <p:cNvPr id="4" name="Picture 3">
            <a:extLst>
              <a:ext uri="{FF2B5EF4-FFF2-40B4-BE49-F238E27FC236}">
                <a16:creationId xmlns:a16="http://schemas.microsoft.com/office/drawing/2014/main" id="{00F5C2B4-01D4-B748-8612-3C52F7838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6214056" y="1550020"/>
            <a:ext cx="5977944" cy="3801152"/>
          </a:xfrm>
          <a:prstGeom prst="rect">
            <a:avLst/>
          </a:prstGeom>
        </p:spPr>
      </p:pic>
      <p:sp>
        <p:nvSpPr>
          <p:cNvPr id="8" name="Slide Number Placeholder 5">
            <a:extLst>
              <a:ext uri="{FF2B5EF4-FFF2-40B4-BE49-F238E27FC236}">
                <a16:creationId xmlns:a16="http://schemas.microsoft.com/office/drawing/2014/main" id="{FDBAEB91-C701-5845-A0F7-941090AF6A37}"/>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BF1D43B8-F56A-1547-BD7F-7F0851F8AEC4}"/>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4959A31D-4EAC-0241-B227-5500BF3D5CA7}" type="datetime4">
              <a:rPr lang="en-US" smtClean="0"/>
              <a:t>November 5, 2021</a:t>
            </a:fld>
            <a:endParaRPr lang="en-US" dirty="0"/>
          </a:p>
        </p:txBody>
      </p:sp>
      <p:sp>
        <p:nvSpPr>
          <p:cNvPr id="11" name="TextBox 10">
            <a:extLst>
              <a:ext uri="{FF2B5EF4-FFF2-40B4-BE49-F238E27FC236}">
                <a16:creationId xmlns:a16="http://schemas.microsoft.com/office/drawing/2014/main" id="{E507EAAF-8A0D-634F-BB7A-C66E4F065A42}"/>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A0AFDDEB-8A9C-1B49-AFAD-E9F027B8CD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40840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02BA06-01AB-F44A-9F5F-CFDE32D044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extBox 16"/>
          <p:cNvSpPr txBox="1"/>
          <p:nvPr userDrawn="1"/>
        </p:nvSpPr>
        <p:spPr>
          <a:xfrm>
            <a:off x="511655" y="6536176"/>
            <a:ext cx="6045766" cy="215444"/>
          </a:xfrm>
          <a:prstGeom prst="rect">
            <a:avLst/>
          </a:prstGeom>
          <a:noFill/>
        </p:spPr>
        <p:txBody>
          <a:bodyPr wrap="square" rtlCol="0">
            <a:spAutoFit/>
          </a:bodyPr>
          <a:lstStyle/>
          <a:p>
            <a:pPr algn="l"/>
            <a:r>
              <a:rPr lang="en-US" sz="800" b="0" dirty="0">
                <a:solidFill>
                  <a:schemeClr val="bg1"/>
                </a:solidFill>
                <a:effectLst/>
              </a:rPr>
              <a:t>Capital Blue Cross is an Independent Licensee of the Blue Cross Blue Shield Association</a:t>
            </a:r>
          </a:p>
        </p:txBody>
      </p:sp>
      <p:sp>
        <p:nvSpPr>
          <p:cNvPr id="10" name="Text Placeholder 5">
            <a:extLst>
              <a:ext uri="{FF2B5EF4-FFF2-40B4-BE49-F238E27FC236}">
                <a16:creationId xmlns:a16="http://schemas.microsoft.com/office/drawing/2014/main" id="{26B9613B-8A14-F846-9DED-560742795D98}"/>
              </a:ext>
            </a:extLst>
          </p:cNvPr>
          <p:cNvSpPr>
            <a:spLocks noGrp="1"/>
          </p:cNvSpPr>
          <p:nvPr>
            <p:ph type="body" sz="quarter" idx="11" hasCustomPrompt="1"/>
          </p:nvPr>
        </p:nvSpPr>
        <p:spPr>
          <a:xfrm>
            <a:off x="489352" y="2163689"/>
            <a:ext cx="6942936" cy="897322"/>
          </a:xfrm>
          <a:prstGeom prst="rect">
            <a:avLst/>
          </a:prstGeom>
        </p:spPr>
        <p:txBody>
          <a:bodyPr/>
          <a:lstStyle>
            <a:lvl1pPr marL="0" indent="0">
              <a:buFontTx/>
              <a:buNone/>
              <a:defRPr sz="4400" b="0" i="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350" indent="0">
              <a:buNone/>
              <a:tabLst/>
              <a:defRPr sz="2400">
                <a:solidFill>
                  <a:schemeClr val="bg1"/>
                </a:solidFill>
              </a:defRPr>
            </a:lvl2pPr>
          </a:lstStyle>
          <a:p>
            <a:pPr lvl="0"/>
            <a:r>
              <a:rPr lang="en-US" dirty="0"/>
              <a:t>Insert title here</a:t>
            </a:r>
          </a:p>
        </p:txBody>
      </p:sp>
      <p:sp>
        <p:nvSpPr>
          <p:cNvPr id="11" name="Text Placeholder 18">
            <a:extLst>
              <a:ext uri="{FF2B5EF4-FFF2-40B4-BE49-F238E27FC236}">
                <a16:creationId xmlns:a16="http://schemas.microsoft.com/office/drawing/2014/main" id="{99EE4AF2-668A-6643-9F4B-692CD50E1D85}"/>
              </a:ext>
            </a:extLst>
          </p:cNvPr>
          <p:cNvSpPr>
            <a:spLocks noGrp="1"/>
          </p:cNvSpPr>
          <p:nvPr>
            <p:ph type="body" sz="quarter" idx="13" hasCustomPrompt="1"/>
          </p:nvPr>
        </p:nvSpPr>
        <p:spPr>
          <a:xfrm>
            <a:off x="511657" y="3224427"/>
            <a:ext cx="6530338" cy="817891"/>
          </a:xfrm>
          <a:prstGeom prst="rect">
            <a:avLst/>
          </a:prstGeom>
        </p:spPr>
        <p:txBody>
          <a:bodyPr/>
          <a:lstStyle>
            <a:lvl1pPr marL="0" marR="0" indent="0" algn="l" defTabSz="685800" rtl="0" eaLnBrk="1" fontAlgn="auto" latinLnBrk="0" hangingPunct="1">
              <a:lnSpc>
                <a:spcPct val="90000"/>
              </a:lnSpc>
              <a:spcBef>
                <a:spcPts val="750"/>
              </a:spcBef>
              <a:spcAft>
                <a:spcPts val="0"/>
              </a:spcAft>
              <a:buClr>
                <a:schemeClr val="accent1"/>
              </a:buClr>
              <a:buSzTx/>
              <a:buFont typeface="Wingdings" charset="2"/>
              <a:buNone/>
              <a:tabLst/>
              <a:defRPr sz="2400" b="0" i="0">
                <a:solidFill>
                  <a:schemeClr val="bg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Wingdings" charset="2"/>
              <a:buNone/>
              <a:tabLst/>
              <a:defRPr/>
            </a:pPr>
            <a:r>
              <a:rPr lang="en-US" dirty="0"/>
              <a:t>Insert subhead here</a:t>
            </a:r>
          </a:p>
        </p:txBody>
      </p:sp>
      <p:sp>
        <p:nvSpPr>
          <p:cNvPr id="2" name="TextBox 1">
            <a:extLst>
              <a:ext uri="{FF2B5EF4-FFF2-40B4-BE49-F238E27FC236}">
                <a16:creationId xmlns:a16="http://schemas.microsoft.com/office/drawing/2014/main" id="{ED4600D4-A237-7B44-9411-D380A0BFE884}"/>
              </a:ext>
            </a:extLst>
          </p:cNvPr>
          <p:cNvSpPr txBox="1"/>
          <p:nvPr userDrawn="1"/>
        </p:nvSpPr>
        <p:spPr>
          <a:xfrm>
            <a:off x="9331890" y="-488515"/>
            <a:ext cx="0" cy="0"/>
          </a:xfrm>
          <a:prstGeom prst="rect">
            <a:avLst/>
          </a:prstGeom>
        </p:spPr>
        <p:txBody>
          <a:bodyPr vert="horz" wrap="none" lIns="91440" tIns="45720" rIns="91440" bIns="45720" rtlCol="0" anchor="ctr">
            <a:noAutofit/>
          </a:bodyPr>
          <a:lstStyle/>
          <a:p>
            <a:pPr algn="l"/>
            <a:endParaRPr lang="en-US" sz="2800" b="1" i="0" dirty="0">
              <a:solidFill>
                <a:schemeClr val="tx2"/>
              </a:solidFill>
              <a:latin typeface="Arial Black" charset="0"/>
              <a:ea typeface="Arial Black" charset="0"/>
              <a:cs typeface="Arial Black" charset="0"/>
            </a:endParaRPr>
          </a:p>
        </p:txBody>
      </p:sp>
      <p:sp>
        <p:nvSpPr>
          <p:cNvPr id="18" name="Text Placeholder 18">
            <a:extLst>
              <a:ext uri="{FF2B5EF4-FFF2-40B4-BE49-F238E27FC236}">
                <a16:creationId xmlns:a16="http://schemas.microsoft.com/office/drawing/2014/main" id="{848E9E63-6ABE-CE4A-BD8A-9E42337580D5}"/>
              </a:ext>
            </a:extLst>
          </p:cNvPr>
          <p:cNvSpPr>
            <a:spLocks noGrp="1"/>
          </p:cNvSpPr>
          <p:nvPr>
            <p:ph type="body" sz="quarter" idx="14" hasCustomPrompt="1"/>
          </p:nvPr>
        </p:nvSpPr>
        <p:spPr>
          <a:xfrm>
            <a:off x="511655" y="4283790"/>
            <a:ext cx="3313213" cy="589293"/>
          </a:xfrm>
          <a:prstGeom prst="rect">
            <a:avLst/>
          </a:prstGeom>
        </p:spPr>
        <p:txBody>
          <a:bodyPr/>
          <a:lstStyle>
            <a:lvl1pPr marL="0" marR="0" indent="0" algn="l" defTabSz="685800" rtl="0" eaLnBrk="1" fontAlgn="auto" latinLnBrk="0" hangingPunct="1">
              <a:lnSpc>
                <a:spcPct val="90000"/>
              </a:lnSpc>
              <a:spcBef>
                <a:spcPts val="750"/>
              </a:spcBef>
              <a:spcAft>
                <a:spcPts val="0"/>
              </a:spcAft>
              <a:buClr>
                <a:schemeClr val="accent1"/>
              </a:buClr>
              <a:buSzTx/>
              <a:buFont typeface="Wingdings" charset="2"/>
              <a:buNone/>
              <a:tabLst/>
              <a:defRPr sz="2400" b="0" i="0">
                <a:solidFill>
                  <a:schemeClr val="bg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Wingdings" charset="2"/>
              <a:buNone/>
              <a:tabLst/>
              <a:defRPr/>
            </a:pPr>
            <a:r>
              <a:rPr lang="en-US" dirty="0"/>
              <a:t>Date</a:t>
            </a:r>
          </a:p>
        </p:txBody>
      </p:sp>
      <p:pic>
        <p:nvPicPr>
          <p:cNvPr id="9" name="Picture 8">
            <a:extLst>
              <a:ext uri="{FF2B5EF4-FFF2-40B4-BE49-F238E27FC236}">
                <a16:creationId xmlns:a16="http://schemas.microsoft.com/office/drawing/2014/main" id="{AC8854F1-33DD-8340-9839-44EDCFC1B2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3885" y="269290"/>
            <a:ext cx="3107185" cy="1143000"/>
          </a:xfrm>
          <a:prstGeom prst="rect">
            <a:avLst/>
          </a:prstGeom>
        </p:spPr>
      </p:pic>
    </p:spTree>
    <p:extLst>
      <p:ext uri="{BB962C8B-B14F-4D97-AF65-F5344CB8AC3E}">
        <p14:creationId xmlns:p14="http://schemas.microsoft.com/office/powerpoint/2010/main" val="1134634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2" y="1550020"/>
            <a:ext cx="5104180"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pic>
        <p:nvPicPr>
          <p:cNvPr id="4" name="Picture 3">
            <a:extLst>
              <a:ext uri="{FF2B5EF4-FFF2-40B4-BE49-F238E27FC236}">
                <a16:creationId xmlns:a16="http://schemas.microsoft.com/office/drawing/2014/main" id="{00F5C2B4-01D4-B748-8612-3C52F78388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20496" y="1550021"/>
            <a:ext cx="5971504" cy="3794712"/>
          </a:xfrm>
          <a:prstGeom prst="rect">
            <a:avLst/>
          </a:prstGeom>
        </p:spPr>
      </p:pic>
      <p:sp>
        <p:nvSpPr>
          <p:cNvPr id="8" name="Slide Number Placeholder 5">
            <a:extLst>
              <a:ext uri="{FF2B5EF4-FFF2-40B4-BE49-F238E27FC236}">
                <a16:creationId xmlns:a16="http://schemas.microsoft.com/office/drawing/2014/main" id="{1BD7D9D0-46C8-D941-818E-2242A0E48DC9}"/>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B9286AA8-1960-0244-856D-4E52FF007119}"/>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0043FC24-7289-FD40-8BDB-629ECA725626}" type="datetime4">
              <a:rPr lang="en-US" smtClean="0"/>
              <a:t>November 5, 2021</a:t>
            </a:fld>
            <a:endParaRPr lang="en-US" dirty="0"/>
          </a:p>
        </p:txBody>
      </p:sp>
      <p:sp>
        <p:nvSpPr>
          <p:cNvPr id="11" name="TextBox 10">
            <a:extLst>
              <a:ext uri="{FF2B5EF4-FFF2-40B4-BE49-F238E27FC236}">
                <a16:creationId xmlns:a16="http://schemas.microsoft.com/office/drawing/2014/main" id="{DD3FDC71-195E-A54B-8308-F5EE1EDC85CF}"/>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2" name="Picture 11">
            <a:extLst>
              <a:ext uri="{FF2B5EF4-FFF2-40B4-BE49-F238E27FC236}">
                <a16:creationId xmlns:a16="http://schemas.microsoft.com/office/drawing/2014/main" id="{4DAC5D59-A4D2-B846-83AE-062AF53CB3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274673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1" y="1550020"/>
            <a:ext cx="5243571"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sp>
        <p:nvSpPr>
          <p:cNvPr id="6" name="Slide Number Placeholder 5">
            <a:extLst>
              <a:ext uri="{FF2B5EF4-FFF2-40B4-BE49-F238E27FC236}">
                <a16:creationId xmlns:a16="http://schemas.microsoft.com/office/drawing/2014/main" id="{C2B5CDD2-4BFA-F247-A875-A6759E95F6E2}"/>
              </a:ext>
            </a:extLst>
          </p:cNvPr>
          <p:cNvSpPr>
            <a:spLocks noGrp="1"/>
          </p:cNvSpPr>
          <p:nvPr>
            <p:ph type="sldNum" sz="quarter" idx="4"/>
          </p:nvPr>
        </p:nvSpPr>
        <p:spPr>
          <a:xfrm>
            <a:off x="989961" y="6356350"/>
            <a:ext cx="915621"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8" name="Date Placeholder 3">
            <a:extLst>
              <a:ext uri="{FF2B5EF4-FFF2-40B4-BE49-F238E27FC236}">
                <a16:creationId xmlns:a16="http://schemas.microsoft.com/office/drawing/2014/main" id="{8F4061C2-C2BC-BD40-8282-970F318A4012}"/>
              </a:ext>
            </a:extLst>
          </p:cNvPr>
          <p:cNvSpPr>
            <a:spLocks noGrp="1"/>
          </p:cNvSpPr>
          <p:nvPr>
            <p:ph type="dt" sz="half" idx="2"/>
          </p:nvPr>
        </p:nvSpPr>
        <p:spPr>
          <a:xfrm>
            <a:off x="3417367"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6234DEEF-BC05-1A4A-85B8-9D2B15696D65}" type="datetime4">
              <a:rPr lang="en-US" smtClean="0"/>
              <a:t>November 5, 2021</a:t>
            </a:fld>
            <a:endParaRPr lang="en-US" dirty="0"/>
          </a:p>
        </p:txBody>
      </p:sp>
      <p:sp>
        <p:nvSpPr>
          <p:cNvPr id="9" name="TextBox 8">
            <a:extLst>
              <a:ext uri="{FF2B5EF4-FFF2-40B4-BE49-F238E27FC236}">
                <a16:creationId xmlns:a16="http://schemas.microsoft.com/office/drawing/2014/main" id="{8440B52B-89AD-C849-9B73-79AD8D32BA4F}"/>
              </a:ext>
            </a:extLst>
          </p:cNvPr>
          <p:cNvSpPr txBox="1"/>
          <p:nvPr userDrawn="1"/>
        </p:nvSpPr>
        <p:spPr>
          <a:xfrm>
            <a:off x="1905582"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1" name="Picture 10">
            <a:extLst>
              <a:ext uri="{FF2B5EF4-FFF2-40B4-BE49-F238E27FC236}">
                <a16:creationId xmlns:a16="http://schemas.microsoft.com/office/drawing/2014/main" id="{D6E6A4FF-CB95-AC41-8CB7-FDEDE94369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1919864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4_MEET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0" y="718220"/>
            <a:ext cx="6583680" cy="451362"/>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8" name="Slide Number Placeholder 5">
            <a:extLst>
              <a:ext uri="{FF2B5EF4-FFF2-40B4-BE49-F238E27FC236}">
                <a16:creationId xmlns:a16="http://schemas.microsoft.com/office/drawing/2014/main" id="{E50F33D9-353E-CB48-84FE-3CF08DC2C76F}"/>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9" name="Date Placeholder 3">
            <a:extLst>
              <a:ext uri="{FF2B5EF4-FFF2-40B4-BE49-F238E27FC236}">
                <a16:creationId xmlns:a16="http://schemas.microsoft.com/office/drawing/2014/main" id="{7CF03376-3117-B543-AB1D-A40C633B2395}"/>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7CDE21F7-15FC-BB4A-8D74-089D3F932395}" type="datetime4">
              <a:rPr lang="en-US" smtClean="0"/>
              <a:t>November 5, 2021</a:t>
            </a:fld>
            <a:endParaRPr lang="en-US" dirty="0"/>
          </a:p>
        </p:txBody>
      </p:sp>
      <p:sp>
        <p:nvSpPr>
          <p:cNvPr id="11" name="TextBox 10">
            <a:extLst>
              <a:ext uri="{FF2B5EF4-FFF2-40B4-BE49-F238E27FC236}">
                <a16:creationId xmlns:a16="http://schemas.microsoft.com/office/drawing/2014/main" id="{D5E94C11-C516-4F47-AC5D-895A6C1022CA}"/>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0" name="Picture Placeholder 9">
            <a:extLst>
              <a:ext uri="{FF2B5EF4-FFF2-40B4-BE49-F238E27FC236}">
                <a16:creationId xmlns:a16="http://schemas.microsoft.com/office/drawing/2014/main" id="{181DEBDB-B6C0-384D-9993-1638F8468B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12703" y="1550021"/>
            <a:ext cx="5979297" cy="3801152"/>
          </a:xfrm>
          <a:prstGeom prst="rect">
            <a:avLst/>
          </a:prstGeom>
        </p:spPr>
      </p:pic>
      <p:sp>
        <p:nvSpPr>
          <p:cNvPr id="5" name="Text Placeholder 4">
            <a:extLst>
              <a:ext uri="{FF2B5EF4-FFF2-40B4-BE49-F238E27FC236}">
                <a16:creationId xmlns:a16="http://schemas.microsoft.com/office/drawing/2014/main" id="{74AF6211-77E8-1642-8BF3-B8BF127A1E13}"/>
              </a:ext>
            </a:extLst>
          </p:cNvPr>
          <p:cNvSpPr>
            <a:spLocks noGrp="1"/>
          </p:cNvSpPr>
          <p:nvPr>
            <p:ph type="body" sz="quarter" idx="14"/>
          </p:nvPr>
        </p:nvSpPr>
        <p:spPr>
          <a:xfrm>
            <a:off x="990600" y="1191328"/>
            <a:ext cx="5103813" cy="573087"/>
          </a:xfrm>
          <a:prstGeom prst="rect">
            <a:avLst/>
          </a:prstGeom>
        </p:spPr>
        <p:txBody>
          <a:bodyPr/>
          <a:lstStyle>
            <a:lvl1pPr marL="0" indent="0">
              <a:buNone/>
              <a:defRPr sz="2400"/>
            </a:lvl1pPr>
          </a:lstStyle>
          <a:p>
            <a:pPr lvl="0"/>
            <a:r>
              <a:rPr lang="en-US" dirty="0"/>
              <a:t>Edit Master text styles</a:t>
            </a:r>
          </a:p>
        </p:txBody>
      </p:sp>
      <p:pic>
        <p:nvPicPr>
          <p:cNvPr id="13" name="Picture 12">
            <a:extLst>
              <a:ext uri="{FF2B5EF4-FFF2-40B4-BE49-F238E27FC236}">
                <a16:creationId xmlns:a16="http://schemas.microsoft.com/office/drawing/2014/main" id="{2402F338-2FF2-E447-8268-6A45D59114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2728006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5_ Blank 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8" name="Slide Number Placeholder 5">
            <a:extLst>
              <a:ext uri="{FF2B5EF4-FFF2-40B4-BE49-F238E27FC236}">
                <a16:creationId xmlns:a16="http://schemas.microsoft.com/office/drawing/2014/main" id="{CEE720A2-ADF7-944C-975D-9EE56D582DFE}"/>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10" name="Date Placeholder 3">
            <a:extLst>
              <a:ext uri="{FF2B5EF4-FFF2-40B4-BE49-F238E27FC236}">
                <a16:creationId xmlns:a16="http://schemas.microsoft.com/office/drawing/2014/main" id="{0569B7BF-F31A-5745-A83C-50646DA8CF17}"/>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BDB68F24-19B0-2042-9478-8B577F356360}" type="datetime4">
              <a:rPr lang="en-US" smtClean="0"/>
              <a:t>November 5, 2021</a:t>
            </a:fld>
            <a:endParaRPr lang="en-US" dirty="0"/>
          </a:p>
        </p:txBody>
      </p:sp>
      <p:sp>
        <p:nvSpPr>
          <p:cNvPr id="12" name="TextBox 11">
            <a:extLst>
              <a:ext uri="{FF2B5EF4-FFF2-40B4-BE49-F238E27FC236}">
                <a16:creationId xmlns:a16="http://schemas.microsoft.com/office/drawing/2014/main" id="{9065B536-7A95-8642-B191-83A854071838}"/>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1" name="Picture 10">
            <a:extLst>
              <a:ext uri="{FF2B5EF4-FFF2-40B4-BE49-F238E27FC236}">
                <a16:creationId xmlns:a16="http://schemas.microsoft.com/office/drawing/2014/main" id="{37DDFD6D-5527-C842-AB9A-264B3AD27D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32414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02BA06-01AB-F44A-9F5F-CFDE32D044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
            <a:extLst>
              <a:ext uri="{FF2B5EF4-FFF2-40B4-BE49-F238E27FC236}">
                <a16:creationId xmlns:a16="http://schemas.microsoft.com/office/drawing/2014/main" id="{26B9613B-8A14-F846-9DED-560742795D98}"/>
              </a:ext>
            </a:extLst>
          </p:cNvPr>
          <p:cNvSpPr>
            <a:spLocks noGrp="1"/>
          </p:cNvSpPr>
          <p:nvPr>
            <p:ph type="body" sz="quarter" idx="11" hasCustomPrompt="1"/>
          </p:nvPr>
        </p:nvSpPr>
        <p:spPr>
          <a:xfrm>
            <a:off x="980002" y="1394255"/>
            <a:ext cx="9217785" cy="897322"/>
          </a:xfrm>
          <a:prstGeom prst="rect">
            <a:avLst/>
          </a:prstGeom>
        </p:spPr>
        <p:txBody>
          <a:bodyPr/>
          <a:lstStyle>
            <a:lvl1pPr marL="0" indent="0">
              <a:buFontTx/>
              <a:buNone/>
              <a:defRPr sz="4000" b="0" i="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350" indent="0">
              <a:buNone/>
              <a:tabLst/>
              <a:defRPr sz="2400">
                <a:solidFill>
                  <a:schemeClr val="bg1"/>
                </a:solidFill>
              </a:defRPr>
            </a:lvl2pPr>
          </a:lstStyle>
          <a:p>
            <a:pPr lvl="0"/>
            <a:r>
              <a:rPr lang="en-US" dirty="0"/>
              <a:t>Insert section page title here</a:t>
            </a:r>
          </a:p>
        </p:txBody>
      </p:sp>
      <p:sp>
        <p:nvSpPr>
          <p:cNvPr id="2" name="TextBox 1">
            <a:extLst>
              <a:ext uri="{FF2B5EF4-FFF2-40B4-BE49-F238E27FC236}">
                <a16:creationId xmlns:a16="http://schemas.microsoft.com/office/drawing/2014/main" id="{ED4600D4-A237-7B44-9411-D380A0BFE884}"/>
              </a:ext>
            </a:extLst>
          </p:cNvPr>
          <p:cNvSpPr txBox="1"/>
          <p:nvPr userDrawn="1"/>
        </p:nvSpPr>
        <p:spPr>
          <a:xfrm>
            <a:off x="9331890" y="-488515"/>
            <a:ext cx="0" cy="0"/>
          </a:xfrm>
          <a:prstGeom prst="rect">
            <a:avLst/>
          </a:prstGeom>
        </p:spPr>
        <p:txBody>
          <a:bodyPr vert="horz" wrap="none" lIns="91440" tIns="45720" rIns="91440" bIns="45720" rtlCol="0" anchor="ctr">
            <a:noAutofit/>
          </a:bodyPr>
          <a:lstStyle/>
          <a:p>
            <a:pPr algn="l"/>
            <a:endParaRPr lang="en-US" sz="2800" b="1" i="0" dirty="0">
              <a:solidFill>
                <a:schemeClr val="tx2"/>
              </a:solidFill>
              <a:latin typeface="Arial Black" charset="0"/>
              <a:ea typeface="Arial Black" charset="0"/>
              <a:cs typeface="Arial Black" charset="0"/>
            </a:endParaRPr>
          </a:p>
        </p:txBody>
      </p:sp>
      <p:pic>
        <p:nvPicPr>
          <p:cNvPr id="9" name="Picture 8">
            <a:extLst>
              <a:ext uri="{FF2B5EF4-FFF2-40B4-BE49-F238E27FC236}">
                <a16:creationId xmlns:a16="http://schemas.microsoft.com/office/drawing/2014/main" id="{CE093787-1C1D-4248-B1CA-943F869ABE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
        <p:nvSpPr>
          <p:cNvPr id="7" name="Slide Number Placeholder 5">
            <a:extLst>
              <a:ext uri="{FF2B5EF4-FFF2-40B4-BE49-F238E27FC236}">
                <a16:creationId xmlns:a16="http://schemas.microsoft.com/office/drawing/2014/main" id="{3637D539-BC94-B646-9DFE-97B7C9111156}"/>
              </a:ext>
            </a:extLst>
          </p:cNvPr>
          <p:cNvSpPr>
            <a:spLocks noGrp="1"/>
          </p:cNvSpPr>
          <p:nvPr>
            <p:ph type="sldNum" sz="quarter" idx="4"/>
          </p:nvPr>
        </p:nvSpPr>
        <p:spPr>
          <a:xfrm>
            <a:off x="980002"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11" name="Date Placeholder 3">
            <a:extLst>
              <a:ext uri="{FF2B5EF4-FFF2-40B4-BE49-F238E27FC236}">
                <a16:creationId xmlns:a16="http://schemas.microsoft.com/office/drawing/2014/main" id="{D5129D1C-0D27-E449-A537-37B1A47E24A6}"/>
              </a:ext>
            </a:extLst>
          </p:cNvPr>
          <p:cNvSpPr>
            <a:spLocks noGrp="1"/>
          </p:cNvSpPr>
          <p:nvPr>
            <p:ph type="dt" sz="half" idx="2"/>
          </p:nvPr>
        </p:nvSpPr>
        <p:spPr>
          <a:xfrm>
            <a:off x="3406187"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D28A3F00-9CA7-CF4E-9E9A-08FDC188169E}" type="datetime4">
              <a:rPr lang="en-US" smtClean="0"/>
              <a:t>November 5, 2021</a:t>
            </a:fld>
            <a:endParaRPr lang="en-US" dirty="0"/>
          </a:p>
        </p:txBody>
      </p:sp>
      <p:sp>
        <p:nvSpPr>
          <p:cNvPr id="13" name="TextBox 12">
            <a:extLst>
              <a:ext uri="{FF2B5EF4-FFF2-40B4-BE49-F238E27FC236}">
                <a16:creationId xmlns:a16="http://schemas.microsoft.com/office/drawing/2014/main" id="{91C386A9-2581-1440-8785-191CDD87CC6B}"/>
              </a:ext>
            </a:extLst>
          </p:cNvPr>
          <p:cNvSpPr txBox="1"/>
          <p:nvPr userDrawn="1"/>
        </p:nvSpPr>
        <p:spPr>
          <a:xfrm>
            <a:off x="1894402"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sp>
        <p:nvSpPr>
          <p:cNvPr id="3" name="Rectangle 2">
            <a:extLst>
              <a:ext uri="{FF2B5EF4-FFF2-40B4-BE49-F238E27FC236}">
                <a16:creationId xmlns:a16="http://schemas.microsoft.com/office/drawing/2014/main" id="{D5B6632F-F187-0D4F-9F56-05A1AD4E238D}"/>
              </a:ext>
            </a:extLst>
          </p:cNvPr>
          <p:cNvSpPr/>
          <p:nvPr userDrawn="1"/>
        </p:nvSpPr>
        <p:spPr>
          <a:xfrm>
            <a:off x="7315200" y="635635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302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02BA06-01AB-F44A-9F5F-CFDE32D044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
            <a:extLst>
              <a:ext uri="{FF2B5EF4-FFF2-40B4-BE49-F238E27FC236}">
                <a16:creationId xmlns:a16="http://schemas.microsoft.com/office/drawing/2014/main" id="{26B9613B-8A14-F846-9DED-560742795D98}"/>
              </a:ext>
            </a:extLst>
          </p:cNvPr>
          <p:cNvSpPr>
            <a:spLocks noGrp="1"/>
          </p:cNvSpPr>
          <p:nvPr>
            <p:ph type="body" sz="quarter" idx="11" hasCustomPrompt="1"/>
          </p:nvPr>
        </p:nvSpPr>
        <p:spPr>
          <a:xfrm>
            <a:off x="980002" y="1394255"/>
            <a:ext cx="9217785" cy="897322"/>
          </a:xfrm>
          <a:prstGeom prst="rect">
            <a:avLst/>
          </a:prstGeom>
        </p:spPr>
        <p:txBody>
          <a:bodyPr/>
          <a:lstStyle>
            <a:lvl1pPr marL="0" indent="0">
              <a:buFontTx/>
              <a:buNone/>
              <a:defRPr sz="4000" b="0" i="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6350" indent="0">
              <a:buNone/>
              <a:tabLst/>
              <a:defRPr sz="2400">
                <a:solidFill>
                  <a:schemeClr val="bg1"/>
                </a:solidFill>
              </a:defRPr>
            </a:lvl2pPr>
          </a:lstStyle>
          <a:p>
            <a:pPr lvl="0"/>
            <a:r>
              <a:rPr lang="en-US" dirty="0"/>
              <a:t>Insert section page title here</a:t>
            </a:r>
          </a:p>
        </p:txBody>
      </p:sp>
      <p:sp>
        <p:nvSpPr>
          <p:cNvPr id="2" name="TextBox 1">
            <a:extLst>
              <a:ext uri="{FF2B5EF4-FFF2-40B4-BE49-F238E27FC236}">
                <a16:creationId xmlns:a16="http://schemas.microsoft.com/office/drawing/2014/main" id="{ED4600D4-A237-7B44-9411-D380A0BFE884}"/>
              </a:ext>
            </a:extLst>
          </p:cNvPr>
          <p:cNvSpPr txBox="1"/>
          <p:nvPr userDrawn="1"/>
        </p:nvSpPr>
        <p:spPr>
          <a:xfrm>
            <a:off x="9331890" y="-488515"/>
            <a:ext cx="0" cy="0"/>
          </a:xfrm>
          <a:prstGeom prst="rect">
            <a:avLst/>
          </a:prstGeom>
        </p:spPr>
        <p:txBody>
          <a:bodyPr vert="horz" wrap="none" lIns="91440" tIns="45720" rIns="91440" bIns="45720" rtlCol="0" anchor="ctr">
            <a:noAutofit/>
          </a:bodyPr>
          <a:lstStyle/>
          <a:p>
            <a:pPr algn="l"/>
            <a:endParaRPr lang="en-US" sz="2800" b="1" i="0" dirty="0">
              <a:solidFill>
                <a:schemeClr val="tx2"/>
              </a:solidFill>
              <a:latin typeface="Arial Black" charset="0"/>
              <a:ea typeface="Arial Black" charset="0"/>
              <a:cs typeface="Arial Black" charset="0"/>
            </a:endParaRPr>
          </a:p>
        </p:txBody>
      </p:sp>
      <p:sp>
        <p:nvSpPr>
          <p:cNvPr id="7" name="Slide Number Placeholder 5">
            <a:extLst>
              <a:ext uri="{FF2B5EF4-FFF2-40B4-BE49-F238E27FC236}">
                <a16:creationId xmlns:a16="http://schemas.microsoft.com/office/drawing/2014/main" id="{A5F3C569-647F-E34E-BAEF-B0143C55336A}"/>
              </a:ext>
            </a:extLst>
          </p:cNvPr>
          <p:cNvSpPr>
            <a:spLocks noGrp="1"/>
          </p:cNvSpPr>
          <p:nvPr>
            <p:ph type="sldNum" sz="quarter" idx="4"/>
          </p:nvPr>
        </p:nvSpPr>
        <p:spPr>
          <a:xfrm>
            <a:off x="980002"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8" name="Date Placeholder 3">
            <a:extLst>
              <a:ext uri="{FF2B5EF4-FFF2-40B4-BE49-F238E27FC236}">
                <a16:creationId xmlns:a16="http://schemas.microsoft.com/office/drawing/2014/main" id="{1E8FE9E3-D733-2642-BB12-02208984160A}"/>
              </a:ext>
            </a:extLst>
          </p:cNvPr>
          <p:cNvSpPr>
            <a:spLocks noGrp="1"/>
          </p:cNvSpPr>
          <p:nvPr>
            <p:ph type="dt" sz="half" idx="2"/>
          </p:nvPr>
        </p:nvSpPr>
        <p:spPr>
          <a:xfrm>
            <a:off x="3406187"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946C2E05-3377-2941-9DB7-48B97DFD2813}" type="datetime4">
              <a:rPr lang="en-US" smtClean="0"/>
              <a:t>November 5, 2021</a:t>
            </a:fld>
            <a:endParaRPr lang="en-US" dirty="0"/>
          </a:p>
        </p:txBody>
      </p:sp>
      <p:sp>
        <p:nvSpPr>
          <p:cNvPr id="13" name="TextBox 12">
            <a:extLst>
              <a:ext uri="{FF2B5EF4-FFF2-40B4-BE49-F238E27FC236}">
                <a16:creationId xmlns:a16="http://schemas.microsoft.com/office/drawing/2014/main" id="{C0488FEB-D7C7-114C-BF26-E7CCFB19D37B}"/>
              </a:ext>
            </a:extLst>
          </p:cNvPr>
          <p:cNvSpPr txBox="1"/>
          <p:nvPr userDrawn="1"/>
        </p:nvSpPr>
        <p:spPr>
          <a:xfrm>
            <a:off x="1894402"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9" name="Picture 8">
            <a:extLst>
              <a:ext uri="{FF2B5EF4-FFF2-40B4-BE49-F238E27FC236}">
                <a16:creationId xmlns:a16="http://schemas.microsoft.com/office/drawing/2014/main" id="{16A68529-2180-074C-8D49-FA4BF48E3A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93637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2_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02BA06-01AB-F44A-9F5F-CFDE32D044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
            <a:extLst>
              <a:ext uri="{FF2B5EF4-FFF2-40B4-BE49-F238E27FC236}">
                <a16:creationId xmlns:a16="http://schemas.microsoft.com/office/drawing/2014/main" id="{26B9613B-8A14-F846-9DED-560742795D98}"/>
              </a:ext>
            </a:extLst>
          </p:cNvPr>
          <p:cNvSpPr>
            <a:spLocks noGrp="1"/>
          </p:cNvSpPr>
          <p:nvPr>
            <p:ph type="body" sz="quarter" idx="11" hasCustomPrompt="1"/>
          </p:nvPr>
        </p:nvSpPr>
        <p:spPr>
          <a:xfrm>
            <a:off x="980002" y="1394255"/>
            <a:ext cx="9217785" cy="897322"/>
          </a:xfrm>
          <a:prstGeom prst="rect">
            <a:avLst/>
          </a:prstGeom>
        </p:spPr>
        <p:txBody>
          <a:bodyPr/>
          <a:lstStyle>
            <a:lvl1pPr marL="0" indent="0">
              <a:buFontTx/>
              <a:buNone/>
              <a:defRPr sz="4000" b="0" i="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350" indent="0">
              <a:buNone/>
              <a:tabLst/>
              <a:defRPr sz="2400">
                <a:solidFill>
                  <a:schemeClr val="bg1"/>
                </a:solidFill>
              </a:defRPr>
            </a:lvl2pPr>
          </a:lstStyle>
          <a:p>
            <a:pPr lvl="0"/>
            <a:r>
              <a:rPr lang="en-US" dirty="0"/>
              <a:t>Insert section page title here</a:t>
            </a:r>
          </a:p>
        </p:txBody>
      </p:sp>
      <p:sp>
        <p:nvSpPr>
          <p:cNvPr id="2" name="TextBox 1">
            <a:extLst>
              <a:ext uri="{FF2B5EF4-FFF2-40B4-BE49-F238E27FC236}">
                <a16:creationId xmlns:a16="http://schemas.microsoft.com/office/drawing/2014/main" id="{ED4600D4-A237-7B44-9411-D380A0BFE884}"/>
              </a:ext>
            </a:extLst>
          </p:cNvPr>
          <p:cNvSpPr txBox="1"/>
          <p:nvPr userDrawn="1"/>
        </p:nvSpPr>
        <p:spPr>
          <a:xfrm>
            <a:off x="9331890" y="-488515"/>
            <a:ext cx="0" cy="0"/>
          </a:xfrm>
          <a:prstGeom prst="rect">
            <a:avLst/>
          </a:prstGeom>
        </p:spPr>
        <p:txBody>
          <a:bodyPr vert="horz" wrap="none" lIns="91440" tIns="45720" rIns="91440" bIns="45720" rtlCol="0" anchor="ctr">
            <a:noAutofit/>
          </a:bodyPr>
          <a:lstStyle/>
          <a:p>
            <a:pPr algn="l"/>
            <a:endParaRPr lang="en-US" sz="2800" b="1" i="0" dirty="0">
              <a:solidFill>
                <a:schemeClr val="tx2"/>
              </a:solidFill>
              <a:latin typeface="Arial Black" charset="0"/>
              <a:ea typeface="Arial Black" charset="0"/>
              <a:cs typeface="Arial Black" charset="0"/>
            </a:endParaRPr>
          </a:p>
        </p:txBody>
      </p:sp>
      <p:sp>
        <p:nvSpPr>
          <p:cNvPr id="7" name="Slide Number Placeholder 5">
            <a:extLst>
              <a:ext uri="{FF2B5EF4-FFF2-40B4-BE49-F238E27FC236}">
                <a16:creationId xmlns:a16="http://schemas.microsoft.com/office/drawing/2014/main" id="{A2CBAFB1-AE5F-184C-956B-C214FA10EBB0}"/>
              </a:ext>
            </a:extLst>
          </p:cNvPr>
          <p:cNvSpPr>
            <a:spLocks noGrp="1"/>
          </p:cNvSpPr>
          <p:nvPr>
            <p:ph type="sldNum" sz="quarter" idx="4"/>
          </p:nvPr>
        </p:nvSpPr>
        <p:spPr>
          <a:xfrm>
            <a:off x="980002"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8" name="Date Placeholder 3">
            <a:extLst>
              <a:ext uri="{FF2B5EF4-FFF2-40B4-BE49-F238E27FC236}">
                <a16:creationId xmlns:a16="http://schemas.microsoft.com/office/drawing/2014/main" id="{BE95A5FB-68B3-9D48-BA20-4F939D29BC5F}"/>
              </a:ext>
            </a:extLst>
          </p:cNvPr>
          <p:cNvSpPr>
            <a:spLocks noGrp="1"/>
          </p:cNvSpPr>
          <p:nvPr>
            <p:ph type="dt" sz="half" idx="2"/>
          </p:nvPr>
        </p:nvSpPr>
        <p:spPr>
          <a:xfrm>
            <a:off x="3406187"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B109EAAF-47FE-6348-80B8-472A56652DB1}" type="datetime4">
              <a:rPr lang="en-US" smtClean="0"/>
              <a:t>November 5, 2021</a:t>
            </a:fld>
            <a:endParaRPr lang="en-US" dirty="0"/>
          </a:p>
        </p:txBody>
      </p:sp>
      <p:sp>
        <p:nvSpPr>
          <p:cNvPr id="12" name="TextBox 11">
            <a:extLst>
              <a:ext uri="{FF2B5EF4-FFF2-40B4-BE49-F238E27FC236}">
                <a16:creationId xmlns:a16="http://schemas.microsoft.com/office/drawing/2014/main" id="{88B441C5-7AF8-8A49-82A1-E2DF7BA5F777}"/>
              </a:ext>
            </a:extLst>
          </p:cNvPr>
          <p:cNvSpPr txBox="1"/>
          <p:nvPr userDrawn="1"/>
        </p:nvSpPr>
        <p:spPr>
          <a:xfrm>
            <a:off x="1894402"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9" name="Picture 8">
            <a:extLst>
              <a:ext uri="{FF2B5EF4-FFF2-40B4-BE49-F238E27FC236}">
                <a16:creationId xmlns:a16="http://schemas.microsoft.com/office/drawing/2014/main" id="{A478C70D-D698-B540-BF44-3A61F74DAC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261662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02BA06-01AB-F44A-9F5F-CFDE32D044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
            <a:extLst>
              <a:ext uri="{FF2B5EF4-FFF2-40B4-BE49-F238E27FC236}">
                <a16:creationId xmlns:a16="http://schemas.microsoft.com/office/drawing/2014/main" id="{26B9613B-8A14-F846-9DED-560742795D98}"/>
              </a:ext>
            </a:extLst>
          </p:cNvPr>
          <p:cNvSpPr>
            <a:spLocks noGrp="1"/>
          </p:cNvSpPr>
          <p:nvPr>
            <p:ph type="body" sz="quarter" idx="11" hasCustomPrompt="1"/>
          </p:nvPr>
        </p:nvSpPr>
        <p:spPr>
          <a:xfrm>
            <a:off x="980002" y="1394255"/>
            <a:ext cx="9217785" cy="897322"/>
          </a:xfrm>
          <a:prstGeom prst="rect">
            <a:avLst/>
          </a:prstGeom>
        </p:spPr>
        <p:txBody>
          <a:bodyPr/>
          <a:lstStyle>
            <a:lvl1pPr marL="0" indent="0">
              <a:buFontTx/>
              <a:buNone/>
              <a:defRPr sz="4000" b="0" i="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6350" indent="0">
              <a:buNone/>
              <a:tabLst/>
              <a:defRPr sz="2400">
                <a:solidFill>
                  <a:schemeClr val="bg1"/>
                </a:solidFill>
              </a:defRPr>
            </a:lvl2pPr>
          </a:lstStyle>
          <a:p>
            <a:pPr lvl="0"/>
            <a:r>
              <a:rPr lang="en-US" dirty="0"/>
              <a:t>Insert section page title here</a:t>
            </a:r>
          </a:p>
        </p:txBody>
      </p:sp>
      <p:sp>
        <p:nvSpPr>
          <p:cNvPr id="2" name="TextBox 1">
            <a:extLst>
              <a:ext uri="{FF2B5EF4-FFF2-40B4-BE49-F238E27FC236}">
                <a16:creationId xmlns:a16="http://schemas.microsoft.com/office/drawing/2014/main" id="{ED4600D4-A237-7B44-9411-D380A0BFE884}"/>
              </a:ext>
            </a:extLst>
          </p:cNvPr>
          <p:cNvSpPr txBox="1"/>
          <p:nvPr userDrawn="1"/>
        </p:nvSpPr>
        <p:spPr>
          <a:xfrm>
            <a:off x="9331890" y="-488515"/>
            <a:ext cx="0" cy="0"/>
          </a:xfrm>
          <a:prstGeom prst="rect">
            <a:avLst/>
          </a:prstGeom>
        </p:spPr>
        <p:txBody>
          <a:bodyPr vert="horz" wrap="none" lIns="91440" tIns="45720" rIns="91440" bIns="45720" rtlCol="0" anchor="ctr">
            <a:noAutofit/>
          </a:bodyPr>
          <a:lstStyle/>
          <a:p>
            <a:pPr algn="l"/>
            <a:endParaRPr lang="en-US" sz="2800" b="1" i="0" dirty="0">
              <a:solidFill>
                <a:schemeClr val="tx2"/>
              </a:solidFill>
              <a:latin typeface="Arial Black" charset="0"/>
              <a:ea typeface="Arial Black" charset="0"/>
              <a:cs typeface="Arial Black" charset="0"/>
            </a:endParaRPr>
          </a:p>
        </p:txBody>
      </p:sp>
      <p:sp>
        <p:nvSpPr>
          <p:cNvPr id="7" name="Slide Number Placeholder 5">
            <a:extLst>
              <a:ext uri="{FF2B5EF4-FFF2-40B4-BE49-F238E27FC236}">
                <a16:creationId xmlns:a16="http://schemas.microsoft.com/office/drawing/2014/main" id="{FEFD1AF0-8B72-B94F-BDEB-29D4534F7F70}"/>
              </a:ext>
            </a:extLst>
          </p:cNvPr>
          <p:cNvSpPr>
            <a:spLocks noGrp="1"/>
          </p:cNvSpPr>
          <p:nvPr>
            <p:ph type="sldNum" sz="quarter" idx="4"/>
          </p:nvPr>
        </p:nvSpPr>
        <p:spPr>
          <a:xfrm>
            <a:off x="980002"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8" name="Date Placeholder 3">
            <a:extLst>
              <a:ext uri="{FF2B5EF4-FFF2-40B4-BE49-F238E27FC236}">
                <a16:creationId xmlns:a16="http://schemas.microsoft.com/office/drawing/2014/main" id="{39C47386-512F-654B-B646-29B9DECB2011}"/>
              </a:ext>
            </a:extLst>
          </p:cNvPr>
          <p:cNvSpPr>
            <a:spLocks noGrp="1"/>
          </p:cNvSpPr>
          <p:nvPr>
            <p:ph type="dt" sz="half" idx="2"/>
          </p:nvPr>
        </p:nvSpPr>
        <p:spPr>
          <a:xfrm>
            <a:off x="3406187"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6CA2591A-EBAE-F54A-A010-C5ABA9E30271}" type="datetime4">
              <a:rPr lang="en-US" smtClean="0"/>
              <a:t>November 5, 2021</a:t>
            </a:fld>
            <a:endParaRPr lang="en-US" dirty="0"/>
          </a:p>
        </p:txBody>
      </p:sp>
      <p:sp>
        <p:nvSpPr>
          <p:cNvPr id="12" name="TextBox 11">
            <a:extLst>
              <a:ext uri="{FF2B5EF4-FFF2-40B4-BE49-F238E27FC236}">
                <a16:creationId xmlns:a16="http://schemas.microsoft.com/office/drawing/2014/main" id="{C8461FB2-66F8-9845-9045-E69E08875629}"/>
              </a:ext>
            </a:extLst>
          </p:cNvPr>
          <p:cNvSpPr txBox="1"/>
          <p:nvPr userDrawn="1"/>
        </p:nvSpPr>
        <p:spPr>
          <a:xfrm>
            <a:off x="1894402"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9" name="Picture 8">
            <a:extLst>
              <a:ext uri="{FF2B5EF4-FFF2-40B4-BE49-F238E27FC236}">
                <a16:creationId xmlns:a16="http://schemas.microsoft.com/office/drawing/2014/main" id="{4B24DECA-AEBE-914A-B795-55C2517DAE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92070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1" y="1550020"/>
            <a:ext cx="11011688"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sp>
        <p:nvSpPr>
          <p:cNvPr id="6" name="Slide Number Placeholder 5">
            <a:extLst>
              <a:ext uri="{FF2B5EF4-FFF2-40B4-BE49-F238E27FC236}">
                <a16:creationId xmlns:a16="http://schemas.microsoft.com/office/drawing/2014/main" id="{F5F97AEC-9C39-724D-B20E-B8C92DE75562}"/>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8" name="Date Placeholder 3">
            <a:extLst>
              <a:ext uri="{FF2B5EF4-FFF2-40B4-BE49-F238E27FC236}">
                <a16:creationId xmlns:a16="http://schemas.microsoft.com/office/drawing/2014/main" id="{BF696301-C9AD-294B-8250-6F46B2FE849D}"/>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AF3CC09D-7576-FD45-814B-C8DD2AED53FE}" type="datetime4">
              <a:rPr lang="en-US" smtClean="0"/>
              <a:t>November 5, 2021</a:t>
            </a:fld>
            <a:endParaRPr lang="en-US" dirty="0"/>
          </a:p>
        </p:txBody>
      </p:sp>
      <p:sp>
        <p:nvSpPr>
          <p:cNvPr id="10" name="TextBox 9">
            <a:extLst>
              <a:ext uri="{FF2B5EF4-FFF2-40B4-BE49-F238E27FC236}">
                <a16:creationId xmlns:a16="http://schemas.microsoft.com/office/drawing/2014/main" id="{A7B57423-9882-DC46-BD53-663AEF0F034F}"/>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1" name="Picture 10">
            <a:extLst>
              <a:ext uri="{FF2B5EF4-FFF2-40B4-BE49-F238E27FC236}">
                <a16:creationId xmlns:a16="http://schemas.microsoft.com/office/drawing/2014/main" id="{7E7C3B8A-C24C-9F43-A6F3-B1BA175D27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219804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1" y="1550020"/>
            <a:ext cx="11011688" cy="4260683"/>
          </a:xfrm>
          <a:prstGeom prst="rect">
            <a:avLst/>
          </a:prstGeom>
        </p:spPr>
        <p:txBody>
          <a:bodyPr/>
          <a:lstStyle>
            <a:lvl1pPr marL="182880" indent="-182880">
              <a:buClr>
                <a:schemeClr val="accent5"/>
              </a:buClr>
              <a:buSzPct val="100000"/>
              <a:buFont typeface="Arial" panose="020B0604020202020204" pitchFamily="34" charset="0"/>
              <a:buChar char="•"/>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sp>
        <p:nvSpPr>
          <p:cNvPr id="6" name="Slide Number Placeholder 5">
            <a:extLst>
              <a:ext uri="{FF2B5EF4-FFF2-40B4-BE49-F238E27FC236}">
                <a16:creationId xmlns:a16="http://schemas.microsoft.com/office/drawing/2014/main" id="{E48B97D9-FD06-2A43-A41F-AFB20E60D723}"/>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8" name="Date Placeholder 3">
            <a:extLst>
              <a:ext uri="{FF2B5EF4-FFF2-40B4-BE49-F238E27FC236}">
                <a16:creationId xmlns:a16="http://schemas.microsoft.com/office/drawing/2014/main" id="{A583AC99-247C-354B-B703-4926B74A73D1}"/>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4B64A016-2D9F-8045-B569-E458CB198C69}" type="datetime4">
              <a:rPr lang="en-US" smtClean="0"/>
              <a:t>November 5, 2021</a:t>
            </a:fld>
            <a:endParaRPr lang="en-US" dirty="0"/>
          </a:p>
        </p:txBody>
      </p:sp>
      <p:sp>
        <p:nvSpPr>
          <p:cNvPr id="10" name="TextBox 9">
            <a:extLst>
              <a:ext uri="{FF2B5EF4-FFF2-40B4-BE49-F238E27FC236}">
                <a16:creationId xmlns:a16="http://schemas.microsoft.com/office/drawing/2014/main" id="{B4B04745-153B-A049-BDC6-D982E15A762A}"/>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1" name="Picture 10">
            <a:extLst>
              <a:ext uri="{FF2B5EF4-FFF2-40B4-BE49-F238E27FC236}">
                <a16:creationId xmlns:a16="http://schemas.microsoft.com/office/drawing/2014/main" id="{6882F747-3898-3847-B22C-F32C7BF212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74853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E185E-2DEC-C84A-9538-17686005B3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p:cNvSpPr>
            <a:spLocks noGrp="1"/>
          </p:cNvSpPr>
          <p:nvPr>
            <p:ph type="body" idx="13" hasCustomPrompt="1"/>
          </p:nvPr>
        </p:nvSpPr>
        <p:spPr>
          <a:xfrm>
            <a:off x="989961" y="718219"/>
            <a:ext cx="11020096" cy="454047"/>
          </a:xfrm>
          <a:prstGeom prst="rect">
            <a:avLst/>
          </a:prstGeom>
        </p:spPr>
        <p:txBody>
          <a:bodyPr anchor="ctr">
            <a:noAutofit/>
          </a:bodyPr>
          <a:lstStyle>
            <a:lvl1pPr marL="0" indent="0" algn="l">
              <a:buNone/>
              <a:defRPr sz="3600" b="0" spc="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17" name="Text Placeholder 5"/>
          <p:cNvSpPr>
            <a:spLocks noGrp="1"/>
          </p:cNvSpPr>
          <p:nvPr>
            <p:ph type="body" sz="quarter" idx="10" hasCustomPrompt="1"/>
          </p:nvPr>
        </p:nvSpPr>
        <p:spPr>
          <a:xfrm>
            <a:off x="989961" y="1550020"/>
            <a:ext cx="11011688" cy="4260683"/>
          </a:xfrm>
          <a:prstGeom prst="rect">
            <a:avLst/>
          </a:prstGeom>
        </p:spPr>
        <p:txBody>
          <a:bodyPr/>
          <a:lstStyle>
            <a:lvl1pPr marL="0" indent="0">
              <a:buClr>
                <a:schemeClr val="accent3"/>
              </a:buClr>
              <a:buSzPct val="100000"/>
              <a:buFontTx/>
              <a:buNone/>
              <a:defRPr sz="2400">
                <a:solidFill>
                  <a:schemeClr val="tx2"/>
                </a:solidFill>
              </a:defRPr>
            </a:lvl1pPr>
            <a:lvl2pPr marL="171450" indent="0">
              <a:buClr>
                <a:schemeClr val="accent3"/>
              </a:buClr>
              <a:buFontTx/>
              <a:buNone/>
              <a:tabLst/>
              <a:defRPr sz="2400">
                <a:solidFill>
                  <a:schemeClr val="tx2"/>
                </a:solidFill>
              </a:defRPr>
            </a:lvl2pPr>
            <a:lvl3pPr marL="342900" indent="0">
              <a:buClr>
                <a:schemeClr val="accent3"/>
              </a:buClr>
              <a:buFontTx/>
              <a:buNone/>
              <a:tabLst/>
              <a:defRPr sz="2400">
                <a:solidFill>
                  <a:schemeClr val="tx2"/>
                </a:solidFill>
              </a:defRPr>
            </a:lvl3pPr>
          </a:lstStyle>
          <a:p>
            <a:pPr lvl="0"/>
            <a:r>
              <a:rPr lang="en-US" dirty="0"/>
              <a:t>Click to edit text</a:t>
            </a:r>
          </a:p>
        </p:txBody>
      </p:sp>
      <p:sp>
        <p:nvSpPr>
          <p:cNvPr id="6" name="Slide Number Placeholder 5">
            <a:extLst>
              <a:ext uri="{FF2B5EF4-FFF2-40B4-BE49-F238E27FC236}">
                <a16:creationId xmlns:a16="http://schemas.microsoft.com/office/drawing/2014/main" id="{41C1D8DD-93BD-B245-A217-72989B784A90}"/>
              </a:ext>
            </a:extLst>
          </p:cNvPr>
          <p:cNvSpPr>
            <a:spLocks noGrp="1"/>
          </p:cNvSpPr>
          <p:nvPr>
            <p:ph type="sldNum" sz="quarter" idx="4"/>
          </p:nvPr>
        </p:nvSpPr>
        <p:spPr>
          <a:xfrm>
            <a:off x="989961" y="6356350"/>
            <a:ext cx="9144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dirty="0"/>
          </a:p>
        </p:txBody>
      </p:sp>
      <p:sp>
        <p:nvSpPr>
          <p:cNvPr id="8" name="Date Placeholder 3">
            <a:extLst>
              <a:ext uri="{FF2B5EF4-FFF2-40B4-BE49-F238E27FC236}">
                <a16:creationId xmlns:a16="http://schemas.microsoft.com/office/drawing/2014/main" id="{DFF0E652-237B-B84F-AD10-FA2AC4946932}"/>
              </a:ext>
            </a:extLst>
          </p:cNvPr>
          <p:cNvSpPr>
            <a:spLocks noGrp="1"/>
          </p:cNvSpPr>
          <p:nvPr>
            <p:ph type="dt" sz="half" idx="2"/>
          </p:nvPr>
        </p:nvSpPr>
        <p:spPr>
          <a:xfrm>
            <a:off x="3416146"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3C6EB4B1-C7A5-774A-95E6-1DC876767808}" type="datetime4">
              <a:rPr lang="en-US" smtClean="0"/>
              <a:t>November 5, 2021</a:t>
            </a:fld>
            <a:endParaRPr lang="en-US" dirty="0"/>
          </a:p>
        </p:txBody>
      </p:sp>
      <p:sp>
        <p:nvSpPr>
          <p:cNvPr id="10" name="TextBox 9">
            <a:extLst>
              <a:ext uri="{FF2B5EF4-FFF2-40B4-BE49-F238E27FC236}">
                <a16:creationId xmlns:a16="http://schemas.microsoft.com/office/drawing/2014/main" id="{395BBF18-5839-5048-84BF-6D5F17C3FC4E}"/>
              </a:ext>
            </a:extLst>
          </p:cNvPr>
          <p:cNvSpPr txBox="1"/>
          <p:nvPr userDrawn="1"/>
        </p:nvSpPr>
        <p:spPr>
          <a:xfrm>
            <a:off x="1904361" y="6400412"/>
            <a:ext cx="1511785" cy="276999"/>
          </a:xfrm>
          <a:prstGeom prst="rect">
            <a:avLst/>
          </a:prstGeom>
          <a:noFill/>
        </p:spPr>
        <p:txBody>
          <a:bodyPr wrap="square" rtlCol="0">
            <a:spAutoFit/>
          </a:bodyPr>
          <a:lstStyle/>
          <a:p>
            <a:pPr algn="r"/>
            <a:r>
              <a:rPr lang="en-US" sz="1200" b="0" i="0" dirty="0">
                <a:solidFill>
                  <a:schemeClr val="accent1"/>
                </a:solidFill>
                <a:latin typeface="Arial" panose="020B0604020202020204" pitchFamily="34" charset="0"/>
                <a:cs typeface="Arial" panose="020B0604020202020204" pitchFamily="34" charset="0"/>
              </a:rPr>
              <a:t>Capital Blue Cross</a:t>
            </a:r>
          </a:p>
        </p:txBody>
      </p:sp>
      <p:pic>
        <p:nvPicPr>
          <p:cNvPr id="11" name="Picture 10">
            <a:extLst>
              <a:ext uri="{FF2B5EF4-FFF2-40B4-BE49-F238E27FC236}">
                <a16:creationId xmlns:a16="http://schemas.microsoft.com/office/drawing/2014/main" id="{7CB16207-A406-674A-9458-01ABB354D9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4607" y="6098020"/>
            <a:ext cx="1740024" cy="640080"/>
          </a:xfrm>
          <a:prstGeom prst="rect">
            <a:avLst/>
          </a:prstGeom>
        </p:spPr>
      </p:pic>
    </p:spTree>
    <p:extLst>
      <p:ext uri="{BB962C8B-B14F-4D97-AF65-F5344CB8AC3E}">
        <p14:creationId xmlns:p14="http://schemas.microsoft.com/office/powerpoint/2010/main" val="425962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77419BD-EC1E-3345-94F9-4BCE475C4160}"/>
              </a:ext>
            </a:extLst>
          </p:cNvPr>
          <p:cNvSpPr>
            <a:spLocks noGrp="1"/>
          </p:cNvSpPr>
          <p:nvPr>
            <p:ph type="sldNum" sz="quarter" idx="4"/>
          </p:nvPr>
        </p:nvSpPr>
        <p:spPr>
          <a:xfrm>
            <a:off x="130743" y="6356350"/>
            <a:ext cx="2743200" cy="365125"/>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a:t>
            </a:fld>
            <a:endParaRPr lang="en-US"/>
          </a:p>
        </p:txBody>
      </p:sp>
    </p:spTree>
    <p:extLst>
      <p:ext uri="{BB962C8B-B14F-4D97-AF65-F5344CB8AC3E}">
        <p14:creationId xmlns:p14="http://schemas.microsoft.com/office/powerpoint/2010/main" val="181892982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8" r:id="rId14"/>
    <p:sldLayoutId id="2147483909" r:id="rId15"/>
    <p:sldLayoutId id="2147483910" r:id="rId16"/>
    <p:sldLayoutId id="2147483911" r:id="rId17"/>
    <p:sldLayoutId id="2147483912" r:id="rId18"/>
    <p:sldLayoutId id="2147483913" r:id="rId19"/>
    <p:sldLayoutId id="2147483914" r:id="rId20"/>
    <p:sldLayoutId id="2147483907" r:id="rId21"/>
    <p:sldLayoutId id="2147483916" r:id="rId22"/>
    <p:sldLayoutId id="2147483917" r:id="rId23"/>
  </p:sldLayoutIdLst>
  <p:hf hdr="0" ftr="0"/>
  <p:txStyles>
    <p:titleStyle>
      <a:lvl1pPr algn="l" defTabSz="914400" rtl="0" eaLnBrk="1" latinLnBrk="0" hangingPunct="1">
        <a:lnSpc>
          <a:spcPct val="90000"/>
        </a:lnSpc>
        <a:spcBef>
          <a:spcPct val="0"/>
        </a:spcBef>
        <a:buNone/>
        <a:defRPr sz="4400" b="0" i="0" kern="1200">
          <a:solidFill>
            <a:schemeClr val="tx1"/>
          </a:solidFill>
          <a:latin typeface="Arial 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32D4E4-A7E1-BF49-93BF-B0F374ED5FCE}"/>
              </a:ext>
            </a:extLst>
          </p:cNvPr>
          <p:cNvSpPr>
            <a:spLocks noGrp="1"/>
          </p:cNvSpPr>
          <p:nvPr>
            <p:ph type="body" sz="quarter" idx="11"/>
          </p:nvPr>
        </p:nvSpPr>
        <p:spPr/>
        <p:txBody>
          <a:bodyPr/>
          <a:lstStyle/>
          <a:p>
            <a:r>
              <a:rPr lang="en-US"/>
              <a:t>Health Savings Accounts</a:t>
            </a:r>
            <a:endParaRPr lang="en-US" dirty="0"/>
          </a:p>
        </p:txBody>
      </p:sp>
      <p:sp>
        <p:nvSpPr>
          <p:cNvPr id="6" name="Text Placeholder 5">
            <a:extLst>
              <a:ext uri="{FF2B5EF4-FFF2-40B4-BE49-F238E27FC236}">
                <a16:creationId xmlns:a16="http://schemas.microsoft.com/office/drawing/2014/main" id="{AA008728-1EF1-484B-830D-AFC699533B8D}"/>
              </a:ext>
            </a:extLst>
          </p:cNvPr>
          <p:cNvSpPr>
            <a:spLocks noGrp="1"/>
          </p:cNvSpPr>
          <p:nvPr>
            <p:ph type="body" sz="quarter" idx="13"/>
          </p:nvPr>
        </p:nvSpPr>
        <p:spPr>
          <a:xfrm>
            <a:off x="511657" y="3224427"/>
            <a:ext cx="3520016" cy="817891"/>
          </a:xfrm>
        </p:spPr>
        <p:txBody>
          <a:bodyPr/>
          <a:lstStyle/>
          <a:p>
            <a:r>
              <a:rPr lang="en-US"/>
              <a:t>Spend every day wisely</a:t>
            </a:r>
          </a:p>
          <a:p>
            <a:endParaRPr lang="en-US" dirty="0"/>
          </a:p>
        </p:txBody>
      </p:sp>
    </p:spTree>
    <p:extLst>
      <p:ext uri="{BB962C8B-B14F-4D97-AF65-F5344CB8AC3E}">
        <p14:creationId xmlns:p14="http://schemas.microsoft.com/office/powerpoint/2010/main" val="21396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4481653D-3B18-5349-BE7E-3558554861BE}"/>
              </a:ext>
            </a:extLst>
          </p:cNvPr>
          <p:cNvSpPr txBox="1">
            <a:spLocks/>
          </p:cNvSpPr>
          <p:nvPr/>
        </p:nvSpPr>
        <p:spPr>
          <a:xfrm>
            <a:off x="989961" y="5541664"/>
            <a:ext cx="9876513" cy="693579"/>
          </a:xfrm>
          <a:prstGeom prst="rect">
            <a:avLst/>
          </a:prstGeom>
        </p:spPr>
        <p:txBody>
          <a:bodyPr>
            <a:noAutofit/>
          </a:bodyPr>
          <a:lstStyle>
            <a:lvl1pPr marL="137160" indent="-137160" algn="l" defTabSz="914400" rtl="0" eaLnBrk="1" latinLnBrk="0" hangingPunct="1">
              <a:lnSpc>
                <a:spcPct val="90000"/>
              </a:lnSpc>
              <a:spcBef>
                <a:spcPts val="1000"/>
              </a:spcBef>
              <a:buClr>
                <a:srgbClr val="FFCD06"/>
              </a:buClr>
              <a:buFont typeface="Wingdings" charset="2"/>
              <a:buChar char="§"/>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buNone/>
            </a:pPr>
            <a:r>
              <a:rPr lang="en-US" sz="1200" baseline="300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1</a:t>
            </a:r>
            <a:r>
              <a:rPr lang="en-US" sz="12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Assumes the Martinez family pays 25% of their income in federal, State and social security taxes. Actual tax savings will depend on your HSA contributions, applicable State tax rates and your personal tax situation. Please consult your tax adviser for details.</a:t>
            </a:r>
          </a:p>
          <a:p>
            <a:pPr marL="0" indent="0">
              <a:lnSpc>
                <a:spcPct val="107000"/>
              </a:lnSpc>
              <a:buNone/>
            </a:pPr>
            <a:r>
              <a:rPr lang="en-US" sz="12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This story is a hypothetical example for purposes of illustration only.</a:t>
            </a:r>
          </a:p>
          <a:p>
            <a:pPr marL="0" indent="0">
              <a:buNone/>
            </a:pPr>
            <a:endParaRPr lang="en-US" sz="1200" dirty="0">
              <a:solidFill>
                <a:schemeClr val="tx2"/>
              </a:solidFill>
            </a:endParaRPr>
          </a:p>
        </p:txBody>
      </p:sp>
      <p:graphicFrame>
        <p:nvGraphicFramePr>
          <p:cNvPr id="11" name="Content Placeholder 4">
            <a:extLst>
              <a:ext uri="{FF2B5EF4-FFF2-40B4-BE49-F238E27FC236}">
                <a16:creationId xmlns:a16="http://schemas.microsoft.com/office/drawing/2014/main" id="{1E205A8A-0158-6146-857F-51E78195DDAE}"/>
              </a:ext>
            </a:extLst>
          </p:cNvPr>
          <p:cNvGraphicFramePr>
            <a:graphicFrameLocks/>
          </p:cNvGraphicFramePr>
          <p:nvPr>
            <p:extLst>
              <p:ext uri="{D42A27DB-BD31-4B8C-83A1-F6EECF244321}">
                <p14:modId xmlns:p14="http://schemas.microsoft.com/office/powerpoint/2010/main" val="732214764"/>
              </p:ext>
            </p:extLst>
          </p:nvPr>
        </p:nvGraphicFramePr>
        <p:xfrm>
          <a:off x="989961" y="1395035"/>
          <a:ext cx="10301815" cy="3109551"/>
        </p:xfrm>
        <a:graphic>
          <a:graphicData uri="http://schemas.openxmlformats.org/drawingml/2006/table">
            <a:tbl>
              <a:tblPr firstRow="1" bandRow="1">
                <a:tableStyleId>{5C22544A-7EE6-4342-B048-85BDC9FD1C3A}</a:tableStyleId>
              </a:tblPr>
              <a:tblGrid>
                <a:gridCol w="3441367">
                  <a:extLst>
                    <a:ext uri="{9D8B030D-6E8A-4147-A177-3AD203B41FA5}">
                      <a16:colId xmlns:a16="http://schemas.microsoft.com/office/drawing/2014/main" val="20000"/>
                    </a:ext>
                  </a:extLst>
                </a:gridCol>
                <a:gridCol w="3430224">
                  <a:extLst>
                    <a:ext uri="{9D8B030D-6E8A-4147-A177-3AD203B41FA5}">
                      <a16:colId xmlns:a16="http://schemas.microsoft.com/office/drawing/2014/main" val="20001"/>
                    </a:ext>
                  </a:extLst>
                </a:gridCol>
                <a:gridCol w="3430224">
                  <a:extLst>
                    <a:ext uri="{9D8B030D-6E8A-4147-A177-3AD203B41FA5}">
                      <a16:colId xmlns:a16="http://schemas.microsoft.com/office/drawing/2014/main" val="20002"/>
                    </a:ext>
                  </a:extLst>
                </a:gridCol>
              </a:tblGrid>
              <a:tr h="633653">
                <a:tc>
                  <a:txBody>
                    <a:bodyPr/>
                    <a:lstStyle/>
                    <a:p>
                      <a:endParaRPr lang="en-US" sz="1600" dirty="0">
                        <a:solidFill>
                          <a:srgbClr val="323332"/>
                        </a:solidFill>
                        <a:latin typeface="Calibri" charset="0"/>
                        <a:ea typeface="Calibri" charset="0"/>
                        <a:cs typeface="Calibri" charset="0"/>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i="0" kern="1200" dirty="0">
                          <a:solidFill>
                            <a:srgbClr val="FFFFFF"/>
                          </a:solidFill>
                          <a:latin typeface="Arial" panose="020B0604020202020204" pitchFamily="34" charset="0"/>
                          <a:ea typeface="Calibri" charset="0"/>
                          <a:cs typeface="Arial" panose="020B0604020202020204" pitchFamily="34" charset="0"/>
                        </a:rPr>
                        <a:t>Without an HSA</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2000" b="1" i="0" kern="1200" dirty="0">
                          <a:solidFill>
                            <a:srgbClr val="FFFFFF"/>
                          </a:solidFill>
                          <a:latin typeface="Arial" panose="020B0604020202020204" pitchFamily="34" charset="0"/>
                          <a:ea typeface="Calibri" charset="0"/>
                          <a:cs typeface="Arial" panose="020B0604020202020204" pitchFamily="34" charset="0"/>
                        </a:rPr>
                        <a:t>With an HSA</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9631">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Estimated taxes</a:t>
                      </a:r>
                      <a:r>
                        <a:rPr lang="en-US" sz="2000" b="0" kern="1200" baseline="30000" dirty="0">
                          <a:solidFill>
                            <a:srgbClr val="323332"/>
                          </a:solidFill>
                          <a:latin typeface="Arial" panose="020B0604020202020204" pitchFamily="34" charset="0"/>
                          <a:ea typeface="+mn-ea"/>
                          <a:cs typeface="Arial" panose="020B0604020202020204" pitchFamily="34" charset="0"/>
                        </a:rPr>
                        <a:t>1</a:t>
                      </a:r>
                    </a:p>
                  </a:txBody>
                  <a:tcPr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kern="1200" dirty="0">
                          <a:solidFill>
                            <a:srgbClr val="323332"/>
                          </a:solidFill>
                          <a:latin typeface="Arial" panose="020B0604020202020204" pitchFamily="34" charset="0"/>
                          <a:ea typeface="Calibri" charset="0"/>
                          <a:cs typeface="Arial" panose="020B0604020202020204" pitchFamily="34" charset="0"/>
                        </a:rPr>
                        <a:t>$17,000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200" dirty="0">
                          <a:solidFill>
                            <a:srgbClr val="323332"/>
                          </a:solidFill>
                          <a:latin typeface="Arial" panose="020B0604020202020204" pitchFamily="34" charset="0"/>
                          <a:ea typeface="Calibri" charset="0"/>
                          <a:cs typeface="Arial" panose="020B0604020202020204" pitchFamily="34" charset="0"/>
                        </a:rPr>
                        <a:t>$15,750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7975">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Tax savings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ctr" defTabSz="914400" rtl="0" eaLnBrk="1" latinLnBrk="0" hangingPunct="1"/>
                      <a:r>
                        <a:rPr lang="en-US" sz="2000" kern="1200" dirty="0">
                          <a:solidFill>
                            <a:srgbClr val="323332"/>
                          </a:solidFill>
                          <a:latin typeface="Arial" panose="020B0604020202020204" pitchFamily="34" charset="0"/>
                          <a:ea typeface="Calibri"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kern="1200" dirty="0">
                          <a:solidFill>
                            <a:srgbClr val="323332"/>
                          </a:solidFill>
                          <a:latin typeface="Arial" panose="020B0604020202020204" pitchFamily="34" charset="0"/>
                          <a:ea typeface="Calibri" charset="0"/>
                          <a:cs typeface="Arial" panose="020B0604020202020204" pitchFamily="34" charset="0"/>
                        </a:rPr>
                        <a:t>$1,250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Healthcare expense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ctr" defTabSz="914400" rtl="0" eaLnBrk="1" latinLnBrk="0" hangingPunct="1"/>
                      <a:r>
                        <a:rPr lang="en-US" sz="2000" kern="1200" dirty="0">
                          <a:solidFill>
                            <a:srgbClr val="323332"/>
                          </a:solidFill>
                          <a:latin typeface="Arial" panose="020B0604020202020204" pitchFamily="34" charset="0"/>
                          <a:ea typeface="Calibri" charset="0"/>
                          <a:cs typeface="Arial" panose="020B0604020202020204" pitchFamily="34" charset="0"/>
                        </a:rPr>
                        <a:t>$2,450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kern="1200" dirty="0">
                          <a:solidFill>
                            <a:srgbClr val="323332"/>
                          </a:solidFill>
                          <a:latin typeface="Arial" panose="020B0604020202020204" pitchFamily="34" charset="0"/>
                          <a:ea typeface="Calibri" charset="0"/>
                          <a:cs typeface="Arial" panose="020B0604020202020204" pitchFamily="34" charset="0"/>
                        </a:rPr>
                        <a:t>$2,450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HSA account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ctr" defTabSz="914400" rtl="0" eaLnBrk="1" latinLnBrk="0" hangingPunct="1"/>
                      <a:r>
                        <a:rPr lang="en-US" sz="2000" kern="1200" dirty="0">
                          <a:solidFill>
                            <a:srgbClr val="323332"/>
                          </a:solidFill>
                          <a:latin typeface="Arial" panose="020B0604020202020204" pitchFamily="34" charset="0"/>
                          <a:ea typeface="Calibri"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kern="1200" dirty="0">
                          <a:solidFill>
                            <a:srgbClr val="323332"/>
                          </a:solidFill>
                          <a:latin typeface="Arial" panose="020B0604020202020204" pitchFamily="34" charset="0"/>
                          <a:ea typeface="Calibri" charset="0"/>
                          <a:cs typeface="Arial" panose="020B0604020202020204" pitchFamily="34" charset="0"/>
                        </a:rPr>
                        <a:t>$5,000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HSA balance to roll over</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algn="ctr" defTabSz="914400" rtl="0" eaLnBrk="1" latinLnBrk="0" hangingPunct="1"/>
                      <a:r>
                        <a:rPr lang="en-US" sz="2000" kern="1200" dirty="0">
                          <a:solidFill>
                            <a:srgbClr val="323332"/>
                          </a:solidFill>
                          <a:latin typeface="Arial" panose="020B0604020202020204" pitchFamily="34" charset="0"/>
                          <a:ea typeface="Calibri"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12700"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000" kern="1200" dirty="0">
                          <a:solidFill>
                            <a:srgbClr val="323332"/>
                          </a:solidFill>
                          <a:latin typeface="Arial" panose="020B0604020202020204" pitchFamily="34" charset="0"/>
                          <a:ea typeface="Calibri" charset="0"/>
                          <a:cs typeface="Arial" panose="020B0604020202020204" pitchFamily="34" charset="0"/>
                        </a:rPr>
                        <a:t>$2,550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12700"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ext Placeholder 5">
            <a:extLst>
              <a:ext uri="{FF2B5EF4-FFF2-40B4-BE49-F238E27FC236}">
                <a16:creationId xmlns:a16="http://schemas.microsoft.com/office/drawing/2014/main" id="{54A4B354-7FE7-E240-B0F4-0F1CEEC0BA40}"/>
              </a:ext>
            </a:extLst>
          </p:cNvPr>
          <p:cNvSpPr>
            <a:spLocks noGrp="1"/>
          </p:cNvSpPr>
          <p:nvPr>
            <p:ph type="body" idx="13"/>
          </p:nvPr>
        </p:nvSpPr>
        <p:spPr/>
        <p:txBody>
          <a:bodyPr/>
          <a:lstStyle/>
          <a:p>
            <a:r>
              <a:rPr lang="en-US" dirty="0"/>
              <a:t>The Martinez family's savings</a:t>
            </a:r>
          </a:p>
        </p:txBody>
      </p:sp>
      <p:sp>
        <p:nvSpPr>
          <p:cNvPr id="4" name="Slide Number Placeholder 5">
            <a:extLst>
              <a:ext uri="{FF2B5EF4-FFF2-40B4-BE49-F238E27FC236}">
                <a16:creationId xmlns:a16="http://schemas.microsoft.com/office/drawing/2014/main" id="{2E16A888-C400-234D-BE9F-D915DCB4B9EA}"/>
              </a:ext>
            </a:extLst>
          </p:cNvPr>
          <p:cNvSpPr>
            <a:spLocks noGrp="1"/>
          </p:cNvSpPr>
          <p:nvPr>
            <p:ph type="sldNum" sz="quarter" idx="4"/>
          </p:nvPr>
        </p:nvSpPr>
        <p:spPr>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10</a:t>
            </a:fld>
            <a:endParaRPr lang="en-US"/>
          </a:p>
        </p:txBody>
      </p:sp>
      <p:sp>
        <p:nvSpPr>
          <p:cNvPr id="10" name="TextBox 9">
            <a:extLst>
              <a:ext uri="{FF2B5EF4-FFF2-40B4-BE49-F238E27FC236}">
                <a16:creationId xmlns:a16="http://schemas.microsoft.com/office/drawing/2014/main" id="{42D193A8-6F98-4346-BB46-DCBEE9D4787C}"/>
              </a:ext>
            </a:extLst>
          </p:cNvPr>
          <p:cNvSpPr txBox="1"/>
          <p:nvPr/>
        </p:nvSpPr>
        <p:spPr>
          <a:xfrm>
            <a:off x="989961" y="4606372"/>
            <a:ext cx="10833444" cy="923330"/>
          </a:xfrm>
          <a:prstGeom prst="rect">
            <a:avLst/>
          </a:prstGeom>
          <a:noFill/>
        </p:spPr>
        <p:txBody>
          <a:bodyPr wrap="square" rtlCol="0">
            <a:spAutoFit/>
          </a:bodyPr>
          <a:lstStyle/>
          <a:p>
            <a:r>
              <a:rPr lang="en-US" dirty="0">
                <a:solidFill>
                  <a:schemeClr val="tx2"/>
                </a:solidFill>
              </a:rPr>
              <a:t>At year’s end, the Martinez family has not only saved $1,250 in taxes, but has used those savings to cover approximately half of their healthcare expenses. They have also established an HSA account that is available for future expenses.</a:t>
            </a:r>
          </a:p>
        </p:txBody>
      </p:sp>
    </p:spTree>
    <p:extLst>
      <p:ext uri="{BB962C8B-B14F-4D97-AF65-F5344CB8AC3E}">
        <p14:creationId xmlns:p14="http://schemas.microsoft.com/office/powerpoint/2010/main" val="66775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8F8C1A9E-AA44-234B-A71F-C677C0B0EE7B}"/>
              </a:ext>
            </a:extLst>
          </p:cNvPr>
          <p:cNvGraphicFramePr>
            <a:graphicFrameLocks/>
          </p:cNvGraphicFramePr>
          <p:nvPr>
            <p:extLst>
              <p:ext uri="{D42A27DB-BD31-4B8C-83A1-F6EECF244321}">
                <p14:modId xmlns:p14="http://schemas.microsoft.com/office/powerpoint/2010/main" val="2064384481"/>
              </p:ext>
            </p:extLst>
          </p:nvPr>
        </p:nvGraphicFramePr>
        <p:xfrm>
          <a:off x="1018536" y="2104303"/>
          <a:ext cx="4751621" cy="2173415"/>
        </p:xfrm>
        <a:graphic>
          <a:graphicData uri="http://schemas.openxmlformats.org/drawingml/2006/table">
            <a:tbl>
              <a:tblPr firstRow="1" bandRow="1">
                <a:tableStyleId>{5C22544A-7EE6-4342-B048-85BDC9FD1C3A}</a:tableStyleId>
              </a:tblPr>
              <a:tblGrid>
                <a:gridCol w="2821795">
                  <a:extLst>
                    <a:ext uri="{9D8B030D-6E8A-4147-A177-3AD203B41FA5}">
                      <a16:colId xmlns:a16="http://schemas.microsoft.com/office/drawing/2014/main" val="20000"/>
                    </a:ext>
                  </a:extLst>
                </a:gridCol>
                <a:gridCol w="1929826">
                  <a:extLst>
                    <a:ext uri="{9D8B030D-6E8A-4147-A177-3AD203B41FA5}">
                      <a16:colId xmlns:a16="http://schemas.microsoft.com/office/drawing/2014/main" val="20001"/>
                    </a:ext>
                  </a:extLst>
                </a:gridCol>
              </a:tblGrid>
              <a:tr h="614889">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Combined annual salary</a:t>
                      </a:r>
                    </a:p>
                  </a:txBody>
                  <a:tcPr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ctr" defTabSz="914400" rtl="0" eaLnBrk="1" latinLnBrk="0" hangingPunct="1"/>
                      <a:r>
                        <a:rPr lang="en-US" sz="1800" b="1" kern="1200" dirty="0">
                          <a:solidFill>
                            <a:schemeClr val="tx1"/>
                          </a:solidFill>
                          <a:latin typeface="Arial" panose="020B0604020202020204" pitchFamily="34" charset="0"/>
                          <a:ea typeface="+mn-ea"/>
                          <a:cs typeface="Arial" panose="020B0604020202020204" pitchFamily="34" charset="0"/>
                        </a:rPr>
                        <a:t>$94,000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4395">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HSA pretax contribution (2022 limit)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ctr" defTabSz="914400" rtl="0" eaLnBrk="1" latinLnBrk="0" hangingPunct="1"/>
                      <a:r>
                        <a:rPr lang="en-US" sz="1800" b="1" kern="1200" dirty="0">
                          <a:solidFill>
                            <a:schemeClr val="tx1"/>
                          </a:solidFill>
                          <a:latin typeface="Arial" panose="020B0604020202020204" pitchFamily="34" charset="0"/>
                          <a:ea typeface="+mn-ea"/>
                          <a:cs typeface="Arial" panose="020B0604020202020204" pitchFamily="34" charset="0"/>
                        </a:rPr>
                        <a:t>$7,300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9223">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Net taxable income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ctr" defTabSz="914400" rtl="0" eaLnBrk="1" latinLnBrk="0" hangingPunct="1"/>
                      <a:r>
                        <a:rPr lang="en-US" sz="1800" b="1" kern="1200" dirty="0">
                          <a:solidFill>
                            <a:schemeClr val="tx1"/>
                          </a:solidFill>
                          <a:latin typeface="Arial" panose="020B0604020202020204" pitchFamily="34" charset="0"/>
                          <a:ea typeface="+mn-ea"/>
                          <a:cs typeface="Arial" panose="020B0604020202020204" pitchFamily="34" charset="0"/>
                        </a:rPr>
                        <a:t>$86,700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223">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Estimated tax rate</a:t>
                      </a:r>
                      <a:r>
                        <a:rPr lang="en-US" sz="1800" b="0" baseline="30000" dirty="0">
                          <a:solidFill>
                            <a:srgbClr val="323332"/>
                          </a:solidFill>
                          <a:latin typeface="Arial" panose="020B0604020202020204" pitchFamily="34" charset="0"/>
                          <a:ea typeface="Calibri" charset="0"/>
                          <a:cs typeface="Arial" panose="020B0604020202020204" pitchFamily="34" charset="0"/>
                        </a:rPr>
                        <a:t>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ctr" defTabSz="914400" rtl="0" eaLnBrk="1" latinLnBrk="0" hangingPunct="1"/>
                      <a:r>
                        <a:rPr lang="en-US" sz="1800" b="1" kern="1200" dirty="0">
                          <a:solidFill>
                            <a:schemeClr val="tx1"/>
                          </a:solidFill>
                          <a:latin typeface="Arial" panose="020B0604020202020204" pitchFamily="34" charset="0"/>
                          <a:ea typeface="+mn-ea"/>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Text Placeholder 1">
            <a:extLst>
              <a:ext uri="{FF2B5EF4-FFF2-40B4-BE49-F238E27FC236}">
                <a16:creationId xmlns:a16="http://schemas.microsoft.com/office/drawing/2014/main" id="{18D6EFA8-F950-C74F-9E3F-40932A2DCB33}"/>
              </a:ext>
            </a:extLst>
          </p:cNvPr>
          <p:cNvSpPr>
            <a:spLocks noGrp="1"/>
          </p:cNvSpPr>
          <p:nvPr>
            <p:ph type="body" idx="13"/>
          </p:nvPr>
        </p:nvSpPr>
        <p:spPr/>
        <p:txBody>
          <a:bodyPr/>
          <a:lstStyle/>
          <a:p>
            <a:r>
              <a:rPr lang="en-US" dirty="0"/>
              <a:t>Meet the Robinson family</a:t>
            </a:r>
          </a:p>
        </p:txBody>
      </p:sp>
      <p:sp>
        <p:nvSpPr>
          <p:cNvPr id="4" name="Slide Number Placeholder 5">
            <a:extLst>
              <a:ext uri="{FF2B5EF4-FFF2-40B4-BE49-F238E27FC236}">
                <a16:creationId xmlns:a16="http://schemas.microsoft.com/office/drawing/2014/main" id="{94F2AA4C-07EF-2549-878F-A92C81B4737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11</a:t>
            </a:fld>
            <a:endParaRPr lang="en-US"/>
          </a:p>
        </p:txBody>
      </p:sp>
      <p:sp>
        <p:nvSpPr>
          <p:cNvPr id="21" name="Text Placeholder 20">
            <a:extLst>
              <a:ext uri="{FF2B5EF4-FFF2-40B4-BE49-F238E27FC236}">
                <a16:creationId xmlns:a16="http://schemas.microsoft.com/office/drawing/2014/main" id="{5D69BD88-EB4F-3D4C-AE23-BA1E5E98B4CA}"/>
              </a:ext>
            </a:extLst>
          </p:cNvPr>
          <p:cNvSpPr>
            <a:spLocks noGrp="1"/>
          </p:cNvSpPr>
          <p:nvPr>
            <p:ph type="body" sz="quarter" idx="14"/>
          </p:nvPr>
        </p:nvSpPr>
        <p:spPr>
          <a:xfrm>
            <a:off x="990600" y="1191328"/>
            <a:ext cx="4750981" cy="573087"/>
          </a:xfrm>
        </p:spPr>
        <p:txBody>
          <a:bodyPr/>
          <a:lstStyle/>
          <a:p>
            <a:r>
              <a:rPr lang="en-US" dirty="0"/>
              <a:t>Two-parent family with two school-age children</a:t>
            </a:r>
          </a:p>
        </p:txBody>
      </p:sp>
      <p:sp>
        <p:nvSpPr>
          <p:cNvPr id="20" name="Text Placeholder 2">
            <a:extLst>
              <a:ext uri="{FF2B5EF4-FFF2-40B4-BE49-F238E27FC236}">
                <a16:creationId xmlns:a16="http://schemas.microsoft.com/office/drawing/2014/main" id="{9635FCCF-6E0D-064C-B21C-8C45C0982AE5}"/>
              </a:ext>
            </a:extLst>
          </p:cNvPr>
          <p:cNvSpPr txBox="1">
            <a:spLocks/>
          </p:cNvSpPr>
          <p:nvPr/>
        </p:nvSpPr>
        <p:spPr>
          <a:xfrm>
            <a:off x="962481" y="4395130"/>
            <a:ext cx="4779100" cy="114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1200" baseline="30000" dirty="0">
                <a:latin typeface="Arial Narrow" panose="020B0606020202030204" pitchFamily="34" charset="0"/>
                <a:ea typeface="Calibri" panose="020F0502020204030204" pitchFamily="34" charset="0"/>
                <a:cs typeface="Times New Roman" panose="02020603050405020304" pitchFamily="18" charset="0"/>
              </a:rPr>
              <a:t>1</a:t>
            </a:r>
            <a:r>
              <a:rPr lang="en-US" sz="1200" dirty="0">
                <a:latin typeface="Arial Narrow" panose="020B0606020202030204" pitchFamily="34" charset="0"/>
                <a:ea typeface="Calibri" panose="020F0502020204030204" pitchFamily="34" charset="0"/>
                <a:cs typeface="Times New Roman" panose="02020603050405020304" pitchFamily="18" charset="0"/>
              </a:rPr>
              <a:t>Assumes the Robinson family pays 25% of their income in federal, State and social security taxes. Actual tax savings will depend on your HSA contributions, applicable State tax rates and your personal tax situation. Please consult your tax adviser for details.</a:t>
            </a:r>
          </a:p>
          <a:p>
            <a:pPr>
              <a:lnSpc>
                <a:spcPct val="107000"/>
              </a:lnSpc>
            </a:pPr>
            <a:r>
              <a:rPr lang="en-US" sz="1200" dirty="0">
                <a:latin typeface="Arial Narrow" panose="020B0606020202030204" pitchFamily="34" charset="0"/>
                <a:ea typeface="Calibri" panose="020F0502020204030204" pitchFamily="34" charset="0"/>
                <a:cs typeface="Times New Roman" panose="02020603050405020304" pitchFamily="18" charset="0"/>
              </a:rPr>
              <a:t>This story is a hypothetical example for purposes of illustration only.</a:t>
            </a:r>
          </a:p>
        </p:txBody>
      </p:sp>
      <p:pic>
        <p:nvPicPr>
          <p:cNvPr id="5" name="Picture 4">
            <a:extLst>
              <a:ext uri="{FF2B5EF4-FFF2-40B4-BE49-F238E27FC236}">
                <a16:creationId xmlns:a16="http://schemas.microsoft.com/office/drawing/2014/main" id="{F586CBAE-70C7-0045-BD74-9A2D869F8F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59346" y="1550002"/>
            <a:ext cx="6033331" cy="3809398"/>
          </a:xfrm>
          <a:prstGeom prst="rect">
            <a:avLst/>
          </a:prstGeom>
        </p:spPr>
      </p:pic>
    </p:spTree>
    <p:extLst>
      <p:ext uri="{BB962C8B-B14F-4D97-AF65-F5344CB8AC3E}">
        <p14:creationId xmlns:p14="http://schemas.microsoft.com/office/powerpoint/2010/main" val="171571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1E205A8A-0158-6146-857F-51E78195DDAE}"/>
              </a:ext>
            </a:extLst>
          </p:cNvPr>
          <p:cNvGraphicFramePr>
            <a:graphicFrameLocks/>
          </p:cNvGraphicFramePr>
          <p:nvPr>
            <p:extLst>
              <p:ext uri="{D42A27DB-BD31-4B8C-83A1-F6EECF244321}">
                <p14:modId xmlns:p14="http://schemas.microsoft.com/office/powerpoint/2010/main" val="1346928617"/>
              </p:ext>
            </p:extLst>
          </p:nvPr>
        </p:nvGraphicFramePr>
        <p:xfrm>
          <a:off x="989961" y="1395035"/>
          <a:ext cx="10301815" cy="3109551"/>
        </p:xfrm>
        <a:graphic>
          <a:graphicData uri="http://schemas.openxmlformats.org/drawingml/2006/table">
            <a:tbl>
              <a:tblPr firstRow="1" bandRow="1">
                <a:tableStyleId>{5C22544A-7EE6-4342-B048-85BDC9FD1C3A}</a:tableStyleId>
              </a:tblPr>
              <a:tblGrid>
                <a:gridCol w="3441367">
                  <a:extLst>
                    <a:ext uri="{9D8B030D-6E8A-4147-A177-3AD203B41FA5}">
                      <a16:colId xmlns:a16="http://schemas.microsoft.com/office/drawing/2014/main" val="20000"/>
                    </a:ext>
                  </a:extLst>
                </a:gridCol>
                <a:gridCol w="3430224">
                  <a:extLst>
                    <a:ext uri="{9D8B030D-6E8A-4147-A177-3AD203B41FA5}">
                      <a16:colId xmlns:a16="http://schemas.microsoft.com/office/drawing/2014/main" val="20001"/>
                    </a:ext>
                  </a:extLst>
                </a:gridCol>
                <a:gridCol w="3430224">
                  <a:extLst>
                    <a:ext uri="{9D8B030D-6E8A-4147-A177-3AD203B41FA5}">
                      <a16:colId xmlns:a16="http://schemas.microsoft.com/office/drawing/2014/main" val="20002"/>
                    </a:ext>
                  </a:extLst>
                </a:gridCol>
              </a:tblGrid>
              <a:tr h="633653">
                <a:tc>
                  <a:txBody>
                    <a:bodyPr/>
                    <a:lstStyle/>
                    <a:p>
                      <a:endParaRPr lang="en-US" sz="1600" dirty="0">
                        <a:solidFill>
                          <a:srgbClr val="323332"/>
                        </a:solidFill>
                        <a:latin typeface="Calibri" charset="0"/>
                        <a:ea typeface="Calibri" charset="0"/>
                        <a:cs typeface="Calibri" charset="0"/>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i="0" kern="1200" dirty="0">
                          <a:solidFill>
                            <a:srgbClr val="FFFFFF"/>
                          </a:solidFill>
                          <a:latin typeface="Arial" panose="020B0604020202020204" pitchFamily="34" charset="0"/>
                          <a:ea typeface="Calibri" charset="0"/>
                          <a:cs typeface="Arial" panose="020B0604020202020204" pitchFamily="34" charset="0"/>
                        </a:rPr>
                        <a:t>Without an HSA</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2000" b="1" i="0" kern="1200" dirty="0">
                          <a:solidFill>
                            <a:srgbClr val="FFFFFF"/>
                          </a:solidFill>
                          <a:latin typeface="Arial" panose="020B0604020202020204" pitchFamily="34" charset="0"/>
                          <a:ea typeface="Calibri" charset="0"/>
                          <a:cs typeface="Arial" panose="020B0604020202020204" pitchFamily="34" charset="0"/>
                        </a:rPr>
                        <a:t>With an HSA</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9631">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Estimated taxes</a:t>
                      </a:r>
                      <a:r>
                        <a:rPr lang="en-US" sz="2000" b="0" kern="1200" baseline="30000" dirty="0">
                          <a:solidFill>
                            <a:srgbClr val="323332"/>
                          </a:solidFill>
                          <a:latin typeface="Arial" panose="020B0604020202020204" pitchFamily="34" charset="0"/>
                          <a:ea typeface="+mn-ea"/>
                          <a:cs typeface="Arial" panose="020B0604020202020204" pitchFamily="34" charset="0"/>
                        </a:rPr>
                        <a:t>1</a:t>
                      </a:r>
                    </a:p>
                  </a:txBody>
                  <a:tcPr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$23,500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$21,775</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7975">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Tax savings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$1,725</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Healthcare expense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$1,850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$1,850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HSA account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$7,300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HSA balance to roll over</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12700"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$5,450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12700"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ext Placeholder 5">
            <a:extLst>
              <a:ext uri="{FF2B5EF4-FFF2-40B4-BE49-F238E27FC236}">
                <a16:creationId xmlns:a16="http://schemas.microsoft.com/office/drawing/2014/main" id="{54A4B354-7FE7-E240-B0F4-0F1CEEC0BA40}"/>
              </a:ext>
            </a:extLst>
          </p:cNvPr>
          <p:cNvSpPr>
            <a:spLocks noGrp="1"/>
          </p:cNvSpPr>
          <p:nvPr>
            <p:ph type="body" idx="13"/>
          </p:nvPr>
        </p:nvSpPr>
        <p:spPr/>
        <p:txBody>
          <a:bodyPr/>
          <a:lstStyle/>
          <a:p>
            <a:r>
              <a:rPr lang="en-US" dirty="0"/>
              <a:t>The Robinson family's savings</a:t>
            </a:r>
          </a:p>
        </p:txBody>
      </p:sp>
      <p:sp>
        <p:nvSpPr>
          <p:cNvPr id="4" name="Slide Number Placeholder 5">
            <a:extLst>
              <a:ext uri="{FF2B5EF4-FFF2-40B4-BE49-F238E27FC236}">
                <a16:creationId xmlns:a16="http://schemas.microsoft.com/office/drawing/2014/main" id="{2E16A888-C400-234D-BE9F-D915DCB4B9EA}"/>
              </a:ext>
            </a:extLst>
          </p:cNvPr>
          <p:cNvSpPr>
            <a:spLocks noGrp="1"/>
          </p:cNvSpPr>
          <p:nvPr>
            <p:ph type="sldNum" sz="quarter" idx="4"/>
          </p:nvPr>
        </p:nvSpPr>
        <p:spPr>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12</a:t>
            </a:fld>
            <a:endParaRPr lang="en-US"/>
          </a:p>
        </p:txBody>
      </p:sp>
      <p:sp>
        <p:nvSpPr>
          <p:cNvPr id="9" name="Text Placeholder 2">
            <a:extLst>
              <a:ext uri="{FF2B5EF4-FFF2-40B4-BE49-F238E27FC236}">
                <a16:creationId xmlns:a16="http://schemas.microsoft.com/office/drawing/2014/main" id="{4481653D-3B18-5349-BE7E-3558554861BE}"/>
              </a:ext>
            </a:extLst>
          </p:cNvPr>
          <p:cNvSpPr txBox="1">
            <a:spLocks/>
          </p:cNvSpPr>
          <p:nvPr/>
        </p:nvSpPr>
        <p:spPr>
          <a:xfrm>
            <a:off x="989961" y="5375995"/>
            <a:ext cx="9876513" cy="693579"/>
          </a:xfrm>
          <a:prstGeom prst="rect">
            <a:avLst/>
          </a:prstGeom>
        </p:spPr>
        <p:txBody>
          <a:bodyPr>
            <a:noAutofit/>
          </a:bodyPr>
          <a:lstStyle>
            <a:lvl1pPr marL="137160" indent="-137160" algn="l" defTabSz="914400" rtl="0" eaLnBrk="1" latinLnBrk="0" hangingPunct="1">
              <a:lnSpc>
                <a:spcPct val="90000"/>
              </a:lnSpc>
              <a:spcBef>
                <a:spcPts val="1000"/>
              </a:spcBef>
              <a:buClr>
                <a:srgbClr val="FFCD06"/>
              </a:buClr>
              <a:buFont typeface="Wingdings" charset="2"/>
              <a:buChar char="§"/>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buNone/>
            </a:pPr>
            <a:r>
              <a:rPr lang="en-US" sz="1200" baseline="30000" dirty="0">
                <a:solidFill>
                  <a:schemeClr val="tx2"/>
                </a:solidFill>
                <a:latin typeface="Arial Narrow" panose="020B0604020202020204" pitchFamily="34" charset="0"/>
                <a:ea typeface="Calibri" panose="020F0502020204030204" pitchFamily="34" charset="0"/>
                <a:cs typeface="Arial Narrow" panose="020B0604020202020204" pitchFamily="34" charset="0"/>
              </a:rPr>
              <a:t>1</a:t>
            </a:r>
            <a:r>
              <a:rPr lang="en-US" sz="1200" dirty="0">
                <a:solidFill>
                  <a:schemeClr val="tx2"/>
                </a:solidFill>
                <a:latin typeface="Arial Narrow" panose="020B0604020202020204" pitchFamily="34" charset="0"/>
                <a:ea typeface="Calibri" panose="020F0502020204030204" pitchFamily="34" charset="0"/>
                <a:cs typeface="Arial Narrow" panose="020B0604020202020204" pitchFamily="34" charset="0"/>
              </a:rPr>
              <a:t>Assumes the Robinson family pays 25% of their income in federal, State and social security taxes. Actual tax savings will depend on your HSA contributions, applicable State tax rates and your personal tax situation. Please consult your tax adviser for details.</a:t>
            </a:r>
          </a:p>
          <a:p>
            <a:pPr marL="0" indent="0">
              <a:lnSpc>
                <a:spcPct val="107000"/>
              </a:lnSpc>
              <a:buNone/>
            </a:pPr>
            <a:r>
              <a:rPr lang="en-US" sz="1200" dirty="0">
                <a:solidFill>
                  <a:schemeClr val="tx2"/>
                </a:solidFill>
                <a:latin typeface="Arial Narrow" panose="020B0604020202020204" pitchFamily="34" charset="0"/>
                <a:ea typeface="Calibri" panose="020F0502020204030204" pitchFamily="34" charset="0"/>
                <a:cs typeface="Arial Narrow" panose="020B0604020202020204" pitchFamily="34" charset="0"/>
              </a:rPr>
              <a:t>This story is a hypothetical example for purposes of illustration only.</a:t>
            </a:r>
          </a:p>
        </p:txBody>
      </p:sp>
      <p:sp>
        <p:nvSpPr>
          <p:cNvPr id="10" name="TextBox 9">
            <a:extLst>
              <a:ext uri="{FF2B5EF4-FFF2-40B4-BE49-F238E27FC236}">
                <a16:creationId xmlns:a16="http://schemas.microsoft.com/office/drawing/2014/main" id="{42D193A8-6F98-4346-BB46-DCBEE9D4787C}"/>
              </a:ext>
            </a:extLst>
          </p:cNvPr>
          <p:cNvSpPr txBox="1"/>
          <p:nvPr/>
        </p:nvSpPr>
        <p:spPr>
          <a:xfrm>
            <a:off x="989961" y="4660159"/>
            <a:ext cx="10833444" cy="646331"/>
          </a:xfrm>
          <a:prstGeom prst="rect">
            <a:avLst/>
          </a:prstGeom>
          <a:noFill/>
        </p:spPr>
        <p:txBody>
          <a:bodyPr wrap="square" rtlCol="0">
            <a:spAutoFit/>
          </a:bodyPr>
          <a:lstStyle/>
          <a:p>
            <a:r>
              <a:rPr lang="en-US" dirty="0">
                <a:solidFill>
                  <a:schemeClr val="tx2"/>
                </a:solidFill>
              </a:rPr>
              <a:t>At year’s end, the Robinson family has not only saved $1,775 in taxes, but they have used those savings to cover most of their healthcare expenses </a:t>
            </a:r>
            <a:r>
              <a:rPr lang="en-US" i="1" dirty="0">
                <a:solidFill>
                  <a:schemeClr val="tx2"/>
                </a:solidFill>
              </a:rPr>
              <a:t>and</a:t>
            </a:r>
            <a:r>
              <a:rPr lang="en-US" dirty="0">
                <a:solidFill>
                  <a:schemeClr val="tx2"/>
                </a:solidFill>
              </a:rPr>
              <a:t> established an HSA account that is available for future expenses.</a:t>
            </a:r>
          </a:p>
        </p:txBody>
      </p:sp>
    </p:spTree>
    <p:extLst>
      <p:ext uri="{BB962C8B-B14F-4D97-AF65-F5344CB8AC3E}">
        <p14:creationId xmlns:p14="http://schemas.microsoft.com/office/powerpoint/2010/main" val="319106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8F8C1A9E-AA44-234B-A71F-C677C0B0EE7B}"/>
              </a:ext>
            </a:extLst>
          </p:cNvPr>
          <p:cNvGraphicFramePr>
            <a:graphicFrameLocks/>
          </p:cNvGraphicFramePr>
          <p:nvPr>
            <p:extLst>
              <p:ext uri="{D42A27DB-BD31-4B8C-83A1-F6EECF244321}">
                <p14:modId xmlns:p14="http://schemas.microsoft.com/office/powerpoint/2010/main" val="4148215033"/>
              </p:ext>
            </p:extLst>
          </p:nvPr>
        </p:nvGraphicFramePr>
        <p:xfrm>
          <a:off x="1018536" y="2104303"/>
          <a:ext cx="4751621" cy="2386775"/>
        </p:xfrm>
        <a:graphic>
          <a:graphicData uri="http://schemas.openxmlformats.org/drawingml/2006/table">
            <a:tbl>
              <a:tblPr firstRow="1" bandRow="1">
                <a:tableStyleId>{5C22544A-7EE6-4342-B048-85BDC9FD1C3A}</a:tableStyleId>
              </a:tblPr>
              <a:tblGrid>
                <a:gridCol w="2821795">
                  <a:extLst>
                    <a:ext uri="{9D8B030D-6E8A-4147-A177-3AD203B41FA5}">
                      <a16:colId xmlns:a16="http://schemas.microsoft.com/office/drawing/2014/main" val="20000"/>
                    </a:ext>
                  </a:extLst>
                </a:gridCol>
                <a:gridCol w="1929826">
                  <a:extLst>
                    <a:ext uri="{9D8B030D-6E8A-4147-A177-3AD203B41FA5}">
                      <a16:colId xmlns:a16="http://schemas.microsoft.com/office/drawing/2014/main" val="20001"/>
                    </a:ext>
                  </a:extLst>
                </a:gridCol>
              </a:tblGrid>
              <a:tr h="614889">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Combined annual salary</a:t>
                      </a:r>
                    </a:p>
                  </a:txBody>
                  <a:tcPr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solidFill>
                          <a:latin typeface="Arial" panose="020B0604020202020204" pitchFamily="34" charset="0"/>
                          <a:ea typeface="Calibri" charset="0"/>
                          <a:cs typeface="Arial" panose="020B0604020202020204" pitchFamily="34" charset="0"/>
                        </a:rPr>
                        <a:t>$125,000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4395">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HSA pretax contribution </a:t>
                      </a:r>
                      <a:r>
                        <a:rPr lang="en-US" sz="1600" b="0" dirty="0">
                          <a:solidFill>
                            <a:srgbClr val="323332"/>
                          </a:solidFill>
                          <a:latin typeface="Arial" panose="020B0604020202020204" pitchFamily="34" charset="0"/>
                          <a:ea typeface="Calibri" charset="0"/>
                          <a:cs typeface="Arial" panose="020B0604020202020204" pitchFamily="34" charset="0"/>
                        </a:rPr>
                        <a:t>(</a:t>
                      </a:r>
                      <a:r>
                        <a:rPr lang="en-US" sz="1600" b="0" i="0" kern="1200" dirty="0">
                          <a:solidFill>
                            <a:schemeClr val="dk1"/>
                          </a:solidFill>
                          <a:effectLst/>
                          <a:latin typeface="+mn-lt"/>
                          <a:ea typeface="+mn-ea"/>
                          <a:cs typeface="+mn-cs"/>
                        </a:rPr>
                        <a:t>2022 limit plus additional $1,000 catch-up contribution)</a:t>
                      </a:r>
                      <a:endParaRPr lang="en-US" sz="1600" b="0" dirty="0">
                        <a:solidFill>
                          <a:srgbClr val="323332"/>
                        </a:solidFill>
                        <a:latin typeface="Arial" panose="020B0604020202020204" pitchFamily="34" charset="0"/>
                        <a:ea typeface="Calibri"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solidFill>
                          <a:latin typeface="Arial" panose="020B0604020202020204" pitchFamily="34" charset="0"/>
                          <a:ea typeface="Calibri" charset="0"/>
                          <a:cs typeface="Arial" panose="020B0604020202020204" pitchFamily="34" charset="0"/>
                        </a:rPr>
                        <a:t>$8,300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9223">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Net taxable income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solidFill>
                          <a:latin typeface="Arial" panose="020B0604020202020204" pitchFamily="34" charset="0"/>
                          <a:ea typeface="Calibri" charset="0"/>
                          <a:cs typeface="Arial" panose="020B0604020202020204" pitchFamily="34" charset="0"/>
                        </a:rPr>
                        <a:t>$116,700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223">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Estimated tax rate</a:t>
                      </a:r>
                      <a:r>
                        <a:rPr lang="en-US" sz="1800" b="0" baseline="30000" dirty="0">
                          <a:solidFill>
                            <a:srgbClr val="323332"/>
                          </a:solidFill>
                          <a:latin typeface="Arial" panose="020B0604020202020204" pitchFamily="34" charset="0"/>
                          <a:ea typeface="Calibri" charset="0"/>
                          <a:cs typeface="Arial" panose="020B0604020202020204" pitchFamily="34" charset="0"/>
                        </a:rPr>
                        <a: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solidFill>
                          <a:latin typeface="Arial" panose="020B0604020202020204" pitchFamily="34" charset="0"/>
                          <a:ea typeface="Calibri"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Text Placeholder 1">
            <a:extLst>
              <a:ext uri="{FF2B5EF4-FFF2-40B4-BE49-F238E27FC236}">
                <a16:creationId xmlns:a16="http://schemas.microsoft.com/office/drawing/2014/main" id="{18D6EFA8-F950-C74F-9E3F-40932A2DCB33}"/>
              </a:ext>
            </a:extLst>
          </p:cNvPr>
          <p:cNvSpPr>
            <a:spLocks noGrp="1"/>
          </p:cNvSpPr>
          <p:nvPr>
            <p:ph type="body" idx="13"/>
          </p:nvPr>
        </p:nvSpPr>
        <p:spPr/>
        <p:txBody>
          <a:bodyPr/>
          <a:lstStyle/>
          <a:p>
            <a:r>
              <a:rPr lang="en-US" dirty="0"/>
              <a:t>Meet Bill and Emily</a:t>
            </a:r>
          </a:p>
        </p:txBody>
      </p:sp>
      <p:sp>
        <p:nvSpPr>
          <p:cNvPr id="4" name="Slide Number Placeholder 5">
            <a:extLst>
              <a:ext uri="{FF2B5EF4-FFF2-40B4-BE49-F238E27FC236}">
                <a16:creationId xmlns:a16="http://schemas.microsoft.com/office/drawing/2014/main" id="{94F2AA4C-07EF-2549-878F-A92C81B4737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13</a:t>
            </a:fld>
            <a:endParaRPr lang="en-US"/>
          </a:p>
        </p:txBody>
      </p:sp>
      <p:sp>
        <p:nvSpPr>
          <p:cNvPr id="21" name="Text Placeholder 20">
            <a:extLst>
              <a:ext uri="{FF2B5EF4-FFF2-40B4-BE49-F238E27FC236}">
                <a16:creationId xmlns:a16="http://schemas.microsoft.com/office/drawing/2014/main" id="{5D69BD88-EB4F-3D4C-AE23-BA1E5E98B4CA}"/>
              </a:ext>
            </a:extLst>
          </p:cNvPr>
          <p:cNvSpPr>
            <a:spLocks noGrp="1"/>
          </p:cNvSpPr>
          <p:nvPr>
            <p:ph type="body" sz="quarter" idx="14"/>
          </p:nvPr>
        </p:nvSpPr>
        <p:spPr>
          <a:xfrm>
            <a:off x="990600" y="1191328"/>
            <a:ext cx="5038725" cy="573087"/>
          </a:xfrm>
        </p:spPr>
        <p:txBody>
          <a:bodyPr/>
          <a:lstStyle/>
          <a:p>
            <a:r>
              <a:rPr lang="en-US" dirty="0"/>
              <a:t>Empty nesters retiring in five years </a:t>
            </a:r>
          </a:p>
        </p:txBody>
      </p:sp>
      <p:sp>
        <p:nvSpPr>
          <p:cNvPr id="20" name="Text Placeholder 2">
            <a:extLst>
              <a:ext uri="{FF2B5EF4-FFF2-40B4-BE49-F238E27FC236}">
                <a16:creationId xmlns:a16="http://schemas.microsoft.com/office/drawing/2014/main" id="{9635FCCF-6E0D-064C-B21C-8C45C0982AE5}"/>
              </a:ext>
            </a:extLst>
          </p:cNvPr>
          <p:cNvSpPr txBox="1">
            <a:spLocks/>
          </p:cNvSpPr>
          <p:nvPr/>
        </p:nvSpPr>
        <p:spPr>
          <a:xfrm>
            <a:off x="962480" y="4610149"/>
            <a:ext cx="4930319" cy="114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1200" baseline="30000" dirty="0">
                <a:solidFill>
                  <a:schemeClr val="tx2"/>
                </a:solidFill>
                <a:latin typeface="Arial Narrow" panose="020B0604020202020204" pitchFamily="34" charset="0"/>
                <a:cs typeface="Arial Narrow" panose="020B0604020202020204" pitchFamily="34" charset="0"/>
              </a:rPr>
              <a:t>*</a:t>
            </a:r>
            <a:r>
              <a:rPr lang="en-US" sz="1200" dirty="0">
                <a:solidFill>
                  <a:schemeClr val="tx2"/>
                </a:solidFill>
                <a:latin typeface="Arial Narrow" panose="020B0604020202020204" pitchFamily="34" charset="0"/>
                <a:cs typeface="Arial Narrow" panose="020B0604020202020204" pitchFamily="34" charset="0"/>
              </a:rPr>
              <a:t>Assumes Bill and Emily pay 25% of their income in federal, State and social security taxes. Actual tax savings will depend on your HSA contributions, applicable State tax rates and your personal tax situation. Please consult your tax adviser for details.</a:t>
            </a:r>
          </a:p>
          <a:p>
            <a:pPr lvl="0">
              <a:lnSpc>
                <a:spcPct val="107000"/>
              </a:lnSpc>
              <a:spcBef>
                <a:spcPts val="0"/>
              </a:spcBef>
              <a:buClrTx/>
            </a:pPr>
            <a:r>
              <a:rPr lang="en-US" sz="1200" dirty="0">
                <a:solidFill>
                  <a:schemeClr val="tx2"/>
                </a:solidFill>
                <a:latin typeface="Arial Narrow" panose="020B0604020202020204" pitchFamily="34" charset="0"/>
                <a:cs typeface="Arial Narrow" panose="020B0604020202020204" pitchFamily="34" charset="0"/>
              </a:rPr>
              <a:t>This story is a hypothetical example for purposes of illustration only.</a:t>
            </a:r>
          </a:p>
        </p:txBody>
      </p:sp>
      <p:pic>
        <p:nvPicPr>
          <p:cNvPr id="5" name="Picture 4">
            <a:extLst>
              <a:ext uri="{FF2B5EF4-FFF2-40B4-BE49-F238E27FC236}">
                <a16:creationId xmlns:a16="http://schemas.microsoft.com/office/drawing/2014/main" id="{F586CBAE-70C7-0045-BD74-9A2D869F8F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06060" y="1550001"/>
            <a:ext cx="5985940" cy="3822099"/>
          </a:xfrm>
          <a:prstGeom prst="rect">
            <a:avLst/>
          </a:prstGeom>
        </p:spPr>
      </p:pic>
    </p:spTree>
    <p:extLst>
      <p:ext uri="{BB962C8B-B14F-4D97-AF65-F5344CB8AC3E}">
        <p14:creationId xmlns:p14="http://schemas.microsoft.com/office/powerpoint/2010/main" val="196284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1E205A8A-0158-6146-857F-51E78195DDAE}"/>
              </a:ext>
            </a:extLst>
          </p:cNvPr>
          <p:cNvGraphicFramePr>
            <a:graphicFrameLocks/>
          </p:cNvGraphicFramePr>
          <p:nvPr>
            <p:extLst>
              <p:ext uri="{D42A27DB-BD31-4B8C-83A1-F6EECF244321}">
                <p14:modId xmlns:p14="http://schemas.microsoft.com/office/powerpoint/2010/main" val="3898133330"/>
              </p:ext>
            </p:extLst>
          </p:nvPr>
        </p:nvGraphicFramePr>
        <p:xfrm>
          <a:off x="989961" y="1395035"/>
          <a:ext cx="10301815" cy="3109551"/>
        </p:xfrm>
        <a:graphic>
          <a:graphicData uri="http://schemas.openxmlformats.org/drawingml/2006/table">
            <a:tbl>
              <a:tblPr firstRow="1" bandRow="1">
                <a:tableStyleId>{5C22544A-7EE6-4342-B048-85BDC9FD1C3A}</a:tableStyleId>
              </a:tblPr>
              <a:tblGrid>
                <a:gridCol w="3441367">
                  <a:extLst>
                    <a:ext uri="{9D8B030D-6E8A-4147-A177-3AD203B41FA5}">
                      <a16:colId xmlns:a16="http://schemas.microsoft.com/office/drawing/2014/main" val="20000"/>
                    </a:ext>
                  </a:extLst>
                </a:gridCol>
                <a:gridCol w="3430224">
                  <a:extLst>
                    <a:ext uri="{9D8B030D-6E8A-4147-A177-3AD203B41FA5}">
                      <a16:colId xmlns:a16="http://schemas.microsoft.com/office/drawing/2014/main" val="20001"/>
                    </a:ext>
                  </a:extLst>
                </a:gridCol>
                <a:gridCol w="3430224">
                  <a:extLst>
                    <a:ext uri="{9D8B030D-6E8A-4147-A177-3AD203B41FA5}">
                      <a16:colId xmlns:a16="http://schemas.microsoft.com/office/drawing/2014/main" val="20002"/>
                    </a:ext>
                  </a:extLst>
                </a:gridCol>
              </a:tblGrid>
              <a:tr h="633653">
                <a:tc>
                  <a:txBody>
                    <a:bodyPr/>
                    <a:lstStyle/>
                    <a:p>
                      <a:endParaRPr lang="en-US" sz="1600" dirty="0">
                        <a:solidFill>
                          <a:srgbClr val="323332"/>
                        </a:solidFill>
                        <a:latin typeface="Calibri" charset="0"/>
                        <a:ea typeface="Calibri" charset="0"/>
                        <a:cs typeface="Calibri" charset="0"/>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i="0" kern="1200" dirty="0">
                          <a:solidFill>
                            <a:srgbClr val="FFFFFF"/>
                          </a:solidFill>
                          <a:latin typeface="Arial" panose="020B0604020202020204" pitchFamily="34" charset="0"/>
                          <a:ea typeface="Calibri" charset="0"/>
                          <a:cs typeface="Arial" panose="020B0604020202020204" pitchFamily="34" charset="0"/>
                        </a:rPr>
                        <a:t>Without an HSA</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2000" b="1" i="0" kern="1200" dirty="0">
                          <a:solidFill>
                            <a:srgbClr val="FFFFFF"/>
                          </a:solidFill>
                          <a:latin typeface="Arial" panose="020B0604020202020204" pitchFamily="34" charset="0"/>
                          <a:ea typeface="Calibri" charset="0"/>
                          <a:cs typeface="Arial" panose="020B0604020202020204" pitchFamily="34" charset="0"/>
                        </a:rPr>
                        <a:t>With an HSA</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9631">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Estimated taxes</a:t>
                      </a:r>
                      <a:r>
                        <a:rPr lang="en-US" sz="2000" b="0" kern="1200" baseline="30000" dirty="0">
                          <a:solidFill>
                            <a:srgbClr val="323332"/>
                          </a:solidFill>
                          <a:latin typeface="Arial" panose="020B0604020202020204" pitchFamily="34" charset="0"/>
                          <a:ea typeface="+mn-ea"/>
                          <a:cs typeface="Arial" panose="020B0604020202020204" pitchFamily="34" charset="0"/>
                        </a:rPr>
                        <a:t>1</a:t>
                      </a:r>
                    </a:p>
                  </a:txBody>
                  <a:tcPr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$31,250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$29,175</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7975">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Tax savings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$2,075</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Healthcare expense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$1,400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$1,400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HSA account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$8,300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2764">
                <a:tc>
                  <a:txBody>
                    <a:bodyPr/>
                    <a:lstStyle/>
                    <a:p>
                      <a:pPr marL="0" algn="l" defTabSz="914400" rtl="0" eaLnBrk="1" latinLnBrk="0" hangingPunct="1"/>
                      <a:r>
                        <a:rPr lang="en-US" sz="2000" b="0" kern="1200" dirty="0">
                          <a:solidFill>
                            <a:srgbClr val="323332"/>
                          </a:solidFill>
                          <a:latin typeface="Arial" panose="020B0604020202020204" pitchFamily="34" charset="0"/>
                          <a:ea typeface="+mn-ea"/>
                          <a:cs typeface="Arial" panose="020B0604020202020204" pitchFamily="34" charset="0"/>
                        </a:rPr>
                        <a:t>HSA balance to roll over</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2000" dirty="0">
                          <a:latin typeface="Calibri" charset="0"/>
                          <a:ea typeface="Calibri" charset="0"/>
                          <a:cs typeface="Calibri"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12700"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Calibri" charset="0"/>
                          <a:ea typeface="Calibri" charset="0"/>
                          <a:cs typeface="Calibri" charset="0"/>
                        </a:rPr>
                        <a:t>$6,900</a:t>
                      </a:r>
                      <a:r>
                        <a:rPr lang="en-US" sz="2000" baseline="30000" dirty="0">
                          <a:latin typeface="Calibri" charset="0"/>
                          <a:ea typeface="Calibri" charset="0"/>
                          <a:cs typeface="Calibri" charset="0"/>
                        </a:rPr>
                        <a:t>2</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12700"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ext Placeholder 5">
            <a:extLst>
              <a:ext uri="{FF2B5EF4-FFF2-40B4-BE49-F238E27FC236}">
                <a16:creationId xmlns:a16="http://schemas.microsoft.com/office/drawing/2014/main" id="{54A4B354-7FE7-E240-B0F4-0F1CEEC0BA40}"/>
              </a:ext>
            </a:extLst>
          </p:cNvPr>
          <p:cNvSpPr>
            <a:spLocks noGrp="1"/>
          </p:cNvSpPr>
          <p:nvPr>
            <p:ph type="body" idx="13"/>
          </p:nvPr>
        </p:nvSpPr>
        <p:spPr/>
        <p:txBody>
          <a:bodyPr/>
          <a:lstStyle/>
          <a:p>
            <a:r>
              <a:rPr lang="en-US" dirty="0"/>
              <a:t>The Robinson family's savings</a:t>
            </a:r>
          </a:p>
        </p:txBody>
      </p:sp>
      <p:sp>
        <p:nvSpPr>
          <p:cNvPr id="4" name="Slide Number Placeholder 5">
            <a:extLst>
              <a:ext uri="{FF2B5EF4-FFF2-40B4-BE49-F238E27FC236}">
                <a16:creationId xmlns:a16="http://schemas.microsoft.com/office/drawing/2014/main" id="{2E16A888-C400-234D-BE9F-D915DCB4B9EA}"/>
              </a:ext>
            </a:extLst>
          </p:cNvPr>
          <p:cNvSpPr>
            <a:spLocks noGrp="1"/>
          </p:cNvSpPr>
          <p:nvPr>
            <p:ph type="sldNum" sz="quarter" idx="4"/>
          </p:nvPr>
        </p:nvSpPr>
        <p:spPr>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14</a:t>
            </a:fld>
            <a:endParaRPr lang="en-US"/>
          </a:p>
        </p:txBody>
      </p:sp>
      <p:sp>
        <p:nvSpPr>
          <p:cNvPr id="9" name="Text Placeholder 2">
            <a:extLst>
              <a:ext uri="{FF2B5EF4-FFF2-40B4-BE49-F238E27FC236}">
                <a16:creationId xmlns:a16="http://schemas.microsoft.com/office/drawing/2014/main" id="{4481653D-3B18-5349-BE7E-3558554861BE}"/>
              </a:ext>
            </a:extLst>
          </p:cNvPr>
          <p:cNvSpPr txBox="1">
            <a:spLocks/>
          </p:cNvSpPr>
          <p:nvPr/>
        </p:nvSpPr>
        <p:spPr>
          <a:xfrm>
            <a:off x="989961" y="5370623"/>
            <a:ext cx="10301815" cy="693579"/>
          </a:xfrm>
          <a:prstGeom prst="rect">
            <a:avLst/>
          </a:prstGeom>
        </p:spPr>
        <p:txBody>
          <a:bodyPr>
            <a:noAutofit/>
          </a:bodyPr>
          <a:lstStyle>
            <a:lvl1pPr marL="137160" indent="-137160" algn="l" defTabSz="914400" rtl="0" eaLnBrk="1" latinLnBrk="0" hangingPunct="1">
              <a:lnSpc>
                <a:spcPct val="90000"/>
              </a:lnSpc>
              <a:spcBef>
                <a:spcPts val="1000"/>
              </a:spcBef>
              <a:buClr>
                <a:srgbClr val="FFCD06"/>
              </a:buClr>
              <a:buFont typeface="Wingdings" charset="2"/>
              <a:buChar char="§"/>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7000"/>
              </a:lnSpc>
              <a:spcBef>
                <a:spcPts val="0"/>
              </a:spcBef>
              <a:buClrTx/>
              <a:buNone/>
            </a:pPr>
            <a:r>
              <a:rPr lang="en-US" sz="1200" baseline="30000" dirty="0">
                <a:solidFill>
                  <a:schemeClr val="tx2"/>
                </a:solidFill>
                <a:latin typeface="Arial Narrow" panose="020B0604020202020204" pitchFamily="34" charset="0"/>
                <a:cs typeface="Arial Narrow" panose="020B0604020202020204" pitchFamily="34" charset="0"/>
              </a:rPr>
              <a:t>1</a:t>
            </a:r>
            <a:r>
              <a:rPr lang="en-US" sz="1200" dirty="0">
                <a:solidFill>
                  <a:schemeClr val="tx2"/>
                </a:solidFill>
                <a:latin typeface="Arial Narrow" panose="020B0604020202020204" pitchFamily="34" charset="0"/>
                <a:cs typeface="Arial Narrow" panose="020B0604020202020204" pitchFamily="34" charset="0"/>
              </a:rPr>
              <a:t>Assumes Bill and Emily pay 25% of their income in federal, State and social security taxes. Actual tax savings will depend on your HSA contributions, applicable State tax rates and your personal tax situation. Please consult your tax adviser for details.</a:t>
            </a:r>
          </a:p>
          <a:p>
            <a:pPr marL="0" lvl="0" indent="0">
              <a:lnSpc>
                <a:spcPct val="107000"/>
              </a:lnSpc>
              <a:spcBef>
                <a:spcPts val="0"/>
              </a:spcBef>
              <a:buClrTx/>
              <a:buNone/>
            </a:pPr>
            <a:r>
              <a:rPr lang="en-US" sz="1200" baseline="30000" dirty="0">
                <a:solidFill>
                  <a:schemeClr val="tx2"/>
                </a:solidFill>
                <a:latin typeface="Arial Narrow" panose="020B0604020202020204" pitchFamily="34" charset="0"/>
                <a:cs typeface="Arial Narrow" panose="020B0604020202020204" pitchFamily="34" charset="0"/>
              </a:rPr>
              <a:t>2</a:t>
            </a:r>
            <a:r>
              <a:rPr lang="en-US" sz="1200" dirty="0">
                <a:solidFill>
                  <a:schemeClr val="tx2"/>
                </a:solidFill>
                <a:latin typeface="Arial Narrow" panose="020B0604020202020204" pitchFamily="34" charset="0"/>
                <a:cs typeface="Arial Narrow" panose="020B0604020202020204" pitchFamily="34" charset="0"/>
              </a:rPr>
              <a:t>Balances over $1,000 are eligible to invest in more 30 mutual fund options through Charles Schwab.</a:t>
            </a:r>
          </a:p>
          <a:p>
            <a:pPr marL="0" lvl="0" indent="0">
              <a:lnSpc>
                <a:spcPct val="107000"/>
              </a:lnSpc>
              <a:spcBef>
                <a:spcPts val="0"/>
              </a:spcBef>
              <a:buClrTx/>
              <a:buNone/>
            </a:pPr>
            <a:r>
              <a:rPr lang="en-US" sz="1200" dirty="0">
                <a:solidFill>
                  <a:schemeClr val="tx2"/>
                </a:solidFill>
                <a:latin typeface="Arial Narrow" panose="020B0604020202020204" pitchFamily="34" charset="0"/>
                <a:cs typeface="Arial Narrow" panose="020B0604020202020204" pitchFamily="34" charset="0"/>
              </a:rPr>
              <a:t>This story is a hypothetical example for purposes of illustration only. </a:t>
            </a:r>
          </a:p>
        </p:txBody>
      </p:sp>
      <p:sp>
        <p:nvSpPr>
          <p:cNvPr id="10" name="TextBox 9">
            <a:extLst>
              <a:ext uri="{FF2B5EF4-FFF2-40B4-BE49-F238E27FC236}">
                <a16:creationId xmlns:a16="http://schemas.microsoft.com/office/drawing/2014/main" id="{42D193A8-6F98-4346-BB46-DCBEE9D4787C}"/>
              </a:ext>
            </a:extLst>
          </p:cNvPr>
          <p:cNvSpPr txBox="1"/>
          <p:nvPr/>
        </p:nvSpPr>
        <p:spPr>
          <a:xfrm>
            <a:off x="989961" y="4660159"/>
            <a:ext cx="10833444" cy="646331"/>
          </a:xfrm>
          <a:prstGeom prst="rect">
            <a:avLst/>
          </a:prstGeom>
          <a:noFill/>
        </p:spPr>
        <p:txBody>
          <a:bodyPr wrap="square" rtlCol="0">
            <a:spAutoFit/>
          </a:bodyPr>
          <a:lstStyle/>
          <a:p>
            <a:r>
              <a:rPr lang="en-US" dirty="0">
                <a:solidFill>
                  <a:schemeClr val="tx2"/>
                </a:solidFill>
              </a:rPr>
              <a:t>At year’s end, Bill and Emily have not only saved $2,075 in taxes, but they have used those savings to cover all of her healthcare expenses </a:t>
            </a:r>
            <a:r>
              <a:rPr lang="en-US" i="1" dirty="0">
                <a:solidFill>
                  <a:schemeClr val="tx2"/>
                </a:solidFill>
              </a:rPr>
              <a:t>and</a:t>
            </a:r>
            <a:r>
              <a:rPr lang="en-US" dirty="0">
                <a:solidFill>
                  <a:schemeClr val="tx2"/>
                </a:solidFill>
              </a:rPr>
              <a:t> continued to contribute to an HSA that is available for future expenses.</a:t>
            </a:r>
          </a:p>
        </p:txBody>
      </p:sp>
    </p:spTree>
    <p:extLst>
      <p:ext uri="{BB962C8B-B14F-4D97-AF65-F5344CB8AC3E}">
        <p14:creationId xmlns:p14="http://schemas.microsoft.com/office/powerpoint/2010/main" val="277274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3DD927-1A2B-824B-A17B-09C1353CE244}"/>
              </a:ext>
            </a:extLst>
          </p:cNvPr>
          <p:cNvSpPr>
            <a:spLocks noGrp="1"/>
          </p:cNvSpPr>
          <p:nvPr>
            <p:ph type="body" idx="13"/>
          </p:nvPr>
        </p:nvSpPr>
        <p:spPr/>
        <p:txBody>
          <a:bodyPr/>
          <a:lstStyle/>
          <a:p>
            <a:r>
              <a:rPr lang="en-US" dirty="0"/>
              <a:t>Investment options</a:t>
            </a:r>
            <a:r>
              <a:rPr lang="en-US" dirty="0">
                <a:latin typeface="Arial Narrow" panose="020B0604020202020204" pitchFamily="34" charset="0"/>
                <a:cs typeface="Arial Narrow" panose="020B0604020202020204" pitchFamily="34" charset="0"/>
              </a:rPr>
              <a:t>*</a:t>
            </a:r>
          </a:p>
        </p:txBody>
      </p:sp>
      <p:sp>
        <p:nvSpPr>
          <p:cNvPr id="5" name="Slide Number Placeholder 5">
            <a:extLst>
              <a:ext uri="{FF2B5EF4-FFF2-40B4-BE49-F238E27FC236}">
                <a16:creationId xmlns:a16="http://schemas.microsoft.com/office/drawing/2014/main" id="{70373930-7B37-7743-8789-DE6CEF81D84A}"/>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15</a:t>
            </a:fld>
            <a:endParaRPr lang="en-US"/>
          </a:p>
        </p:txBody>
      </p:sp>
      <p:grpSp>
        <p:nvGrpSpPr>
          <p:cNvPr id="13" name="Group 12">
            <a:extLst>
              <a:ext uri="{FF2B5EF4-FFF2-40B4-BE49-F238E27FC236}">
                <a16:creationId xmlns:a16="http://schemas.microsoft.com/office/drawing/2014/main" id="{B40FC827-BFFE-2F45-A4D8-D82606381C6A}"/>
              </a:ext>
            </a:extLst>
          </p:cNvPr>
          <p:cNvGrpSpPr>
            <a:grpSpLocks/>
          </p:cNvGrpSpPr>
          <p:nvPr/>
        </p:nvGrpSpPr>
        <p:grpSpPr bwMode="auto">
          <a:xfrm>
            <a:off x="1773936" y="1446469"/>
            <a:ext cx="8319783" cy="4186203"/>
            <a:chOff x="192595" y="1798639"/>
            <a:chExt cx="7936994" cy="3815321"/>
          </a:xfrm>
        </p:grpSpPr>
        <p:sp>
          <p:nvSpPr>
            <p:cNvPr id="14" name="Rectangle 13">
              <a:extLst>
                <a:ext uri="{FF2B5EF4-FFF2-40B4-BE49-F238E27FC236}">
                  <a16:creationId xmlns:a16="http://schemas.microsoft.com/office/drawing/2014/main" id="{C5921221-4882-0F4D-9C96-0036D45F0FC6}"/>
                </a:ext>
              </a:extLst>
            </p:cNvPr>
            <p:cNvSpPr>
              <a:spLocks noChangeArrowheads="1"/>
            </p:cNvSpPr>
            <p:nvPr/>
          </p:nvSpPr>
          <p:spPr bwMode="gray">
            <a:xfrm>
              <a:off x="1865313" y="3113088"/>
              <a:ext cx="1762125" cy="1219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000" dirty="0">
                <a:solidFill>
                  <a:prstClr val="black"/>
                </a:solidFill>
                <a:latin typeface="Tahoma" pitchFamily="34" charset="0"/>
              </a:endParaRPr>
            </a:p>
          </p:txBody>
        </p:sp>
        <p:sp>
          <p:nvSpPr>
            <p:cNvPr id="15" name="Rectangle 11">
              <a:extLst>
                <a:ext uri="{FF2B5EF4-FFF2-40B4-BE49-F238E27FC236}">
                  <a16:creationId xmlns:a16="http://schemas.microsoft.com/office/drawing/2014/main" id="{D07A0100-3B6E-974F-9821-1E0C3A715478}"/>
                </a:ext>
              </a:extLst>
            </p:cNvPr>
            <p:cNvSpPr>
              <a:spLocks noChangeArrowheads="1"/>
            </p:cNvSpPr>
            <p:nvPr/>
          </p:nvSpPr>
          <p:spPr bwMode="gray">
            <a:xfrm flipV="1">
              <a:off x="1865313" y="4323936"/>
              <a:ext cx="1762125" cy="129002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0" fontAlgn="base" hangingPunct="0">
                <a:spcBef>
                  <a:spcPct val="0"/>
                </a:spcBef>
                <a:spcAft>
                  <a:spcPct val="0"/>
                </a:spcAft>
              </a:pPr>
              <a:endParaRPr lang="en-US" sz="2000" dirty="0">
                <a:solidFill>
                  <a:prstClr val="black"/>
                </a:solidFill>
                <a:latin typeface="Tahoma" pitchFamily="34" charset="0"/>
              </a:endParaRPr>
            </a:p>
          </p:txBody>
        </p:sp>
        <p:sp>
          <p:nvSpPr>
            <p:cNvPr id="16" name="Text Box 13">
              <a:extLst>
                <a:ext uri="{FF2B5EF4-FFF2-40B4-BE49-F238E27FC236}">
                  <a16:creationId xmlns:a16="http://schemas.microsoft.com/office/drawing/2014/main" id="{0E52D8C0-EEA3-1E45-9C36-7AF58089CA0A}"/>
                </a:ext>
              </a:extLst>
            </p:cNvPr>
            <p:cNvSpPr txBox="1">
              <a:spLocks noChangeArrowheads="1"/>
            </p:cNvSpPr>
            <p:nvPr/>
          </p:nvSpPr>
          <p:spPr bwMode="gray">
            <a:xfrm>
              <a:off x="1751751" y="3595738"/>
              <a:ext cx="1985962" cy="36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sz="2000" b="1" dirty="0">
                  <a:solidFill>
                    <a:prstClr val="white"/>
                  </a:solidFill>
                  <a:latin typeface="+mn-lt"/>
                  <a:cs typeface="Arial Narrow"/>
                </a:rPr>
                <a:t>$1,000+</a:t>
              </a:r>
            </a:p>
          </p:txBody>
        </p:sp>
        <p:sp>
          <p:nvSpPr>
            <p:cNvPr id="17" name="Text Box 4">
              <a:extLst>
                <a:ext uri="{FF2B5EF4-FFF2-40B4-BE49-F238E27FC236}">
                  <a16:creationId xmlns:a16="http://schemas.microsoft.com/office/drawing/2014/main" id="{04A269F0-1762-1C41-8CB6-B261849BDB32}"/>
                </a:ext>
              </a:extLst>
            </p:cNvPr>
            <p:cNvSpPr txBox="1">
              <a:spLocks noChangeArrowheads="1"/>
            </p:cNvSpPr>
            <p:nvPr/>
          </p:nvSpPr>
          <p:spPr bwMode="gray">
            <a:xfrm>
              <a:off x="3717925" y="4432300"/>
              <a:ext cx="1985963" cy="280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b="1" dirty="0">
                  <a:solidFill>
                    <a:prstClr val="black"/>
                  </a:solidFill>
                  <a:latin typeface="+mn-lt"/>
                  <a:cs typeface="Arial Narrow"/>
                </a:rPr>
                <a:t>Basic Investment Account</a:t>
              </a:r>
            </a:p>
          </p:txBody>
        </p:sp>
        <p:sp>
          <p:nvSpPr>
            <p:cNvPr id="18" name="Rectangle 12">
              <a:extLst>
                <a:ext uri="{FF2B5EF4-FFF2-40B4-BE49-F238E27FC236}">
                  <a16:creationId xmlns:a16="http://schemas.microsoft.com/office/drawing/2014/main" id="{3105D831-AE19-AB4F-9833-27CA1AEA95DE}"/>
                </a:ext>
              </a:extLst>
            </p:cNvPr>
            <p:cNvSpPr>
              <a:spLocks noChangeArrowheads="1"/>
            </p:cNvSpPr>
            <p:nvPr/>
          </p:nvSpPr>
          <p:spPr bwMode="gray">
            <a:xfrm flipV="1">
              <a:off x="3873500" y="2465388"/>
              <a:ext cx="1736725" cy="18669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19" name="Text Box 13">
              <a:extLst>
                <a:ext uri="{FF2B5EF4-FFF2-40B4-BE49-F238E27FC236}">
                  <a16:creationId xmlns:a16="http://schemas.microsoft.com/office/drawing/2014/main" id="{780027CA-B93A-AF40-B7AB-B10BDF3F4767}"/>
                </a:ext>
              </a:extLst>
            </p:cNvPr>
            <p:cNvSpPr txBox="1">
              <a:spLocks noChangeArrowheads="1"/>
            </p:cNvSpPr>
            <p:nvPr/>
          </p:nvSpPr>
          <p:spPr bwMode="gray">
            <a:xfrm>
              <a:off x="4071936" y="3091574"/>
              <a:ext cx="1339850" cy="645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sz="2000" b="1" dirty="0">
                  <a:solidFill>
                    <a:srgbClr val="FFFFFF"/>
                  </a:solidFill>
                  <a:latin typeface="+mn-lt"/>
                  <a:cs typeface="Arial Narrow"/>
                </a:rPr>
                <a:t>$1,000-10,000+</a:t>
              </a:r>
            </a:p>
          </p:txBody>
        </p:sp>
        <p:grpSp>
          <p:nvGrpSpPr>
            <p:cNvPr id="20" name="Group 23">
              <a:extLst>
                <a:ext uri="{FF2B5EF4-FFF2-40B4-BE49-F238E27FC236}">
                  <a16:creationId xmlns:a16="http://schemas.microsoft.com/office/drawing/2014/main" id="{8416F421-3BF6-2F44-AE1D-C1CE54966A65}"/>
                </a:ext>
              </a:extLst>
            </p:cNvPr>
            <p:cNvGrpSpPr>
              <a:grpSpLocks/>
            </p:cNvGrpSpPr>
            <p:nvPr/>
          </p:nvGrpSpPr>
          <p:grpSpPr bwMode="auto">
            <a:xfrm>
              <a:off x="5730875" y="1798639"/>
              <a:ext cx="1985963" cy="3109913"/>
              <a:chOff x="3522" y="1381"/>
              <a:chExt cx="1251" cy="1959"/>
            </a:xfrm>
            <a:solidFill>
              <a:schemeClr val="bg1">
                <a:lumMod val="50000"/>
              </a:schemeClr>
            </a:solidFill>
          </p:grpSpPr>
          <p:sp>
            <p:nvSpPr>
              <p:cNvPr id="33" name="Text Box 5">
                <a:extLst>
                  <a:ext uri="{FF2B5EF4-FFF2-40B4-BE49-F238E27FC236}">
                    <a16:creationId xmlns:a16="http://schemas.microsoft.com/office/drawing/2014/main" id="{20F00516-EDEC-0246-9AD7-D94CB8E973FF}"/>
                  </a:ext>
                </a:extLst>
              </p:cNvPr>
              <p:cNvSpPr txBox="1">
                <a:spLocks noChangeArrowheads="1"/>
              </p:cNvSpPr>
              <p:nvPr/>
            </p:nvSpPr>
            <p:spPr bwMode="gray">
              <a:xfrm>
                <a:off x="3522" y="3040"/>
                <a:ext cx="1251" cy="300"/>
              </a:xfrm>
              <a:prstGeom prst="rect">
                <a:avLst/>
              </a:prstGeom>
              <a:noFill/>
              <a:ln>
                <a:noFill/>
              </a:ln>
            </p:spPr>
            <p:txBody>
              <a:bodyPr>
                <a:spAutoFit/>
              </a:bodyPr>
              <a:lstStyle>
                <a:lvl1pPr>
                  <a:defRPr sz="2400">
                    <a:solidFill>
                      <a:schemeClr val="tx1"/>
                    </a:solidFill>
                    <a:latin typeface="Arial" pitchFamily="34" charset="0"/>
                    <a:ea typeface="ＭＳ Ｐゴシック"/>
                    <a:cs typeface="ＭＳ Ｐゴシック"/>
                  </a:defRPr>
                </a:lvl1pPr>
                <a:lvl2pPr marL="742950" indent="-285750">
                  <a:defRPr sz="2400">
                    <a:solidFill>
                      <a:schemeClr val="tx1"/>
                    </a:solidFill>
                    <a:latin typeface="Arial" pitchFamily="34" charset="0"/>
                    <a:ea typeface="ＭＳ Ｐゴシック"/>
                    <a:cs typeface="ＭＳ Ｐゴシック"/>
                  </a:defRPr>
                </a:lvl2pPr>
                <a:lvl3pPr marL="1143000" indent="-228600">
                  <a:defRPr sz="2400">
                    <a:solidFill>
                      <a:schemeClr val="tx1"/>
                    </a:solidFill>
                    <a:latin typeface="Arial" pitchFamily="34" charset="0"/>
                    <a:ea typeface="ＭＳ Ｐゴシック"/>
                    <a:cs typeface="ＭＳ Ｐゴシック"/>
                  </a:defRPr>
                </a:lvl3pPr>
                <a:lvl4pPr marL="1600200" indent="-228600">
                  <a:defRPr sz="2400">
                    <a:solidFill>
                      <a:schemeClr val="tx1"/>
                    </a:solidFill>
                    <a:latin typeface="Arial" pitchFamily="34" charset="0"/>
                    <a:ea typeface="ＭＳ Ｐゴシック"/>
                    <a:cs typeface="ＭＳ Ｐゴシック"/>
                  </a:defRPr>
                </a:lvl4pPr>
                <a:lvl5pPr marL="2057400" indent="-22860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0" fontAlgn="base" hangingPunct="0">
                  <a:spcBef>
                    <a:spcPct val="50000"/>
                  </a:spcBef>
                  <a:spcAft>
                    <a:spcPct val="0"/>
                  </a:spcAft>
                  <a:defRPr/>
                </a:pPr>
                <a:r>
                  <a:rPr lang="en-US" sz="1400" b="1" dirty="0">
                    <a:solidFill>
                      <a:prstClr val="black"/>
                    </a:solidFill>
                    <a:latin typeface="+mn-lt"/>
                    <a:cs typeface="Arial Narrow"/>
                  </a:rPr>
                  <a:t>Self-directed brokerage account</a:t>
                </a:r>
              </a:p>
            </p:txBody>
          </p:sp>
          <p:sp>
            <p:nvSpPr>
              <p:cNvPr id="34" name="Rectangle 8">
                <a:extLst>
                  <a:ext uri="{FF2B5EF4-FFF2-40B4-BE49-F238E27FC236}">
                    <a16:creationId xmlns:a16="http://schemas.microsoft.com/office/drawing/2014/main" id="{1E60B72A-E6A2-B047-BB99-5482663DD5E3}"/>
                  </a:ext>
                </a:extLst>
              </p:cNvPr>
              <p:cNvSpPr>
                <a:spLocks noChangeArrowheads="1"/>
              </p:cNvSpPr>
              <p:nvPr/>
            </p:nvSpPr>
            <p:spPr bwMode="gray">
              <a:xfrm>
                <a:off x="3600" y="1381"/>
                <a:ext cx="1094" cy="1596"/>
              </a:xfrm>
              <a:prstGeom prst="rect">
                <a:avLst/>
              </a:prstGeom>
              <a:solidFill>
                <a:schemeClr val="bg1">
                  <a:lumMod val="75000"/>
                </a:schemeClr>
              </a:solidFill>
              <a:ln>
                <a:noFill/>
              </a:ln>
            </p:spPr>
            <p:txBody>
              <a:bodyPr wrap="none" anchor="ctr"/>
              <a:lstStyle/>
              <a:p>
                <a:pPr algn="ctr" eaLnBrk="0" fontAlgn="base" hangingPunct="0">
                  <a:spcBef>
                    <a:spcPct val="0"/>
                  </a:spcBef>
                  <a:spcAft>
                    <a:spcPct val="0"/>
                  </a:spcAft>
                  <a:defRPr/>
                </a:pPr>
                <a:endParaRPr lang="en-US" sz="2400" dirty="0">
                  <a:solidFill>
                    <a:prstClr val="black"/>
                  </a:solidFill>
                </a:endParaRPr>
              </a:p>
            </p:txBody>
          </p:sp>
          <p:sp>
            <p:nvSpPr>
              <p:cNvPr id="35" name="Text Box 9">
                <a:extLst>
                  <a:ext uri="{FF2B5EF4-FFF2-40B4-BE49-F238E27FC236}">
                    <a16:creationId xmlns:a16="http://schemas.microsoft.com/office/drawing/2014/main" id="{7916261C-2EA6-4346-A248-B0E180253B9A}"/>
                  </a:ext>
                </a:extLst>
              </p:cNvPr>
              <p:cNvSpPr txBox="1">
                <a:spLocks noChangeArrowheads="1"/>
              </p:cNvSpPr>
              <p:nvPr/>
            </p:nvSpPr>
            <p:spPr bwMode="gray">
              <a:xfrm>
                <a:off x="3666" y="2040"/>
                <a:ext cx="950" cy="230"/>
              </a:xfrm>
              <a:prstGeom prst="rect">
                <a:avLst/>
              </a:prstGeom>
              <a:noFill/>
              <a:ln>
                <a:noFill/>
              </a:ln>
            </p:spPr>
            <p:txBody>
              <a:bodyPr>
                <a:spAutoFit/>
              </a:bodyPr>
              <a:lstStyle>
                <a:lvl1pPr>
                  <a:defRPr sz="2400">
                    <a:solidFill>
                      <a:schemeClr val="tx1"/>
                    </a:solidFill>
                    <a:latin typeface="Arial" pitchFamily="34" charset="0"/>
                    <a:ea typeface="ＭＳ Ｐゴシック"/>
                    <a:cs typeface="ＭＳ Ｐゴシック"/>
                  </a:defRPr>
                </a:lvl1pPr>
                <a:lvl2pPr marL="742950" indent="-285750">
                  <a:defRPr sz="2400">
                    <a:solidFill>
                      <a:schemeClr val="tx1"/>
                    </a:solidFill>
                    <a:latin typeface="Arial" pitchFamily="34" charset="0"/>
                    <a:ea typeface="ＭＳ Ｐゴシック"/>
                    <a:cs typeface="ＭＳ Ｐゴシック"/>
                  </a:defRPr>
                </a:lvl2pPr>
                <a:lvl3pPr marL="1143000" indent="-228600">
                  <a:defRPr sz="2400">
                    <a:solidFill>
                      <a:schemeClr val="tx1"/>
                    </a:solidFill>
                    <a:latin typeface="Arial" pitchFamily="34" charset="0"/>
                    <a:ea typeface="ＭＳ Ｐゴシック"/>
                    <a:cs typeface="ＭＳ Ｐゴシック"/>
                  </a:defRPr>
                </a:lvl3pPr>
                <a:lvl4pPr marL="1600200" indent="-228600">
                  <a:defRPr sz="2400">
                    <a:solidFill>
                      <a:schemeClr val="tx1"/>
                    </a:solidFill>
                    <a:latin typeface="Arial" pitchFamily="34" charset="0"/>
                    <a:ea typeface="ＭＳ Ｐゴシック"/>
                    <a:cs typeface="ＭＳ Ｐゴシック"/>
                  </a:defRPr>
                </a:lvl4pPr>
                <a:lvl5pPr marL="2057400" indent="-22860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0" fontAlgn="base" hangingPunct="0">
                  <a:spcBef>
                    <a:spcPct val="50000"/>
                  </a:spcBef>
                  <a:spcAft>
                    <a:spcPct val="0"/>
                  </a:spcAft>
                  <a:defRPr/>
                </a:pPr>
                <a:r>
                  <a:rPr lang="en-US" sz="2000" b="1" dirty="0">
                    <a:latin typeface="+mn-lt"/>
                    <a:cs typeface="Arial Narrow"/>
                  </a:rPr>
                  <a:t>$10,000+</a:t>
                </a:r>
              </a:p>
            </p:txBody>
          </p:sp>
        </p:grpSp>
        <p:sp>
          <p:nvSpPr>
            <p:cNvPr id="21" name="Line 10">
              <a:extLst>
                <a:ext uri="{FF2B5EF4-FFF2-40B4-BE49-F238E27FC236}">
                  <a16:creationId xmlns:a16="http://schemas.microsoft.com/office/drawing/2014/main" id="{01E8A8A5-0244-4942-8FAA-D3A8254462D0}"/>
                </a:ext>
              </a:extLst>
            </p:cNvPr>
            <p:cNvSpPr>
              <a:spLocks noChangeShapeType="1"/>
            </p:cNvSpPr>
            <p:nvPr/>
          </p:nvSpPr>
          <p:spPr bwMode="gray">
            <a:xfrm>
              <a:off x="192595" y="4332289"/>
              <a:ext cx="7936994" cy="0"/>
            </a:xfrm>
            <a:prstGeom prst="line">
              <a:avLst/>
            </a:prstGeom>
            <a:noFill/>
            <a:ln w="381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1400" dirty="0">
                <a:solidFill>
                  <a:prstClr val="black"/>
                </a:solidFill>
                <a:latin typeface="Tahoma" pitchFamily="34" charset="0"/>
              </a:endParaRPr>
            </a:p>
          </p:txBody>
        </p:sp>
        <p:grpSp>
          <p:nvGrpSpPr>
            <p:cNvPr id="22" name="Group 25">
              <a:extLst>
                <a:ext uri="{FF2B5EF4-FFF2-40B4-BE49-F238E27FC236}">
                  <a16:creationId xmlns:a16="http://schemas.microsoft.com/office/drawing/2014/main" id="{C7EA0846-72EA-9044-880E-2CEAB806B07F}"/>
                </a:ext>
              </a:extLst>
            </p:cNvPr>
            <p:cNvGrpSpPr>
              <a:grpSpLocks/>
            </p:cNvGrpSpPr>
            <p:nvPr/>
          </p:nvGrpSpPr>
          <p:grpSpPr bwMode="auto">
            <a:xfrm>
              <a:off x="3481388" y="3406775"/>
              <a:ext cx="561975" cy="561975"/>
              <a:chOff x="2201" y="2397"/>
              <a:chExt cx="354" cy="354"/>
            </a:xfrm>
          </p:grpSpPr>
          <p:sp>
            <p:nvSpPr>
              <p:cNvPr id="31" name="Oval 30">
                <a:extLst>
                  <a:ext uri="{FF2B5EF4-FFF2-40B4-BE49-F238E27FC236}">
                    <a16:creationId xmlns:a16="http://schemas.microsoft.com/office/drawing/2014/main" id="{2BE614B8-DA0C-7443-B2BB-C708E1A1A331}"/>
                  </a:ext>
                </a:extLst>
              </p:cNvPr>
              <p:cNvSpPr>
                <a:spLocks noChangeArrowheads="1"/>
              </p:cNvSpPr>
              <p:nvPr/>
            </p:nvSpPr>
            <p:spPr bwMode="gray">
              <a:xfrm>
                <a:off x="2201" y="2397"/>
                <a:ext cx="354" cy="354"/>
              </a:xfrm>
              <a:prstGeom prst="ellipse">
                <a:avLst/>
              </a:prstGeom>
              <a:solidFill>
                <a:schemeClr val="bg2"/>
              </a:solidFill>
              <a:ln w="38100">
                <a:solidFill>
                  <a:srgbClr val="FFFFFF"/>
                </a:solidFill>
                <a:round/>
                <a:headEnd/>
                <a:tailEnd/>
              </a:ln>
            </p:spPr>
            <p:txBody>
              <a:bodyPr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32" name="AutoShape 24">
                <a:extLst>
                  <a:ext uri="{FF2B5EF4-FFF2-40B4-BE49-F238E27FC236}">
                    <a16:creationId xmlns:a16="http://schemas.microsoft.com/office/drawing/2014/main" id="{0E2CE4FC-D80C-9143-B0DD-D9ED72484DA4}"/>
                  </a:ext>
                </a:extLst>
              </p:cNvPr>
              <p:cNvSpPr>
                <a:spLocks noChangeArrowheads="1"/>
              </p:cNvSpPr>
              <p:nvPr/>
            </p:nvSpPr>
            <p:spPr bwMode="gray">
              <a:xfrm rot="10800000">
                <a:off x="2270" y="2484"/>
                <a:ext cx="249" cy="181"/>
              </a:xfrm>
              <a:prstGeom prst="leftArrow">
                <a:avLst>
                  <a:gd name="adj1" fmla="val 59120"/>
                  <a:gd name="adj2" fmla="val 61881"/>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grpSp>
        <p:sp>
          <p:nvSpPr>
            <p:cNvPr id="23" name="Text Box 25">
              <a:extLst>
                <a:ext uri="{FF2B5EF4-FFF2-40B4-BE49-F238E27FC236}">
                  <a16:creationId xmlns:a16="http://schemas.microsoft.com/office/drawing/2014/main" id="{1CD0A355-6D22-8B4C-9570-AF8F0C6AD764}"/>
                </a:ext>
              </a:extLst>
            </p:cNvPr>
            <p:cNvSpPr txBox="1">
              <a:spLocks noChangeArrowheads="1"/>
            </p:cNvSpPr>
            <p:nvPr/>
          </p:nvSpPr>
          <p:spPr bwMode="gray">
            <a:xfrm>
              <a:off x="582613" y="4355993"/>
              <a:ext cx="1177925" cy="48808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lnSpc>
                  <a:spcPct val="90000"/>
                </a:lnSpc>
                <a:spcBef>
                  <a:spcPct val="50000"/>
                </a:spcBef>
                <a:spcAft>
                  <a:spcPct val="0"/>
                </a:spcAft>
              </a:pPr>
              <a:r>
                <a:rPr lang="en-US" sz="1600" b="1" dirty="0">
                  <a:solidFill>
                    <a:prstClr val="black"/>
                  </a:solidFill>
                  <a:latin typeface="+mn-lt"/>
                  <a:cs typeface="Arial Narrow"/>
                </a:rPr>
                <a:t>$1,000</a:t>
              </a:r>
              <a:br>
                <a:rPr lang="en-US" sz="1600" b="1" dirty="0">
                  <a:solidFill>
                    <a:prstClr val="black"/>
                  </a:solidFill>
                  <a:latin typeface="+mn-lt"/>
                  <a:cs typeface="Arial Narrow"/>
                </a:rPr>
              </a:br>
              <a:r>
                <a:rPr lang="en-US" sz="1600" b="1" dirty="0">
                  <a:solidFill>
                    <a:prstClr val="black"/>
                  </a:solidFill>
                  <a:latin typeface="+mn-lt"/>
                  <a:cs typeface="Arial Narrow"/>
                </a:rPr>
                <a:t>minimum</a:t>
              </a:r>
            </a:p>
          </p:txBody>
        </p:sp>
        <p:grpSp>
          <p:nvGrpSpPr>
            <p:cNvPr id="24" name="Group 21">
              <a:extLst>
                <a:ext uri="{FF2B5EF4-FFF2-40B4-BE49-F238E27FC236}">
                  <a16:creationId xmlns:a16="http://schemas.microsoft.com/office/drawing/2014/main" id="{9828ABBB-944E-6443-A310-906D8FCE1B6E}"/>
                </a:ext>
              </a:extLst>
            </p:cNvPr>
            <p:cNvGrpSpPr>
              <a:grpSpLocks/>
            </p:cNvGrpSpPr>
            <p:nvPr/>
          </p:nvGrpSpPr>
          <p:grpSpPr bwMode="auto">
            <a:xfrm>
              <a:off x="5449888" y="3406775"/>
              <a:ext cx="561975" cy="561975"/>
              <a:chOff x="3153" y="1786"/>
              <a:chExt cx="354" cy="354"/>
            </a:xfrm>
          </p:grpSpPr>
          <p:sp>
            <p:nvSpPr>
              <p:cNvPr id="28" name="Oval 23">
                <a:extLst>
                  <a:ext uri="{FF2B5EF4-FFF2-40B4-BE49-F238E27FC236}">
                    <a16:creationId xmlns:a16="http://schemas.microsoft.com/office/drawing/2014/main" id="{41214005-02F8-6348-B4B7-14A1E6D00C9B}"/>
                  </a:ext>
                </a:extLst>
              </p:cNvPr>
              <p:cNvSpPr>
                <a:spLocks noChangeArrowheads="1"/>
              </p:cNvSpPr>
              <p:nvPr/>
            </p:nvSpPr>
            <p:spPr bwMode="gray">
              <a:xfrm>
                <a:off x="3153" y="1786"/>
                <a:ext cx="354" cy="354"/>
              </a:xfrm>
              <a:prstGeom prst="ellipse">
                <a:avLst/>
              </a:prstGeom>
              <a:solidFill>
                <a:schemeClr val="bg2"/>
              </a:solidFill>
              <a:ln w="38100">
                <a:solidFill>
                  <a:srgbClr val="FFFFFF"/>
                </a:solidFill>
                <a:round/>
                <a:headEnd/>
                <a:tailEnd/>
              </a:ln>
            </p:spPr>
            <p:txBody>
              <a:bodyPr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29" name="Right Arrow 32">
                <a:extLst>
                  <a:ext uri="{FF2B5EF4-FFF2-40B4-BE49-F238E27FC236}">
                    <a16:creationId xmlns:a16="http://schemas.microsoft.com/office/drawing/2014/main" id="{A791D70B-670D-804F-8F61-5C24E48D0402}"/>
                  </a:ext>
                </a:extLst>
              </p:cNvPr>
              <p:cNvSpPr>
                <a:spLocks noChangeArrowheads="1"/>
              </p:cNvSpPr>
              <p:nvPr/>
            </p:nvSpPr>
            <p:spPr bwMode="gray">
              <a:xfrm rot="10800000">
                <a:off x="3177" y="1867"/>
                <a:ext cx="205" cy="195"/>
              </a:xfrm>
              <a:prstGeom prst="rightArrow">
                <a:avLst>
                  <a:gd name="adj1" fmla="val 50000"/>
                  <a:gd name="adj2" fmla="val 50174"/>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30" name="Right Arrow 32">
                <a:extLst>
                  <a:ext uri="{FF2B5EF4-FFF2-40B4-BE49-F238E27FC236}">
                    <a16:creationId xmlns:a16="http://schemas.microsoft.com/office/drawing/2014/main" id="{1F221EFE-189F-B547-BD1D-4DD16828DD12}"/>
                  </a:ext>
                </a:extLst>
              </p:cNvPr>
              <p:cNvSpPr>
                <a:spLocks noChangeArrowheads="1"/>
              </p:cNvSpPr>
              <p:nvPr/>
            </p:nvSpPr>
            <p:spPr bwMode="gray">
              <a:xfrm>
                <a:off x="3269" y="1867"/>
                <a:ext cx="205" cy="195"/>
              </a:xfrm>
              <a:prstGeom prst="rightArrow">
                <a:avLst>
                  <a:gd name="adj1" fmla="val 50000"/>
                  <a:gd name="adj2" fmla="val 50174"/>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dirty="0">
                  <a:solidFill>
                    <a:prstClr val="black"/>
                  </a:solidFill>
                  <a:latin typeface="Tahoma" pitchFamily="34" charset="0"/>
                </a:endParaRPr>
              </a:p>
            </p:txBody>
          </p:sp>
        </p:grpSp>
        <p:sp>
          <p:nvSpPr>
            <p:cNvPr id="25" name="Text Box 4">
              <a:extLst>
                <a:ext uri="{FF2B5EF4-FFF2-40B4-BE49-F238E27FC236}">
                  <a16:creationId xmlns:a16="http://schemas.microsoft.com/office/drawing/2014/main" id="{EC589C81-F665-EE49-81F7-9C168148ECD6}"/>
                </a:ext>
              </a:extLst>
            </p:cNvPr>
            <p:cNvSpPr txBox="1">
              <a:spLocks noChangeArrowheads="1"/>
            </p:cNvSpPr>
            <p:nvPr/>
          </p:nvSpPr>
          <p:spPr bwMode="gray">
            <a:xfrm>
              <a:off x="3823449" y="4968791"/>
              <a:ext cx="3730624" cy="589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sz="1800" b="1" dirty="0">
                  <a:solidFill>
                    <a:srgbClr val="323332"/>
                  </a:solidFill>
                  <a:latin typeface="Arial" panose="020B0604020202020204" pitchFamily="34" charset="0"/>
                  <a:cs typeface="Arial" panose="020B0604020202020204" pitchFamily="34" charset="0"/>
                </a:rPr>
                <a:t>A minimum of $1,000 required in your HSA Base Balance</a:t>
              </a:r>
            </a:p>
          </p:txBody>
        </p:sp>
        <p:sp>
          <p:nvSpPr>
            <p:cNvPr id="26" name="AutoShape 28">
              <a:extLst>
                <a:ext uri="{FF2B5EF4-FFF2-40B4-BE49-F238E27FC236}">
                  <a16:creationId xmlns:a16="http://schemas.microsoft.com/office/drawing/2014/main" id="{75B01E95-0670-F74B-800E-E57CECE046C2}"/>
                </a:ext>
              </a:extLst>
            </p:cNvPr>
            <p:cNvSpPr>
              <a:spLocks/>
            </p:cNvSpPr>
            <p:nvPr/>
          </p:nvSpPr>
          <p:spPr bwMode="gray">
            <a:xfrm rot="16200000">
              <a:off x="5657056" y="2990673"/>
              <a:ext cx="136525" cy="3706812"/>
            </a:xfrm>
            <a:prstGeom prst="leftBracket">
              <a:avLst>
                <a:gd name="adj" fmla="val 226260"/>
              </a:avLst>
            </a:prstGeom>
            <a:ln>
              <a:solidFill>
                <a:schemeClr val="accent1"/>
              </a:solidFill>
              <a:headEnd/>
              <a:tailEnd/>
            </a:ln>
            <a:extLst>
              <a:ext uri="{909E8E84-426E-40dd-AFC4-6F175D3DCCD1}">
                <a14:hiddenFill xmlns="" xmlns:a14="http://schemas.microsoft.com/office/drawing/2010/main">
                  <a:solidFill>
                    <a:srgbClr val="FFFFFF"/>
                  </a:solidFill>
                </a14:hiddenFill>
              </a:ext>
            </a:extLst>
          </p:spPr>
          <p:style>
            <a:lnRef idx="1">
              <a:schemeClr val="accent4"/>
            </a:lnRef>
            <a:fillRef idx="0">
              <a:schemeClr val="accent4"/>
            </a:fillRef>
            <a:effectRef idx="0">
              <a:schemeClr val="accent4"/>
            </a:effectRef>
            <a:fontRef idx="minor">
              <a:schemeClr val="tx1"/>
            </a:fontRef>
          </p:style>
          <p:txBody>
            <a:bodyPr rot="10800000"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27" name="Text Box 13">
              <a:extLst>
                <a:ext uri="{FF2B5EF4-FFF2-40B4-BE49-F238E27FC236}">
                  <a16:creationId xmlns:a16="http://schemas.microsoft.com/office/drawing/2014/main" id="{72A1E66E-12BD-3948-98B8-AA3AFB74D72E}"/>
                </a:ext>
              </a:extLst>
            </p:cNvPr>
            <p:cNvSpPr txBox="1">
              <a:spLocks noChangeArrowheads="1"/>
            </p:cNvSpPr>
            <p:nvPr/>
          </p:nvSpPr>
          <p:spPr bwMode="gray">
            <a:xfrm>
              <a:off x="1876425" y="4648200"/>
              <a:ext cx="1735138" cy="36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sz="2000" b="1" dirty="0">
                  <a:solidFill>
                    <a:prstClr val="black"/>
                  </a:solidFill>
                  <a:latin typeface="+mn-lt"/>
                  <a:cs typeface="Arial Narrow"/>
                </a:rPr>
                <a:t>$0-$1,000</a:t>
              </a:r>
            </a:p>
          </p:txBody>
        </p:sp>
      </p:grpSp>
      <p:sp>
        <p:nvSpPr>
          <p:cNvPr id="36" name="Text Placeholder 2">
            <a:extLst>
              <a:ext uri="{FF2B5EF4-FFF2-40B4-BE49-F238E27FC236}">
                <a16:creationId xmlns:a16="http://schemas.microsoft.com/office/drawing/2014/main" id="{C2BC4709-6A19-7249-8050-664BB69973EC}"/>
              </a:ext>
            </a:extLst>
          </p:cNvPr>
          <p:cNvSpPr txBox="1">
            <a:spLocks/>
          </p:cNvSpPr>
          <p:nvPr/>
        </p:nvSpPr>
        <p:spPr>
          <a:xfrm>
            <a:off x="989961" y="5892121"/>
            <a:ext cx="10301815" cy="245233"/>
          </a:xfrm>
          <a:prstGeom prst="rect">
            <a:avLst/>
          </a:prstGeom>
        </p:spPr>
        <p:txBody>
          <a:bodyPr>
            <a:noAutofit/>
          </a:bodyPr>
          <a:lstStyle>
            <a:lvl1pPr marL="137160" indent="-137160" algn="l" defTabSz="914400" rtl="0" eaLnBrk="1" latinLnBrk="0" hangingPunct="1">
              <a:lnSpc>
                <a:spcPct val="90000"/>
              </a:lnSpc>
              <a:spcBef>
                <a:spcPts val="1000"/>
              </a:spcBef>
              <a:buClr>
                <a:srgbClr val="FFCD06"/>
              </a:buClr>
              <a:buFont typeface="Wingdings" charset="2"/>
              <a:buChar char="§"/>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7000"/>
              </a:lnSpc>
              <a:spcBef>
                <a:spcPts val="0"/>
              </a:spcBef>
              <a:buClrTx/>
              <a:buNone/>
            </a:pPr>
            <a:r>
              <a:rPr lang="en-US" sz="1200" dirty="0">
                <a:solidFill>
                  <a:schemeClr val="tx2"/>
                </a:solidFill>
                <a:latin typeface="Arial Narrow" panose="020B0604020202020204" pitchFamily="34" charset="0"/>
                <a:cs typeface="Arial Narrow" panose="020B0604020202020204" pitchFamily="34" charset="0"/>
              </a:rPr>
              <a:t>* A fee of $19/year is deducted from the HSA for accountholders who opt to use the investment platform</a:t>
            </a:r>
          </a:p>
        </p:txBody>
      </p:sp>
    </p:spTree>
    <p:extLst>
      <p:ext uri="{BB962C8B-B14F-4D97-AF65-F5344CB8AC3E}">
        <p14:creationId xmlns:p14="http://schemas.microsoft.com/office/powerpoint/2010/main" val="321558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824B98-640C-8946-BAE0-46C747950EC9}"/>
              </a:ext>
            </a:extLst>
          </p:cNvPr>
          <p:cNvSpPr>
            <a:spLocks noGrp="1"/>
          </p:cNvSpPr>
          <p:nvPr>
            <p:ph type="body" idx="13"/>
          </p:nvPr>
        </p:nvSpPr>
        <p:spPr/>
        <p:txBody>
          <a:bodyPr/>
          <a:lstStyle/>
          <a:p>
            <a:r>
              <a:rPr lang="en-US" dirty="0"/>
              <a:t>More than 30 mutual funds offered </a:t>
            </a:r>
          </a:p>
        </p:txBody>
      </p:sp>
      <p:sp>
        <p:nvSpPr>
          <p:cNvPr id="3" name="Text Placeholder 2">
            <a:extLst>
              <a:ext uri="{FF2B5EF4-FFF2-40B4-BE49-F238E27FC236}">
                <a16:creationId xmlns:a16="http://schemas.microsoft.com/office/drawing/2014/main" id="{79752B2F-B3CD-8743-98AE-FE283867FE10}"/>
              </a:ext>
            </a:extLst>
          </p:cNvPr>
          <p:cNvSpPr>
            <a:spLocks noGrp="1"/>
          </p:cNvSpPr>
          <p:nvPr>
            <p:ph type="body" sz="quarter" idx="10"/>
          </p:nvPr>
        </p:nvSpPr>
        <p:spPr/>
        <p:txBody>
          <a:bodyPr/>
          <a:lstStyle/>
          <a:p>
            <a:r>
              <a:rPr lang="en-US" dirty="0"/>
              <a:t>Quarterly investment statements </a:t>
            </a:r>
          </a:p>
          <a:p>
            <a:pPr marL="285750" indent="-285750">
              <a:buFont typeface="Arial" panose="020B0604020202020204" pitchFamily="34" charset="0"/>
              <a:buChar char="•"/>
            </a:pPr>
            <a:r>
              <a:rPr lang="en-US" dirty="0"/>
              <a:t>Review activity</a:t>
            </a:r>
          </a:p>
          <a:p>
            <a:pPr marL="285750" indent="-285750">
              <a:buFont typeface="Arial" panose="020B0604020202020204" pitchFamily="34" charset="0"/>
              <a:buChar char="•"/>
            </a:pPr>
            <a:r>
              <a:rPr lang="en-US" dirty="0"/>
              <a:t>Manage asset allocation</a:t>
            </a:r>
          </a:p>
          <a:p>
            <a:pPr marL="285750" indent="-285750">
              <a:buFont typeface="Arial" panose="020B0604020202020204" pitchFamily="34" charset="0"/>
              <a:buChar char="•"/>
            </a:pPr>
            <a:r>
              <a:rPr lang="en-US" dirty="0"/>
              <a:t>View fund performance</a:t>
            </a:r>
          </a:p>
          <a:p>
            <a:endParaRPr lang="en-US" dirty="0"/>
          </a:p>
        </p:txBody>
      </p:sp>
      <p:sp>
        <p:nvSpPr>
          <p:cNvPr id="5" name="Slide Number Placeholder 4">
            <a:extLst>
              <a:ext uri="{FF2B5EF4-FFF2-40B4-BE49-F238E27FC236}">
                <a16:creationId xmlns:a16="http://schemas.microsoft.com/office/drawing/2014/main" id="{69F6D728-4C49-AF4A-84CC-1462CCF69426}"/>
              </a:ext>
            </a:extLst>
          </p:cNvPr>
          <p:cNvSpPr>
            <a:spLocks noGrp="1"/>
          </p:cNvSpPr>
          <p:nvPr>
            <p:ph type="sldNum" sz="quarter" idx="4"/>
          </p:nvPr>
        </p:nvSpPr>
        <p:spPr/>
        <p:txBody>
          <a:bodyPr/>
          <a:lstStyle/>
          <a:p>
            <a:fld id="{25A910B4-B579-2645-B7DF-64654CB13579}" type="slidenum">
              <a:rPr lang="en-US" smtClean="0"/>
              <a:pPr/>
              <a:t>16</a:t>
            </a:fld>
            <a:endParaRPr lang="en-US"/>
          </a:p>
        </p:txBody>
      </p:sp>
    </p:spTree>
    <p:extLst>
      <p:ext uri="{BB962C8B-B14F-4D97-AF65-F5344CB8AC3E}">
        <p14:creationId xmlns:p14="http://schemas.microsoft.com/office/powerpoint/2010/main" val="421553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824B98-640C-8946-BAE0-46C747950EC9}"/>
              </a:ext>
            </a:extLst>
          </p:cNvPr>
          <p:cNvSpPr>
            <a:spLocks noGrp="1"/>
          </p:cNvSpPr>
          <p:nvPr>
            <p:ph type="body" idx="13"/>
          </p:nvPr>
        </p:nvSpPr>
        <p:spPr/>
        <p:txBody>
          <a:bodyPr/>
          <a:lstStyle/>
          <a:p>
            <a:r>
              <a:rPr lang="en-US" dirty="0"/>
              <a:t>After you’re enrolled</a:t>
            </a:r>
          </a:p>
        </p:txBody>
      </p:sp>
      <p:sp>
        <p:nvSpPr>
          <p:cNvPr id="3" name="Text Placeholder 2">
            <a:extLst>
              <a:ext uri="{FF2B5EF4-FFF2-40B4-BE49-F238E27FC236}">
                <a16:creationId xmlns:a16="http://schemas.microsoft.com/office/drawing/2014/main" id="{79752B2F-B3CD-8743-98AE-FE283867FE10}"/>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Receive your Capital Blue Cross VISA</a:t>
            </a:r>
            <a:r>
              <a:rPr lang="en-US" baseline="30000" dirty="0"/>
              <a:t> </a:t>
            </a:r>
            <a:r>
              <a:rPr lang="en-US" dirty="0"/>
              <a:t>debit card by mail</a:t>
            </a:r>
          </a:p>
          <a:p>
            <a:pPr marL="342900" indent="-342900">
              <a:buFont typeface="Arial" panose="020B0604020202020204" pitchFamily="34" charset="0"/>
              <a:buChar char="•"/>
            </a:pPr>
            <a:r>
              <a:rPr lang="en-US" dirty="0"/>
              <a:t>Use your debit card to pay for qualified healthcare expenses</a:t>
            </a:r>
          </a:p>
          <a:p>
            <a:pPr marL="342900" indent="-342900">
              <a:buFont typeface="Arial" panose="020B0604020202020204" pitchFamily="34" charset="0"/>
              <a:buChar char="•"/>
            </a:pPr>
            <a:r>
              <a:rPr lang="en-US" dirty="0"/>
              <a:t>Visit</a:t>
            </a:r>
            <a:r>
              <a:rPr lang="en-US" b="1" dirty="0"/>
              <a:t> capbluecross.com/funds</a:t>
            </a:r>
            <a:r>
              <a:rPr lang="en-US" dirty="0"/>
              <a:t> to:</a:t>
            </a:r>
          </a:p>
          <a:p>
            <a:pPr marL="514350" lvl="1" indent="-342900">
              <a:buFont typeface="Arial" panose="020B0604020202020204" pitchFamily="34" charset="0"/>
              <a:buChar char="•"/>
            </a:pPr>
            <a:r>
              <a:rPr lang="en-US" dirty="0"/>
              <a:t>View account activity and check balances</a:t>
            </a:r>
          </a:p>
          <a:p>
            <a:pPr marL="514350" lvl="1" indent="-342900">
              <a:buFont typeface="Arial" panose="020B0604020202020204" pitchFamily="34" charset="0"/>
              <a:buChar char="•"/>
            </a:pPr>
            <a:r>
              <a:rPr lang="en-US" dirty="0"/>
              <a:t>Get forms and upload receipts</a:t>
            </a:r>
          </a:p>
          <a:p>
            <a:pPr marL="514350" lvl="1" indent="-342900">
              <a:buFont typeface="Arial" panose="020B0604020202020204" pitchFamily="34" charset="0"/>
              <a:buChar char="•"/>
            </a:pPr>
            <a:r>
              <a:rPr lang="en-US" dirty="0"/>
              <a:t>Request additional debit cards</a:t>
            </a:r>
          </a:p>
          <a:p>
            <a:pPr marL="514350" lvl="1" indent="-342900">
              <a:buFont typeface="Arial" panose="020B0604020202020204" pitchFamily="34" charset="0"/>
              <a:buChar char="•"/>
            </a:pPr>
            <a:r>
              <a:rPr lang="en-US" dirty="0"/>
              <a:t>View and manage investments over $1,000</a:t>
            </a:r>
          </a:p>
        </p:txBody>
      </p:sp>
      <p:sp>
        <p:nvSpPr>
          <p:cNvPr id="5" name="Slide Number Placeholder 4">
            <a:extLst>
              <a:ext uri="{FF2B5EF4-FFF2-40B4-BE49-F238E27FC236}">
                <a16:creationId xmlns:a16="http://schemas.microsoft.com/office/drawing/2014/main" id="{69F6D728-4C49-AF4A-84CC-1462CCF69426}"/>
              </a:ext>
            </a:extLst>
          </p:cNvPr>
          <p:cNvSpPr>
            <a:spLocks noGrp="1"/>
          </p:cNvSpPr>
          <p:nvPr>
            <p:ph type="sldNum" sz="quarter" idx="4"/>
          </p:nvPr>
        </p:nvSpPr>
        <p:spPr/>
        <p:txBody>
          <a:bodyPr/>
          <a:lstStyle/>
          <a:p>
            <a:fld id="{25A910B4-B579-2645-B7DF-64654CB13579}" type="slidenum">
              <a:rPr lang="en-US" smtClean="0"/>
              <a:pPr/>
              <a:t>17</a:t>
            </a:fld>
            <a:endParaRPr lang="en-US"/>
          </a:p>
        </p:txBody>
      </p:sp>
    </p:spTree>
    <p:extLst>
      <p:ext uri="{BB962C8B-B14F-4D97-AF65-F5344CB8AC3E}">
        <p14:creationId xmlns:p14="http://schemas.microsoft.com/office/powerpoint/2010/main" val="423372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824B98-640C-8946-BAE0-46C747950EC9}"/>
              </a:ext>
            </a:extLst>
          </p:cNvPr>
          <p:cNvSpPr>
            <a:spLocks noGrp="1"/>
          </p:cNvSpPr>
          <p:nvPr>
            <p:ph type="body" idx="13"/>
          </p:nvPr>
        </p:nvSpPr>
        <p:spPr/>
        <p:txBody>
          <a:bodyPr/>
          <a:lstStyle/>
          <a:p>
            <a:r>
              <a:rPr lang="en-US" dirty="0"/>
              <a:t>My Health Spending Assistant mobile app</a:t>
            </a:r>
          </a:p>
        </p:txBody>
      </p:sp>
      <p:sp>
        <p:nvSpPr>
          <p:cNvPr id="3" name="Text Placeholder 2">
            <a:extLst>
              <a:ext uri="{FF2B5EF4-FFF2-40B4-BE49-F238E27FC236}">
                <a16:creationId xmlns:a16="http://schemas.microsoft.com/office/drawing/2014/main" id="{79752B2F-B3CD-8743-98AE-FE283867FE10}"/>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Easy-to-use resource that features:</a:t>
            </a:r>
          </a:p>
          <a:p>
            <a:pPr marL="685800" lvl="2" indent="-342900">
              <a:buFont typeface="Arial" panose="020B0604020202020204" pitchFamily="34" charset="0"/>
              <a:buChar char="•"/>
            </a:pPr>
            <a:r>
              <a:rPr lang="en-US" dirty="0"/>
              <a:t>Fingerprint unlock</a:t>
            </a:r>
          </a:p>
          <a:p>
            <a:pPr marL="685800" lvl="2" indent="-342900">
              <a:buFont typeface="Arial" panose="020B0604020202020204" pitchFamily="34" charset="0"/>
              <a:buChar char="•"/>
            </a:pPr>
            <a:r>
              <a:rPr lang="en-US" dirty="0"/>
              <a:t>Snap and save document photos</a:t>
            </a:r>
          </a:p>
          <a:p>
            <a:pPr marL="685800" lvl="2" indent="-342900">
              <a:buFont typeface="Arial" panose="020B0604020202020204" pitchFamily="34" charset="0"/>
              <a:buChar char="•"/>
            </a:pPr>
            <a:r>
              <a:rPr lang="en-US" dirty="0"/>
              <a:t>Barcode scanner to check eligibility</a:t>
            </a:r>
          </a:p>
          <a:p>
            <a:pPr marL="685800" lvl="2" indent="-342900">
              <a:buFont typeface="Arial" panose="020B0604020202020204" pitchFamily="34" charset="0"/>
              <a:buChar char="•"/>
            </a:pPr>
            <a:r>
              <a:rPr lang="en-US" dirty="0"/>
              <a:t>Mobile access to all primary actions</a:t>
            </a:r>
          </a:p>
          <a:p>
            <a:pPr marL="685800" lvl="2" indent="-342900">
              <a:buFont typeface="Arial" panose="020B0604020202020204" pitchFamily="34" charset="0"/>
              <a:buChar char="•"/>
            </a:pPr>
            <a:r>
              <a:rPr lang="en-US" dirty="0"/>
              <a:t>View activity</a:t>
            </a:r>
          </a:p>
          <a:p>
            <a:pPr marL="685800" lvl="2" indent="-342900">
              <a:buFont typeface="Arial" panose="020B0604020202020204" pitchFamily="34" charset="0"/>
              <a:buChar char="•"/>
            </a:pPr>
            <a:r>
              <a:rPr lang="en-US" dirty="0"/>
              <a:t>Pay bills</a:t>
            </a:r>
          </a:p>
          <a:p>
            <a:pPr marL="685800" lvl="2" indent="-342900">
              <a:buFont typeface="Arial" panose="020B0604020202020204" pitchFamily="34" charset="0"/>
              <a:buChar char="•"/>
            </a:pPr>
            <a:r>
              <a:rPr lang="en-US" dirty="0"/>
              <a:t>Make deposits</a:t>
            </a:r>
          </a:p>
          <a:p>
            <a:pPr marL="685800" lvl="2" indent="-342900">
              <a:buFont typeface="Arial" panose="020B0604020202020204" pitchFamily="34" charset="0"/>
              <a:buChar char="•"/>
            </a:pPr>
            <a:r>
              <a:rPr lang="en-US" dirty="0"/>
              <a:t>Get reimbursed</a:t>
            </a:r>
          </a:p>
          <a:p>
            <a:pPr marL="342900" indent="-342900">
              <a:buFont typeface="Arial" panose="020B0604020202020204" pitchFamily="34" charset="0"/>
              <a:buChar char="•"/>
            </a:pPr>
            <a:r>
              <a:rPr lang="en-US" dirty="0"/>
              <a:t>Text options for account activities</a:t>
            </a:r>
          </a:p>
        </p:txBody>
      </p:sp>
      <p:sp>
        <p:nvSpPr>
          <p:cNvPr id="5" name="Slide Number Placeholder 4">
            <a:extLst>
              <a:ext uri="{FF2B5EF4-FFF2-40B4-BE49-F238E27FC236}">
                <a16:creationId xmlns:a16="http://schemas.microsoft.com/office/drawing/2014/main" id="{69F6D728-4C49-AF4A-84CC-1462CCF69426}"/>
              </a:ext>
            </a:extLst>
          </p:cNvPr>
          <p:cNvSpPr>
            <a:spLocks noGrp="1"/>
          </p:cNvSpPr>
          <p:nvPr>
            <p:ph type="sldNum" sz="quarter" idx="4"/>
          </p:nvPr>
        </p:nvSpPr>
        <p:spPr/>
        <p:txBody>
          <a:bodyPr/>
          <a:lstStyle/>
          <a:p>
            <a:fld id="{25A910B4-B579-2645-B7DF-64654CB13579}" type="slidenum">
              <a:rPr lang="en-US" smtClean="0"/>
              <a:pPr/>
              <a:t>18</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3057" y="2275248"/>
            <a:ext cx="2016916" cy="2016916"/>
          </a:xfrm>
          <a:prstGeom prst="rect">
            <a:avLst/>
          </a:prstGeom>
        </p:spPr>
      </p:pic>
    </p:spTree>
    <p:extLst>
      <p:ext uri="{BB962C8B-B14F-4D97-AF65-F5344CB8AC3E}">
        <p14:creationId xmlns:p14="http://schemas.microsoft.com/office/powerpoint/2010/main" val="202968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BC9B9F-CBC9-D84F-929F-C0DCCB30C4A2}"/>
              </a:ext>
            </a:extLst>
          </p:cNvPr>
          <p:cNvSpPr>
            <a:spLocks noGrp="1"/>
          </p:cNvSpPr>
          <p:nvPr>
            <p:ph type="body" idx="13"/>
          </p:nvPr>
        </p:nvSpPr>
        <p:spPr/>
        <p:txBody>
          <a:bodyPr/>
          <a:lstStyle/>
          <a:p>
            <a:r>
              <a:rPr lang="en-US"/>
              <a:t>Let’s get started</a:t>
            </a:r>
            <a:endParaRPr lang="en-US" dirty="0"/>
          </a:p>
        </p:txBody>
      </p:sp>
      <p:sp>
        <p:nvSpPr>
          <p:cNvPr id="8" name="Text Placeholder 7">
            <a:extLst>
              <a:ext uri="{FF2B5EF4-FFF2-40B4-BE49-F238E27FC236}">
                <a16:creationId xmlns:a16="http://schemas.microsoft.com/office/drawing/2014/main" id="{9A6874FD-C2D4-C646-86CC-75352FC0D509}"/>
              </a:ext>
            </a:extLst>
          </p:cNvPr>
          <p:cNvSpPr>
            <a:spLocks noGrp="1"/>
          </p:cNvSpPr>
          <p:nvPr>
            <p:ph type="body" sz="quarter" idx="10"/>
          </p:nvPr>
        </p:nvSpPr>
        <p:spPr>
          <a:xfrm>
            <a:off x="989961" y="1550021"/>
            <a:ext cx="11011688" cy="496624"/>
          </a:xfrm>
        </p:spPr>
        <p:txBody>
          <a:bodyPr/>
          <a:lstStyle/>
          <a:p>
            <a:pPr marL="0" indent="0">
              <a:buNone/>
            </a:pPr>
            <a:r>
              <a:rPr lang="en-US" dirty="0"/>
              <a:t>Our expert service team is ready to help.</a:t>
            </a:r>
          </a:p>
        </p:txBody>
      </p:sp>
      <p:sp>
        <p:nvSpPr>
          <p:cNvPr id="5" name="Slide Number Placeholder 5">
            <a:extLst>
              <a:ext uri="{FF2B5EF4-FFF2-40B4-BE49-F238E27FC236}">
                <a16:creationId xmlns:a16="http://schemas.microsoft.com/office/drawing/2014/main" id="{D391FE91-F4B2-D14B-B1AA-5D745EC5C5E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19</a:t>
            </a:fld>
            <a:endParaRPr lang="en-US"/>
          </a:p>
        </p:txBody>
      </p:sp>
      <p:pic>
        <p:nvPicPr>
          <p:cNvPr id="17" name="Picture 16">
            <a:extLst>
              <a:ext uri="{FF2B5EF4-FFF2-40B4-BE49-F238E27FC236}">
                <a16:creationId xmlns:a16="http://schemas.microsoft.com/office/drawing/2014/main" id="{AE9840CA-67FA-394B-BD0F-040F5321AA94}"/>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578152" y="2813217"/>
            <a:ext cx="887522" cy="887522"/>
          </a:xfrm>
          <a:prstGeom prst="rect">
            <a:avLst/>
          </a:prstGeom>
        </p:spPr>
      </p:pic>
      <p:sp>
        <p:nvSpPr>
          <p:cNvPr id="18" name="Rectangle 17">
            <a:extLst>
              <a:ext uri="{FF2B5EF4-FFF2-40B4-BE49-F238E27FC236}">
                <a16:creationId xmlns:a16="http://schemas.microsoft.com/office/drawing/2014/main" id="{438DC944-57BC-9649-B434-901081E3F74F}"/>
              </a:ext>
            </a:extLst>
          </p:cNvPr>
          <p:cNvSpPr/>
          <p:nvPr/>
        </p:nvSpPr>
        <p:spPr>
          <a:xfrm>
            <a:off x="2122228" y="3687595"/>
            <a:ext cx="3831265" cy="923330"/>
          </a:xfrm>
          <a:prstGeom prst="rect">
            <a:avLst/>
          </a:prstGeom>
        </p:spPr>
        <p:txBody>
          <a:bodyPr wrap="square">
            <a:spAutoFit/>
          </a:bodyPr>
          <a:lstStyle/>
          <a:p>
            <a:pPr algn="ctr"/>
            <a:r>
              <a:rPr lang="en-US" sz="2200" dirty="0">
                <a:latin typeface="Arial" panose="020B0604020202020204" pitchFamily="34" charset="0"/>
                <a:cs typeface="Arial" panose="020B0604020202020204" pitchFamily="34" charset="0"/>
              </a:rPr>
              <a:t>877.293.7041</a:t>
            </a:r>
          </a:p>
          <a:p>
            <a:pPr algn="ctr"/>
            <a:r>
              <a:rPr lang="en-US" sz="1600" dirty="0">
                <a:latin typeface="Arial" panose="020B0604020202020204" pitchFamily="34" charset="0"/>
                <a:cs typeface="Arial" panose="020B0604020202020204" pitchFamily="34" charset="0"/>
              </a:rPr>
              <a:t>Monday-Friday, 8 a.m. to 9 p.m. ET</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Saturday-Sunday, </a:t>
            </a:r>
            <a:r>
              <a:rPr lang="en-US" sz="1600" dirty="0">
                <a:latin typeface="Arial" panose="020B0604020202020204" pitchFamily="34" charset="0"/>
                <a:cs typeface="Arial" panose="020B0604020202020204" pitchFamily="34" charset="0"/>
              </a:rPr>
              <a:t>9 a.m. to 5 p.m. ET</a:t>
            </a:r>
            <a:endParaRPr lang="en-US" sz="1600" dirty="0">
              <a:solidFill>
                <a:schemeClr val="tx2"/>
              </a:solidFill>
              <a:latin typeface="Arial" panose="020B0604020202020204" pitchFamily="34" charset="0"/>
              <a:ea typeface="ＭＳ Ｐゴシック" pitchFamily="-105" charset="-128"/>
              <a:cs typeface="Arial" panose="020B0604020202020204" pitchFamily="34" charset="0"/>
            </a:endParaRPr>
          </a:p>
        </p:txBody>
      </p:sp>
      <p:pic>
        <p:nvPicPr>
          <p:cNvPr id="19" name="Picture 18">
            <a:extLst>
              <a:ext uri="{FF2B5EF4-FFF2-40B4-BE49-F238E27FC236}">
                <a16:creationId xmlns:a16="http://schemas.microsoft.com/office/drawing/2014/main" id="{F028C041-82E3-7647-9900-34F22FCA607C}"/>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525318" y="2813217"/>
            <a:ext cx="925032" cy="925032"/>
          </a:xfrm>
          <a:prstGeom prst="rect">
            <a:avLst/>
          </a:prstGeom>
        </p:spPr>
      </p:pic>
      <p:sp>
        <p:nvSpPr>
          <p:cNvPr id="20" name="Rectangle 19">
            <a:extLst>
              <a:ext uri="{FF2B5EF4-FFF2-40B4-BE49-F238E27FC236}">
                <a16:creationId xmlns:a16="http://schemas.microsoft.com/office/drawing/2014/main" id="{E89367AA-C252-A94F-8BB4-A5C76CA88D73}"/>
              </a:ext>
            </a:extLst>
          </p:cNvPr>
          <p:cNvSpPr/>
          <p:nvPr/>
        </p:nvSpPr>
        <p:spPr>
          <a:xfrm>
            <a:off x="6072202" y="3719494"/>
            <a:ext cx="3831265" cy="400110"/>
          </a:xfrm>
          <a:prstGeom prst="rect">
            <a:avLst/>
          </a:prstGeom>
        </p:spPr>
        <p:txBody>
          <a:bodyPr wrap="square">
            <a:spAutoFit/>
          </a:bodyPr>
          <a:lstStyle/>
          <a:p>
            <a:pPr algn="ctr"/>
            <a:r>
              <a:rPr lang="en-US" sz="2000" dirty="0" err="1">
                <a:latin typeface="Arial" panose="020B0604020202020204" pitchFamily="34" charset="0"/>
                <a:cs typeface="Arial" panose="020B0604020202020204" pitchFamily="34" charset="0"/>
              </a:rPr>
              <a:t>capbluecross.com</a:t>
            </a:r>
            <a:r>
              <a:rPr lang="en-US" sz="2000" dirty="0">
                <a:latin typeface="Arial" panose="020B0604020202020204" pitchFamily="34" charset="0"/>
                <a:cs typeface="Arial" panose="020B0604020202020204" pitchFamily="34" charset="0"/>
              </a:rPr>
              <a:t>/funds</a:t>
            </a:r>
            <a:endParaRPr lang="en-US" sz="2000" dirty="0">
              <a:solidFill>
                <a:schemeClr val="tx2"/>
              </a:solidFill>
              <a:latin typeface="Arial" panose="020B0604020202020204" pitchFamily="34" charset="0"/>
              <a:ea typeface="ＭＳ Ｐゴシック" pitchFamily="-105" charset="-128"/>
              <a:cs typeface="Arial" panose="020B0604020202020204" pitchFamily="34" charset="0"/>
            </a:endParaRPr>
          </a:p>
        </p:txBody>
      </p:sp>
    </p:spTree>
    <p:extLst>
      <p:ext uri="{BB962C8B-B14F-4D97-AF65-F5344CB8AC3E}">
        <p14:creationId xmlns:p14="http://schemas.microsoft.com/office/powerpoint/2010/main" val="382240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4DC3FC-81F7-7543-B046-C502089B00A5}"/>
              </a:ext>
            </a:extLst>
          </p:cNvPr>
          <p:cNvSpPr>
            <a:spLocks noGrp="1"/>
          </p:cNvSpPr>
          <p:nvPr>
            <p:ph type="body" idx="13"/>
          </p:nvPr>
        </p:nvSpPr>
        <p:spPr/>
        <p:txBody>
          <a:bodyPr/>
          <a:lstStyle/>
          <a:p>
            <a:r>
              <a:rPr lang="en-US" dirty="0"/>
              <a:t>Your Health Savings Account (HSA)</a:t>
            </a:r>
          </a:p>
        </p:txBody>
      </p:sp>
      <p:sp>
        <p:nvSpPr>
          <p:cNvPr id="9" name="Text Placeholder 8">
            <a:extLst>
              <a:ext uri="{FF2B5EF4-FFF2-40B4-BE49-F238E27FC236}">
                <a16:creationId xmlns:a16="http://schemas.microsoft.com/office/drawing/2014/main" id="{CD220EC3-1E63-0D43-BB12-3C5E676F7E8C}"/>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Account you own that works with your HSA-qualified health plan</a:t>
            </a:r>
          </a:p>
          <a:p>
            <a:pPr marL="342900" indent="-342900">
              <a:buFont typeface="Arial" panose="020B0604020202020204" pitchFamily="34" charset="0"/>
              <a:buChar char="•"/>
            </a:pPr>
            <a:r>
              <a:rPr lang="en-US" dirty="0"/>
              <a:t>Allows you to set aside a portion of pretax payroll</a:t>
            </a:r>
          </a:p>
          <a:p>
            <a:pPr marL="342900" indent="-342900">
              <a:buFont typeface="Arial" panose="020B0604020202020204" pitchFamily="34" charset="0"/>
              <a:buChar char="•"/>
            </a:pPr>
            <a:r>
              <a:rPr lang="en-US" dirty="0"/>
              <a:t>No taxes on money you put in or take out to pay for qualified medical expenses</a:t>
            </a:r>
          </a:p>
          <a:p>
            <a:pPr marL="342900" indent="-342900">
              <a:buFont typeface="Arial" panose="020B0604020202020204" pitchFamily="34" charset="0"/>
              <a:buChar char="•"/>
            </a:pPr>
            <a:r>
              <a:rPr lang="en-US" dirty="0"/>
              <a:t>Interest earned is tax-free</a:t>
            </a:r>
          </a:p>
          <a:p>
            <a:pPr marL="342900" indent="-342900">
              <a:buFont typeface="Arial" panose="020B0604020202020204" pitchFamily="34" charset="0"/>
              <a:buChar char="•"/>
            </a:pPr>
            <a:r>
              <a:rPr lang="en-US" dirty="0"/>
              <a:t>No “use it or lose it”; unused money rolls to next year</a:t>
            </a:r>
          </a:p>
          <a:p>
            <a:pPr marL="342900" indent="-342900">
              <a:buFont typeface="Arial" panose="020B0604020202020204" pitchFamily="34" charset="0"/>
              <a:buChar char="•"/>
            </a:pPr>
            <a:r>
              <a:rPr lang="en-US" dirty="0"/>
              <a:t>Account stays with you, even if you change jobs or health plans, or retire </a:t>
            </a:r>
          </a:p>
        </p:txBody>
      </p:sp>
      <p:sp>
        <p:nvSpPr>
          <p:cNvPr id="4" name="Slide Number Placeholder 5">
            <a:extLst>
              <a:ext uri="{FF2B5EF4-FFF2-40B4-BE49-F238E27FC236}">
                <a16:creationId xmlns:a16="http://schemas.microsoft.com/office/drawing/2014/main" id="{94F2AA4C-07EF-2549-878F-A92C81B4737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2</a:t>
            </a:fld>
            <a:endParaRPr lang="en-US"/>
          </a:p>
        </p:txBody>
      </p:sp>
      <p:sp>
        <p:nvSpPr>
          <p:cNvPr id="5" name="Rectangle 4">
            <a:extLst>
              <a:ext uri="{FF2B5EF4-FFF2-40B4-BE49-F238E27FC236}">
                <a16:creationId xmlns:a16="http://schemas.microsoft.com/office/drawing/2014/main" id="{7583C074-D555-6B4A-A5CB-3F893A8CF3D6}"/>
              </a:ext>
            </a:extLst>
          </p:cNvPr>
          <p:cNvSpPr/>
          <p:nvPr/>
        </p:nvSpPr>
        <p:spPr>
          <a:xfrm>
            <a:off x="989960" y="5622856"/>
            <a:ext cx="9932039" cy="461665"/>
          </a:xfrm>
          <a:prstGeom prst="rect">
            <a:avLst/>
          </a:prstGeom>
        </p:spPr>
        <p:txBody>
          <a:bodyPr wrap="square">
            <a:spAutoFit/>
          </a:bodyPr>
          <a:lstStyle/>
          <a:p>
            <a:r>
              <a:rPr lang="en-US" sz="1200" dirty="0">
                <a:solidFill>
                  <a:schemeClr val="tx2"/>
                </a:solidFill>
                <a:latin typeface="Arial Narrow" panose="020B0604020202020204" pitchFamily="34" charset="0"/>
                <a:cs typeface="Arial Narrow" panose="020B0604020202020204" pitchFamily="34" charset="0"/>
              </a:rPr>
              <a:t>Capital Blue Cross and its affiliates do not provide tax or legal advice. This material is provided for informational purposes only, and is not</a:t>
            </a:r>
          </a:p>
          <a:p>
            <a:r>
              <a:rPr lang="en-US" sz="1200" dirty="0">
                <a:solidFill>
                  <a:schemeClr val="tx2"/>
                </a:solidFill>
                <a:latin typeface="Arial Narrow" panose="020B0604020202020204" pitchFamily="34" charset="0"/>
                <a:cs typeface="Arial Narrow" panose="020B0604020202020204" pitchFamily="34" charset="0"/>
              </a:rPr>
              <a:t>intended to provide, and should not be relied on for, tax or legal advice. You should consult your own tax or legal advisors.</a:t>
            </a:r>
          </a:p>
        </p:txBody>
      </p:sp>
    </p:spTree>
    <p:extLst>
      <p:ext uri="{BB962C8B-B14F-4D97-AF65-F5344CB8AC3E}">
        <p14:creationId xmlns:p14="http://schemas.microsoft.com/office/powerpoint/2010/main" val="397965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4DC3FC-81F7-7543-B046-C502089B00A5}"/>
              </a:ext>
            </a:extLst>
          </p:cNvPr>
          <p:cNvSpPr>
            <a:spLocks noGrp="1"/>
          </p:cNvSpPr>
          <p:nvPr>
            <p:ph type="body" idx="13"/>
          </p:nvPr>
        </p:nvSpPr>
        <p:spPr/>
        <p:txBody>
          <a:bodyPr/>
          <a:lstStyle/>
          <a:p>
            <a:r>
              <a:rPr lang="en-US"/>
              <a:t>Member advantages of an HSA</a:t>
            </a:r>
            <a:endParaRPr lang="en-US" dirty="0"/>
          </a:p>
        </p:txBody>
      </p:sp>
      <p:sp>
        <p:nvSpPr>
          <p:cNvPr id="9" name="Text Placeholder 8">
            <a:extLst>
              <a:ext uri="{FF2B5EF4-FFF2-40B4-BE49-F238E27FC236}">
                <a16:creationId xmlns:a16="http://schemas.microsoft.com/office/drawing/2014/main" id="{CD220EC3-1E63-0D43-BB12-3C5E676F7E8C}"/>
              </a:ext>
            </a:extLst>
          </p:cNvPr>
          <p:cNvSpPr>
            <a:spLocks noGrp="1"/>
          </p:cNvSpPr>
          <p:nvPr>
            <p:ph type="body" sz="quarter" idx="10"/>
          </p:nvPr>
        </p:nvSpPr>
        <p:spPr/>
        <p:txBody>
          <a:bodyPr/>
          <a:lstStyle/>
          <a:p>
            <a:r>
              <a:rPr lang="en-US" dirty="0"/>
              <a:t>Called the </a:t>
            </a:r>
            <a:r>
              <a:rPr lang="en-US" b="1" dirty="0"/>
              <a:t>triple tax advantage</a:t>
            </a:r>
            <a:r>
              <a:rPr lang="en-US" dirty="0"/>
              <a:t>, </a:t>
            </a:r>
            <a:br>
              <a:rPr lang="en-US" dirty="0"/>
            </a:br>
            <a:r>
              <a:rPr lang="en-US" dirty="0"/>
              <a:t>an HSA allows its owner to see significant tax benefits beyond what other types of healthcare spending accounts allow. </a:t>
            </a:r>
          </a:p>
          <a:p>
            <a:pPr marL="285750" indent="-285750">
              <a:buFont typeface="Arial" panose="020B0604020202020204" pitchFamily="34" charset="0"/>
              <a:buChar char="•"/>
            </a:pPr>
            <a:r>
              <a:rPr lang="en-US" dirty="0"/>
              <a:t>Contribute – tax-free</a:t>
            </a:r>
          </a:p>
          <a:p>
            <a:pPr marL="285750" indent="-285750">
              <a:buFont typeface="Arial" panose="020B0604020202020204" pitchFamily="34" charset="0"/>
              <a:buChar char="•"/>
            </a:pPr>
            <a:r>
              <a:rPr lang="en-US" dirty="0"/>
              <a:t>Spend – tax-free</a:t>
            </a:r>
          </a:p>
          <a:p>
            <a:pPr marL="285750" indent="-285750">
              <a:buFont typeface="Arial" panose="020B0604020202020204" pitchFamily="34" charset="0"/>
              <a:buChar char="•"/>
            </a:pPr>
            <a:r>
              <a:rPr lang="en-US" dirty="0"/>
              <a:t>Earn interest – tax-free</a:t>
            </a:r>
          </a:p>
          <a:p>
            <a:endParaRPr lang="en-US" dirty="0"/>
          </a:p>
        </p:txBody>
      </p:sp>
      <p:sp>
        <p:nvSpPr>
          <p:cNvPr id="4" name="Slide Number Placeholder 5">
            <a:extLst>
              <a:ext uri="{FF2B5EF4-FFF2-40B4-BE49-F238E27FC236}">
                <a16:creationId xmlns:a16="http://schemas.microsoft.com/office/drawing/2014/main" id="{94F2AA4C-07EF-2549-878F-A92C81B4737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3</a:t>
            </a:fld>
            <a:endParaRPr lang="en-US"/>
          </a:p>
        </p:txBody>
      </p:sp>
    </p:spTree>
    <p:extLst>
      <p:ext uri="{BB962C8B-B14F-4D97-AF65-F5344CB8AC3E}">
        <p14:creationId xmlns:p14="http://schemas.microsoft.com/office/powerpoint/2010/main" val="380079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4DC3FC-81F7-7543-B046-C502089B00A5}"/>
              </a:ext>
            </a:extLst>
          </p:cNvPr>
          <p:cNvSpPr>
            <a:spLocks noGrp="1"/>
          </p:cNvSpPr>
          <p:nvPr>
            <p:ph type="body" idx="13"/>
          </p:nvPr>
        </p:nvSpPr>
        <p:spPr/>
        <p:txBody>
          <a:bodyPr/>
          <a:lstStyle/>
          <a:p>
            <a:r>
              <a:rPr lang="en-US"/>
              <a:t>Employer advantages of an HSA</a:t>
            </a:r>
            <a:endParaRPr lang="en-US" dirty="0"/>
          </a:p>
        </p:txBody>
      </p:sp>
      <p:sp>
        <p:nvSpPr>
          <p:cNvPr id="9" name="Text Placeholder 8">
            <a:extLst>
              <a:ext uri="{FF2B5EF4-FFF2-40B4-BE49-F238E27FC236}">
                <a16:creationId xmlns:a16="http://schemas.microsoft.com/office/drawing/2014/main" id="{CD220EC3-1E63-0D43-BB12-3C5E676F7E8C}"/>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Premium costs for QHDHPs </a:t>
            </a:r>
            <a:br>
              <a:rPr lang="en-US" dirty="0"/>
            </a:br>
            <a:r>
              <a:rPr lang="en-US" dirty="0"/>
              <a:t>are lower than other types of health plans</a:t>
            </a:r>
          </a:p>
          <a:p>
            <a:pPr marL="342900" indent="-342900">
              <a:buFont typeface="Arial" panose="020B0604020202020204" pitchFamily="34" charset="0"/>
              <a:buChar char="•"/>
            </a:pPr>
            <a:r>
              <a:rPr lang="en-US" dirty="0"/>
              <a:t>Contributed HSA funds are tax deductible</a:t>
            </a:r>
          </a:p>
          <a:p>
            <a:pPr marL="342900" indent="-342900">
              <a:buFont typeface="Arial" panose="020B0604020202020204" pitchFamily="34" charset="0"/>
              <a:buChar char="•"/>
            </a:pPr>
            <a:r>
              <a:rPr lang="en-US" dirty="0"/>
              <a:t>Educates employees on the true cost of healthcare services</a:t>
            </a:r>
          </a:p>
          <a:p>
            <a:endParaRPr lang="en-US" dirty="0"/>
          </a:p>
        </p:txBody>
      </p:sp>
      <p:sp>
        <p:nvSpPr>
          <p:cNvPr id="4" name="Slide Number Placeholder 5">
            <a:extLst>
              <a:ext uri="{FF2B5EF4-FFF2-40B4-BE49-F238E27FC236}">
                <a16:creationId xmlns:a16="http://schemas.microsoft.com/office/drawing/2014/main" id="{94F2AA4C-07EF-2549-878F-A92C81B4737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4</a:t>
            </a:fld>
            <a:endParaRPr lang="en-US"/>
          </a:p>
        </p:txBody>
      </p:sp>
    </p:spTree>
    <p:extLst>
      <p:ext uri="{BB962C8B-B14F-4D97-AF65-F5344CB8AC3E}">
        <p14:creationId xmlns:p14="http://schemas.microsoft.com/office/powerpoint/2010/main" val="111054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4DC3FC-81F7-7543-B046-C502089B00A5}"/>
              </a:ext>
            </a:extLst>
          </p:cNvPr>
          <p:cNvSpPr>
            <a:spLocks noGrp="1"/>
          </p:cNvSpPr>
          <p:nvPr>
            <p:ph type="body" idx="13"/>
          </p:nvPr>
        </p:nvSpPr>
        <p:spPr/>
        <p:txBody>
          <a:bodyPr/>
          <a:lstStyle/>
          <a:p>
            <a:r>
              <a:rPr lang="en-US"/>
              <a:t>How your HSA works</a:t>
            </a:r>
            <a:endParaRPr lang="en-US" dirty="0"/>
          </a:p>
        </p:txBody>
      </p:sp>
      <p:sp>
        <p:nvSpPr>
          <p:cNvPr id="9" name="Text Placeholder 8">
            <a:extLst>
              <a:ext uri="{FF2B5EF4-FFF2-40B4-BE49-F238E27FC236}">
                <a16:creationId xmlns:a16="http://schemas.microsoft.com/office/drawing/2014/main" id="{CD220EC3-1E63-0D43-BB12-3C5E676F7E8C}"/>
              </a:ext>
            </a:extLst>
          </p:cNvPr>
          <p:cNvSpPr>
            <a:spLocks noGrp="1"/>
          </p:cNvSpPr>
          <p:nvPr>
            <p:ph type="body" sz="quarter" idx="10"/>
          </p:nvPr>
        </p:nvSpPr>
        <p:spPr>
          <a:xfrm>
            <a:off x="989961" y="1550021"/>
            <a:ext cx="11011688" cy="3695080"/>
          </a:xfrm>
        </p:spPr>
        <p:txBody>
          <a:bodyPr/>
          <a:lstStyle/>
          <a:p>
            <a:pPr marL="342900" indent="-342900">
              <a:buFont typeface="Arial" panose="020B0604020202020204" pitchFamily="34" charset="0"/>
              <a:buChar char="•"/>
            </a:pPr>
            <a:r>
              <a:rPr lang="en-US" sz="2000" dirty="0"/>
              <a:t>Enroll in an HSA-qualified health plan </a:t>
            </a:r>
          </a:p>
          <a:p>
            <a:pPr marL="342900" indent="-342900">
              <a:buFont typeface="Arial" panose="020B0604020202020204" pitchFamily="34" charset="0"/>
              <a:buChar char="•"/>
            </a:pPr>
            <a:r>
              <a:rPr lang="en-US" sz="2000" dirty="0"/>
              <a:t>Ensure you:</a:t>
            </a:r>
          </a:p>
          <a:p>
            <a:pPr marL="514350" lvl="1" indent="-342900">
              <a:buFont typeface="Arial" panose="020B0604020202020204" pitchFamily="34" charset="0"/>
              <a:buChar char="•"/>
            </a:pPr>
            <a:r>
              <a:rPr lang="en-US" sz="2000" dirty="0"/>
              <a:t>Are not claimed as a dependent on someone else’s tax return (i.e. children)</a:t>
            </a:r>
          </a:p>
          <a:p>
            <a:pPr marL="514350" lvl="1" indent="-342900">
              <a:buFont typeface="Arial" panose="020B0604020202020204" pitchFamily="34" charset="0"/>
              <a:buChar char="•"/>
            </a:pPr>
            <a:r>
              <a:rPr lang="en-US" sz="2000" dirty="0"/>
              <a:t>Have no other health plan coverage (including spouse’s medical FSA</a:t>
            </a:r>
            <a:r>
              <a:rPr lang="en-US" sz="2000" baseline="30000" dirty="0"/>
              <a:t>1</a:t>
            </a:r>
            <a:r>
              <a:rPr lang="en-US" sz="2000" dirty="0"/>
              <a:t>)</a:t>
            </a:r>
          </a:p>
          <a:p>
            <a:pPr marL="514350" lvl="1" indent="-342900">
              <a:buFont typeface="Arial" panose="020B0604020202020204" pitchFamily="34" charset="0"/>
              <a:buChar char="•"/>
            </a:pPr>
            <a:r>
              <a:rPr lang="en-US" sz="2000" dirty="0"/>
              <a:t>Are not enrolled in Medicare</a:t>
            </a:r>
          </a:p>
          <a:p>
            <a:pPr marL="342900" indent="-342900">
              <a:buFont typeface="Arial" panose="020B0604020202020204" pitchFamily="34" charset="0"/>
              <a:buChar char="•"/>
            </a:pPr>
            <a:r>
              <a:rPr lang="en-US" sz="2000" dirty="0"/>
              <a:t>Set aside a portion of your payroll pretax:</a:t>
            </a:r>
          </a:p>
          <a:p>
            <a:pPr marL="685800" lvl="2" indent="-342900">
              <a:buFont typeface="Arial" panose="020B0604020202020204" pitchFamily="34" charset="0"/>
              <a:buChar char="•"/>
            </a:pPr>
            <a:r>
              <a:rPr lang="en-US" sz="2000" b="1" dirty="0"/>
              <a:t>2021 maximum contribution: </a:t>
            </a:r>
            <a:r>
              <a:rPr lang="en-US" sz="2000" dirty="0"/>
              <a:t>$3,600 for self only, $7,200 for family</a:t>
            </a:r>
          </a:p>
          <a:p>
            <a:pPr marL="685800" lvl="2" indent="-342900">
              <a:buFont typeface="Arial" panose="020B0604020202020204" pitchFamily="34" charset="0"/>
              <a:buChar char="•"/>
            </a:pPr>
            <a:r>
              <a:rPr lang="en-US" sz="2000" b="1" dirty="0"/>
              <a:t>2022 maximum contribution: </a:t>
            </a:r>
            <a:r>
              <a:rPr lang="en-US" sz="2000" dirty="0"/>
              <a:t>$3,650 for self only, $7,300 for family</a:t>
            </a:r>
            <a:endParaRPr lang="en-US" sz="2000" b="1" dirty="0"/>
          </a:p>
          <a:p>
            <a:pPr marL="342900" indent="-342900">
              <a:buFont typeface="Arial" panose="020B0604020202020204" pitchFamily="34" charset="0"/>
              <a:buChar char="•"/>
            </a:pPr>
            <a:r>
              <a:rPr lang="en-US" sz="2000" dirty="0"/>
              <a:t>Convenient Capital Blue Cross VISA</a:t>
            </a:r>
            <a:r>
              <a:rPr lang="en-US" sz="2000" baseline="30000" dirty="0"/>
              <a:t>Ⓡ </a:t>
            </a:r>
            <a:r>
              <a:rPr lang="en-US" sz="2000" dirty="0"/>
              <a:t>debit card</a:t>
            </a:r>
            <a:r>
              <a:rPr lang="en-US" sz="2000" baseline="30000" dirty="0"/>
              <a:t>2</a:t>
            </a:r>
            <a:r>
              <a:rPr lang="en-US" sz="2000" dirty="0"/>
              <a:t> to pay for qualified healthcare expenses</a:t>
            </a:r>
          </a:p>
          <a:p>
            <a:pPr marL="342900" indent="-342900">
              <a:buFont typeface="Arial" panose="020B0604020202020204" pitchFamily="34" charset="0"/>
              <a:buChar char="•"/>
            </a:pPr>
            <a:r>
              <a:rPr lang="en-US" sz="2000" dirty="0"/>
              <a:t>Request a payment to your healthcare provider or reimbursement to yourself for your out-of-pocket costs</a:t>
            </a:r>
          </a:p>
        </p:txBody>
      </p:sp>
      <p:sp>
        <p:nvSpPr>
          <p:cNvPr id="4" name="Slide Number Placeholder 5">
            <a:extLst>
              <a:ext uri="{FF2B5EF4-FFF2-40B4-BE49-F238E27FC236}">
                <a16:creationId xmlns:a16="http://schemas.microsoft.com/office/drawing/2014/main" id="{94F2AA4C-07EF-2549-878F-A92C81B4737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5</a:t>
            </a:fld>
            <a:endParaRPr lang="en-US"/>
          </a:p>
        </p:txBody>
      </p:sp>
      <p:sp>
        <p:nvSpPr>
          <p:cNvPr id="2" name="Rectangle 1">
            <a:extLst>
              <a:ext uri="{FF2B5EF4-FFF2-40B4-BE49-F238E27FC236}">
                <a16:creationId xmlns:a16="http://schemas.microsoft.com/office/drawing/2014/main" id="{7583C074-D555-6B4A-A5CB-3F893A8CF3D6}"/>
              </a:ext>
            </a:extLst>
          </p:cNvPr>
          <p:cNvSpPr/>
          <p:nvPr/>
        </p:nvSpPr>
        <p:spPr>
          <a:xfrm>
            <a:off x="989960" y="5622856"/>
            <a:ext cx="9932039" cy="646331"/>
          </a:xfrm>
          <a:prstGeom prst="rect">
            <a:avLst/>
          </a:prstGeom>
        </p:spPr>
        <p:txBody>
          <a:bodyPr wrap="square">
            <a:spAutoFit/>
          </a:bodyPr>
          <a:lstStyle/>
          <a:p>
            <a:r>
              <a:rPr lang="en-US" sz="1200" baseline="30000" dirty="0">
                <a:solidFill>
                  <a:schemeClr val="tx2"/>
                </a:solidFill>
                <a:latin typeface="Arial Narrow" panose="020B0604020202020204" pitchFamily="34" charset="0"/>
                <a:cs typeface="Arial Narrow" panose="020B0604020202020204" pitchFamily="34" charset="0"/>
              </a:rPr>
              <a:t>1 </a:t>
            </a:r>
            <a:r>
              <a:rPr lang="en-US" sz="1200" dirty="0">
                <a:solidFill>
                  <a:schemeClr val="tx2"/>
                </a:solidFill>
                <a:latin typeface="Arial Narrow" panose="020B0604020202020204" pitchFamily="34" charset="0"/>
                <a:cs typeface="Arial Narrow" panose="020B0604020202020204" pitchFamily="34" charset="0"/>
              </a:rPr>
              <a:t>HSA can be combined with FSA only if FSA is limited to dental and/or vision coverage.</a:t>
            </a:r>
          </a:p>
          <a:p>
            <a:r>
              <a:rPr lang="en-US" sz="1200" baseline="30000" dirty="0">
                <a:solidFill>
                  <a:schemeClr val="tx2"/>
                </a:solidFill>
                <a:latin typeface="Arial Narrow" panose="020B0604020202020204" pitchFamily="34" charset="0"/>
                <a:cs typeface="Arial Narrow" panose="020B0604020202020204" pitchFamily="34" charset="0"/>
              </a:rPr>
              <a:t>2 </a:t>
            </a:r>
            <a:r>
              <a:rPr lang="en-US" sz="1200" dirty="0">
                <a:solidFill>
                  <a:schemeClr val="tx2"/>
                </a:solidFill>
                <a:latin typeface="Arial Narrow" panose="020B0604020202020204" pitchFamily="34" charset="0"/>
                <a:cs typeface="Arial Narrow" panose="020B0604020202020204" pitchFamily="34" charset="0"/>
              </a:rPr>
              <a:t>The Capital Blue Cross Visa Debit Card is issued by The Bancorp Bank, pursuant to a license from Visa U.S.A. Inc. and can be used for</a:t>
            </a:r>
            <a:br>
              <a:rPr lang="en-US" sz="1200" dirty="0">
                <a:solidFill>
                  <a:schemeClr val="tx2"/>
                </a:solidFill>
                <a:latin typeface="Arial Narrow" panose="020B0604020202020204" pitchFamily="34" charset="0"/>
                <a:cs typeface="Arial Narrow" panose="020B0604020202020204" pitchFamily="34" charset="0"/>
              </a:rPr>
            </a:br>
            <a:r>
              <a:rPr lang="en-US" sz="1200" dirty="0">
                <a:solidFill>
                  <a:schemeClr val="tx2"/>
                </a:solidFill>
                <a:latin typeface="Arial Narrow" panose="020B0604020202020204" pitchFamily="34" charset="0"/>
                <a:cs typeface="Arial Narrow" panose="020B0604020202020204" pitchFamily="34" charset="0"/>
              </a:rPr>
              <a:t>qualified expenses wherever Visa debit cards are accepted within the United States.</a:t>
            </a:r>
          </a:p>
        </p:txBody>
      </p:sp>
    </p:spTree>
    <p:extLst>
      <p:ext uri="{BB962C8B-B14F-4D97-AF65-F5344CB8AC3E}">
        <p14:creationId xmlns:p14="http://schemas.microsoft.com/office/powerpoint/2010/main" val="304446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D6EFA8-F950-C74F-9E3F-40932A2DCB33}"/>
              </a:ext>
            </a:extLst>
          </p:cNvPr>
          <p:cNvSpPr>
            <a:spLocks noGrp="1"/>
          </p:cNvSpPr>
          <p:nvPr>
            <p:ph type="body" idx="13"/>
          </p:nvPr>
        </p:nvSpPr>
        <p:spPr/>
        <p:txBody>
          <a:bodyPr/>
          <a:lstStyle/>
          <a:p>
            <a:r>
              <a:rPr lang="en-US"/>
              <a:t>Meet Molly</a:t>
            </a:r>
            <a:endParaRPr lang="en-US" dirty="0"/>
          </a:p>
        </p:txBody>
      </p:sp>
      <p:sp>
        <p:nvSpPr>
          <p:cNvPr id="4" name="Slide Number Placeholder 5">
            <a:extLst>
              <a:ext uri="{FF2B5EF4-FFF2-40B4-BE49-F238E27FC236}">
                <a16:creationId xmlns:a16="http://schemas.microsoft.com/office/drawing/2014/main" id="{94F2AA4C-07EF-2549-878F-A92C81B4737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6</a:t>
            </a:fld>
            <a:endParaRPr lang="en-US"/>
          </a:p>
        </p:txBody>
      </p:sp>
      <p:sp>
        <p:nvSpPr>
          <p:cNvPr id="21" name="Text Placeholder 20">
            <a:extLst>
              <a:ext uri="{FF2B5EF4-FFF2-40B4-BE49-F238E27FC236}">
                <a16:creationId xmlns:a16="http://schemas.microsoft.com/office/drawing/2014/main" id="{5D69BD88-EB4F-3D4C-AE23-BA1E5E98B4CA}"/>
              </a:ext>
            </a:extLst>
          </p:cNvPr>
          <p:cNvSpPr>
            <a:spLocks noGrp="1"/>
          </p:cNvSpPr>
          <p:nvPr>
            <p:ph type="body" sz="quarter" idx="14"/>
          </p:nvPr>
        </p:nvSpPr>
        <p:spPr/>
        <p:txBody>
          <a:bodyPr/>
          <a:lstStyle/>
          <a:p>
            <a:r>
              <a:rPr lang="en-US"/>
              <a:t>Single professional, no children</a:t>
            </a:r>
            <a:endParaRPr lang="en-US" dirty="0"/>
          </a:p>
        </p:txBody>
      </p:sp>
      <p:graphicFrame>
        <p:nvGraphicFramePr>
          <p:cNvPr id="12" name="Content Placeholder 4">
            <a:extLst>
              <a:ext uri="{FF2B5EF4-FFF2-40B4-BE49-F238E27FC236}">
                <a16:creationId xmlns:a16="http://schemas.microsoft.com/office/drawing/2014/main" id="{7BF7D23B-4FE7-EA49-8DB9-E30072B9722F}"/>
              </a:ext>
            </a:extLst>
          </p:cNvPr>
          <p:cNvGraphicFramePr>
            <a:graphicFrameLocks/>
          </p:cNvGraphicFramePr>
          <p:nvPr>
            <p:extLst>
              <p:ext uri="{D42A27DB-BD31-4B8C-83A1-F6EECF244321}">
                <p14:modId xmlns:p14="http://schemas.microsoft.com/office/powerpoint/2010/main" val="1424378314"/>
              </p:ext>
            </p:extLst>
          </p:nvPr>
        </p:nvGraphicFramePr>
        <p:xfrm>
          <a:off x="1085956" y="2144793"/>
          <a:ext cx="4239079" cy="1997730"/>
        </p:xfrm>
        <a:graphic>
          <a:graphicData uri="http://schemas.openxmlformats.org/drawingml/2006/table">
            <a:tbl>
              <a:tblPr firstRow="1" bandRow="1">
                <a:tableStyleId>{5C22544A-7EE6-4342-B048-85BDC9FD1C3A}</a:tableStyleId>
              </a:tblPr>
              <a:tblGrid>
                <a:gridCol w="2120151">
                  <a:extLst>
                    <a:ext uri="{9D8B030D-6E8A-4147-A177-3AD203B41FA5}">
                      <a16:colId xmlns:a16="http://schemas.microsoft.com/office/drawing/2014/main" val="20000"/>
                    </a:ext>
                  </a:extLst>
                </a:gridCol>
                <a:gridCol w="2118928">
                  <a:extLst>
                    <a:ext uri="{9D8B030D-6E8A-4147-A177-3AD203B41FA5}">
                      <a16:colId xmlns:a16="http://schemas.microsoft.com/office/drawing/2014/main" val="20001"/>
                    </a:ext>
                  </a:extLst>
                </a:gridCol>
              </a:tblGrid>
              <a:tr h="614889">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Annual salary</a:t>
                      </a:r>
                    </a:p>
                  </a:txBody>
                  <a:tcPr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dirty="0">
                          <a:solidFill>
                            <a:schemeClr val="tx1">
                              <a:lumMod val="75000"/>
                              <a:lumOff val="25000"/>
                            </a:schemeClr>
                          </a:solidFill>
                          <a:latin typeface="Arial" panose="020B0604020202020204" pitchFamily="34" charset="0"/>
                          <a:ea typeface="Calibri" charset="0"/>
                          <a:cs typeface="Arial" panose="020B0604020202020204" pitchFamily="34" charset="0"/>
                        </a:rPr>
                        <a:t>$48,000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4395">
                <a:tc>
                  <a:txBody>
                    <a:bodyPr/>
                    <a:lstStyle/>
                    <a:p>
                      <a:r>
                        <a:rPr lang="en-US" sz="1800" dirty="0">
                          <a:solidFill>
                            <a:srgbClr val="323332"/>
                          </a:solidFill>
                          <a:latin typeface="Arial" panose="020B0604020202020204" pitchFamily="34" charset="0"/>
                          <a:ea typeface="Calibri" charset="0"/>
                          <a:cs typeface="Arial" panose="020B0604020202020204" pitchFamily="34" charset="0"/>
                        </a:rPr>
                        <a:t>HSA contribution</a:t>
                      </a:r>
                      <a:endParaRPr lang="en-US" sz="1800" b="0" dirty="0">
                        <a:solidFill>
                          <a:srgbClr val="323332"/>
                        </a:solidFill>
                        <a:latin typeface="Arial" panose="020B0604020202020204" pitchFamily="34" charset="0"/>
                        <a:ea typeface="Calibri"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9223">
                <a:tc>
                  <a:txBody>
                    <a:bodyPr/>
                    <a:lstStyle/>
                    <a:p>
                      <a:r>
                        <a:rPr lang="en-US" sz="1800" dirty="0">
                          <a:solidFill>
                            <a:srgbClr val="323332"/>
                          </a:solidFill>
                          <a:latin typeface="Arial" panose="020B0604020202020204" pitchFamily="34" charset="0"/>
                          <a:ea typeface="Calibri" charset="0"/>
                          <a:cs typeface="Arial" panose="020B0604020202020204" pitchFamily="34" charset="0"/>
                        </a:rPr>
                        <a:t>Taxable income</a:t>
                      </a:r>
                      <a:endParaRPr lang="en-US" sz="1800" b="0" dirty="0">
                        <a:solidFill>
                          <a:srgbClr val="323332"/>
                        </a:solidFill>
                        <a:latin typeface="Arial" panose="020B0604020202020204" pitchFamily="34" charset="0"/>
                        <a:ea typeface="Calibri"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$45,000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223">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Estimated tax rate</a:t>
                      </a:r>
                      <a:r>
                        <a:rPr lang="en-US" sz="1800" b="0" baseline="30000" dirty="0">
                          <a:solidFill>
                            <a:srgbClr val="323332"/>
                          </a:solidFill>
                          <a:latin typeface="Arial" panose="020B0604020202020204" pitchFamily="34" charset="0"/>
                          <a:ea typeface="Calibri" charset="0"/>
                          <a:cs typeface="Arial" panose="020B0604020202020204" pitchFamily="34" charset="0"/>
                        </a:rPr>
                        <a:t>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0" name="Text Placeholder 2">
            <a:extLst>
              <a:ext uri="{FF2B5EF4-FFF2-40B4-BE49-F238E27FC236}">
                <a16:creationId xmlns:a16="http://schemas.microsoft.com/office/drawing/2014/main" id="{9635FCCF-6E0D-064C-B21C-8C45C0982AE5}"/>
              </a:ext>
            </a:extLst>
          </p:cNvPr>
          <p:cNvSpPr txBox="1">
            <a:spLocks/>
          </p:cNvSpPr>
          <p:nvPr/>
        </p:nvSpPr>
        <p:spPr>
          <a:xfrm>
            <a:off x="1024218" y="4268130"/>
            <a:ext cx="4362554" cy="114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1200" baseline="300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1</a:t>
            </a:r>
            <a:r>
              <a:rPr lang="en-US" sz="12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Assumes Molly pays 25% of her income in federal, State and social security taxes. Actual tax savings will depend on your HSA contributions, applicable State tax rates and your personal tax situation. Please consult your tax adviser for details.</a:t>
            </a:r>
          </a:p>
          <a:p>
            <a:pPr>
              <a:lnSpc>
                <a:spcPct val="107000"/>
              </a:lnSpc>
            </a:pPr>
            <a:r>
              <a:rPr lang="en-US" sz="12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This story is a hypothetical example for purposes of illustration only.</a:t>
            </a:r>
          </a:p>
          <a:p>
            <a:endParaRPr lang="en-US" sz="1100" dirty="0">
              <a:solidFill>
                <a:schemeClr val="tx2"/>
              </a:solidFill>
            </a:endParaRPr>
          </a:p>
        </p:txBody>
      </p:sp>
      <p:pic>
        <p:nvPicPr>
          <p:cNvPr id="8" name="Picture 7">
            <a:extLst>
              <a:ext uri="{FF2B5EF4-FFF2-40B4-BE49-F238E27FC236}">
                <a16:creationId xmlns:a16="http://schemas.microsoft.com/office/drawing/2014/main" id="{237DD01E-50BD-E249-BF15-E30D90BD2B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214056" y="1550020"/>
            <a:ext cx="5977944" cy="3801152"/>
          </a:xfrm>
          <a:prstGeom prst="rect">
            <a:avLst/>
          </a:prstGeom>
        </p:spPr>
      </p:pic>
    </p:spTree>
    <p:extLst>
      <p:ext uri="{BB962C8B-B14F-4D97-AF65-F5344CB8AC3E}">
        <p14:creationId xmlns:p14="http://schemas.microsoft.com/office/powerpoint/2010/main" val="332991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A4B354-7FE7-E240-B0F4-0F1CEEC0BA40}"/>
              </a:ext>
            </a:extLst>
          </p:cNvPr>
          <p:cNvSpPr>
            <a:spLocks noGrp="1"/>
          </p:cNvSpPr>
          <p:nvPr>
            <p:ph type="body" idx="13"/>
          </p:nvPr>
        </p:nvSpPr>
        <p:spPr/>
        <p:txBody>
          <a:bodyPr/>
          <a:lstStyle/>
          <a:p>
            <a:r>
              <a:rPr lang="en-US" dirty="0"/>
              <a:t>Molly’s savings</a:t>
            </a:r>
          </a:p>
        </p:txBody>
      </p:sp>
      <p:sp>
        <p:nvSpPr>
          <p:cNvPr id="4" name="Slide Number Placeholder 5">
            <a:extLst>
              <a:ext uri="{FF2B5EF4-FFF2-40B4-BE49-F238E27FC236}">
                <a16:creationId xmlns:a16="http://schemas.microsoft.com/office/drawing/2014/main" id="{2E16A888-C400-234D-BE9F-D915DCB4B9EA}"/>
              </a:ext>
            </a:extLst>
          </p:cNvPr>
          <p:cNvSpPr>
            <a:spLocks noGrp="1"/>
          </p:cNvSpPr>
          <p:nvPr>
            <p:ph type="sldNum" sz="quarter" idx="4"/>
          </p:nvPr>
        </p:nvSpPr>
        <p:spPr>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7</a:t>
            </a:fld>
            <a:endParaRPr lang="en-US"/>
          </a:p>
        </p:txBody>
      </p:sp>
      <p:graphicFrame>
        <p:nvGraphicFramePr>
          <p:cNvPr id="8" name="Content Placeholder 4">
            <a:extLst>
              <a:ext uri="{FF2B5EF4-FFF2-40B4-BE49-F238E27FC236}">
                <a16:creationId xmlns:a16="http://schemas.microsoft.com/office/drawing/2014/main" id="{190D68EF-F1BB-9E49-8DF1-34401DDF74F2}"/>
              </a:ext>
            </a:extLst>
          </p:cNvPr>
          <p:cNvGraphicFramePr>
            <a:graphicFrameLocks/>
          </p:cNvGraphicFramePr>
          <p:nvPr>
            <p:extLst>
              <p:ext uri="{D42A27DB-BD31-4B8C-83A1-F6EECF244321}">
                <p14:modId xmlns:p14="http://schemas.microsoft.com/office/powerpoint/2010/main" val="3553927120"/>
              </p:ext>
            </p:extLst>
          </p:nvPr>
        </p:nvGraphicFramePr>
        <p:xfrm>
          <a:off x="989961" y="1440665"/>
          <a:ext cx="10301815" cy="3258925"/>
        </p:xfrm>
        <a:graphic>
          <a:graphicData uri="http://schemas.openxmlformats.org/drawingml/2006/table">
            <a:tbl>
              <a:tblPr firstRow="1" bandRow="1">
                <a:tableStyleId>{5C22544A-7EE6-4342-B048-85BDC9FD1C3A}</a:tableStyleId>
              </a:tblPr>
              <a:tblGrid>
                <a:gridCol w="3441367">
                  <a:extLst>
                    <a:ext uri="{9D8B030D-6E8A-4147-A177-3AD203B41FA5}">
                      <a16:colId xmlns:a16="http://schemas.microsoft.com/office/drawing/2014/main" val="20000"/>
                    </a:ext>
                  </a:extLst>
                </a:gridCol>
                <a:gridCol w="3430224">
                  <a:extLst>
                    <a:ext uri="{9D8B030D-6E8A-4147-A177-3AD203B41FA5}">
                      <a16:colId xmlns:a16="http://schemas.microsoft.com/office/drawing/2014/main" val="20001"/>
                    </a:ext>
                  </a:extLst>
                </a:gridCol>
                <a:gridCol w="3430224">
                  <a:extLst>
                    <a:ext uri="{9D8B030D-6E8A-4147-A177-3AD203B41FA5}">
                      <a16:colId xmlns:a16="http://schemas.microsoft.com/office/drawing/2014/main" val="20002"/>
                    </a:ext>
                  </a:extLst>
                </a:gridCol>
              </a:tblGrid>
              <a:tr h="664092">
                <a:tc>
                  <a:txBody>
                    <a:bodyPr/>
                    <a:lstStyle/>
                    <a:p>
                      <a:endParaRPr lang="en-US" sz="1600" dirty="0">
                        <a:solidFill>
                          <a:srgbClr val="323332"/>
                        </a:solidFill>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Without an HSA</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 an HSA</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9396">
                <a:tc>
                  <a:txBody>
                    <a:bodyPr/>
                    <a:lstStyle/>
                    <a:p>
                      <a:r>
                        <a:rPr lang="en-US" sz="2000" b="0" dirty="0">
                          <a:solidFill>
                            <a:srgbClr val="323332"/>
                          </a:solidFill>
                          <a:latin typeface="Arial" panose="020B0604020202020204" pitchFamily="34" charset="0"/>
                          <a:cs typeface="Arial" panose="020B0604020202020204" pitchFamily="34" charset="0"/>
                        </a:rPr>
                        <a:t>Estimated taxes</a:t>
                      </a:r>
                      <a:r>
                        <a:rPr lang="en-US" sz="2000" b="0" baseline="30000" dirty="0">
                          <a:solidFill>
                            <a:srgbClr val="323332"/>
                          </a:solidFill>
                          <a:latin typeface="Arial" panose="020B0604020202020204" pitchFamily="34" charset="0"/>
                          <a:cs typeface="Arial" panose="020B0604020202020204" pitchFamily="34" charset="0"/>
                        </a:rPr>
                        <a:t>1</a:t>
                      </a:r>
                      <a:endParaRPr lang="en-US" sz="2000" b="0" baseline="30000" dirty="0">
                        <a:solidFill>
                          <a:srgbClr val="323332"/>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$12,000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$11,250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0455">
                <a:tc>
                  <a:txBody>
                    <a:bodyPr/>
                    <a:lstStyle/>
                    <a:p>
                      <a:r>
                        <a:rPr lang="en-US" sz="2000" b="0" dirty="0">
                          <a:solidFill>
                            <a:srgbClr val="323332"/>
                          </a:solidFill>
                          <a:latin typeface="Arial" panose="020B0604020202020204" pitchFamily="34" charset="0"/>
                          <a:ea typeface="Arial Narrow" charset="0"/>
                          <a:cs typeface="Arial" panose="020B0604020202020204" pitchFamily="34" charset="0"/>
                        </a:rPr>
                        <a:t>Tax savings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$750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4994">
                <a:tc>
                  <a:txBody>
                    <a:bodyPr/>
                    <a:lstStyle/>
                    <a:p>
                      <a:r>
                        <a:rPr lang="en-US" sz="2000" dirty="0">
                          <a:solidFill>
                            <a:srgbClr val="323332"/>
                          </a:solidFill>
                          <a:latin typeface="Arial" panose="020B0604020202020204" pitchFamily="34" charset="0"/>
                          <a:ea typeface="Calibri" panose="020F0502020204030204" pitchFamily="34" charset="0"/>
                          <a:cs typeface="Arial" panose="020B0604020202020204" pitchFamily="34" charset="0"/>
                        </a:rPr>
                        <a:t>Healthcare expense</a:t>
                      </a:r>
                      <a:endParaRPr lang="en-US" sz="2000" b="0" dirty="0">
                        <a:solidFill>
                          <a:srgbClr val="323332"/>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$600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$600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4994">
                <a:tc>
                  <a:txBody>
                    <a:bodyPr/>
                    <a:lstStyle/>
                    <a:p>
                      <a:r>
                        <a:rPr lang="en-US" sz="2000" b="0" dirty="0">
                          <a:solidFill>
                            <a:srgbClr val="323332"/>
                          </a:solidFill>
                          <a:latin typeface="Arial" panose="020B0604020202020204" pitchFamily="34" charset="0"/>
                          <a:ea typeface="Arial Narrow" charset="0"/>
                          <a:cs typeface="Arial" panose="020B0604020202020204" pitchFamily="34" charset="0"/>
                        </a:rPr>
                        <a:t>HSA account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$3,000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994">
                <a:tc>
                  <a:txBody>
                    <a:bodyPr/>
                    <a:lstStyle/>
                    <a:p>
                      <a:r>
                        <a:rPr lang="en-US" sz="2000" b="0" dirty="0">
                          <a:solidFill>
                            <a:srgbClr val="323332"/>
                          </a:solidFill>
                          <a:latin typeface="Arial" panose="020B0604020202020204" pitchFamily="34" charset="0"/>
                          <a:ea typeface="Arial Narrow" charset="0"/>
                          <a:cs typeface="Arial" panose="020B0604020202020204" pitchFamily="34" charset="0"/>
                        </a:rPr>
                        <a:t>HSA balance to roll over</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1"/>
                      </a:solidFill>
                      <a:prstDash val="solid"/>
                      <a:round/>
                      <a:headEnd type="none" w="med" len="med"/>
                      <a:tailEnd type="none" w="med" len="med"/>
                    </a:lnL>
                    <a:lnR w="6350" cap="flat" cmpd="sng" algn="ctr">
                      <a:solidFill>
                        <a:schemeClr val="tx2">
                          <a:lumMod val="10000"/>
                          <a:lumOff val="90000"/>
                        </a:schemeClr>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$2,400</a:t>
                      </a:r>
                    </a:p>
                  </a:txBody>
                  <a:tcPr anchor="ctr">
                    <a:lnL w="6350" cap="flat" cmpd="sng" algn="ctr">
                      <a:solidFill>
                        <a:schemeClr val="tx2">
                          <a:lumMod val="10000"/>
                          <a:lumOff val="90000"/>
                        </a:schemeClr>
                      </a:solidFill>
                      <a:prstDash val="solid"/>
                      <a:round/>
                      <a:headEnd type="none" w="med" len="med"/>
                      <a:tailEnd type="none" w="med" len="med"/>
                    </a:lnL>
                    <a:lnR w="12700" cap="flat" cmpd="sng" algn="ctr">
                      <a:solidFill>
                        <a:srgbClr val="EBEBEB"/>
                      </a:solidFill>
                      <a:prstDash val="solid"/>
                      <a:round/>
                      <a:headEnd type="none" w="med" len="med"/>
                      <a:tailEnd type="none" w="med" len="med"/>
                    </a:lnR>
                    <a:lnT w="6350" cap="flat" cmpd="sng" algn="ctr">
                      <a:solidFill>
                        <a:schemeClr val="tx2">
                          <a:lumMod val="10000"/>
                          <a:lumOff val="90000"/>
                        </a:schemeClr>
                      </a:solidFill>
                      <a:prstDash val="solid"/>
                      <a:round/>
                      <a:headEnd type="none" w="med" len="med"/>
                      <a:tailEnd type="none" w="med" len="med"/>
                    </a:lnT>
                    <a:lnB w="6350" cap="flat" cmpd="sng" algn="ctr">
                      <a:solidFill>
                        <a:schemeClr val="tx2">
                          <a:lumMod val="10000"/>
                          <a:lumOff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Text Placeholder 2">
            <a:extLst>
              <a:ext uri="{FF2B5EF4-FFF2-40B4-BE49-F238E27FC236}">
                <a16:creationId xmlns:a16="http://schemas.microsoft.com/office/drawing/2014/main" id="{4481653D-3B18-5349-BE7E-3558554861BE}"/>
              </a:ext>
            </a:extLst>
          </p:cNvPr>
          <p:cNvSpPr txBox="1">
            <a:spLocks/>
          </p:cNvSpPr>
          <p:nvPr/>
        </p:nvSpPr>
        <p:spPr>
          <a:xfrm>
            <a:off x="989961" y="5493190"/>
            <a:ext cx="9876513" cy="693579"/>
          </a:xfrm>
          <a:prstGeom prst="rect">
            <a:avLst/>
          </a:prstGeom>
        </p:spPr>
        <p:txBody>
          <a:bodyPr>
            <a:noAutofit/>
          </a:bodyPr>
          <a:lstStyle>
            <a:lvl1pPr marL="137160" indent="-137160" algn="l" defTabSz="914400" rtl="0" eaLnBrk="1" latinLnBrk="0" hangingPunct="1">
              <a:lnSpc>
                <a:spcPct val="90000"/>
              </a:lnSpc>
              <a:spcBef>
                <a:spcPts val="1000"/>
              </a:spcBef>
              <a:buClr>
                <a:srgbClr val="FFCD06"/>
              </a:buClr>
              <a:buFont typeface="Wingdings" charset="2"/>
              <a:buChar char="§"/>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buNone/>
            </a:pPr>
            <a:r>
              <a:rPr lang="en-US" sz="1400" baseline="300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1</a:t>
            </a:r>
            <a:r>
              <a:rPr lang="en-US" sz="12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Assumes Molly pays 25% of her income in federal, State and social security taxes. Actual tax savings will depend on your HSA contributions, applicable State tax rates and your personal tax situation. Please consult your tax adviser for details.</a:t>
            </a:r>
          </a:p>
          <a:p>
            <a:pPr marL="0" indent="0">
              <a:lnSpc>
                <a:spcPct val="107000"/>
              </a:lnSpc>
              <a:buNone/>
            </a:pPr>
            <a:r>
              <a:rPr lang="en-US" sz="1200" dirty="0">
                <a:solidFill>
                  <a:schemeClr val="tx2"/>
                </a:solidFill>
                <a:latin typeface="Arial Narrow" panose="020B0606020202030204" pitchFamily="34" charset="0"/>
                <a:ea typeface="Calibri" panose="020F0502020204030204" pitchFamily="34" charset="0"/>
                <a:cs typeface="Times New Roman" panose="02020603050405020304" pitchFamily="18" charset="0"/>
              </a:rPr>
              <a:t>This story is a hypothetical example for purposes of illustration only.</a:t>
            </a:r>
          </a:p>
          <a:p>
            <a:pPr marL="0" indent="0">
              <a:buNone/>
            </a:pPr>
            <a:endParaRPr lang="en-US" sz="1400" dirty="0">
              <a:solidFill>
                <a:schemeClr val="tx2"/>
              </a:solidFill>
            </a:endParaRPr>
          </a:p>
        </p:txBody>
      </p:sp>
      <p:sp>
        <p:nvSpPr>
          <p:cNvPr id="10" name="TextBox 9">
            <a:extLst>
              <a:ext uri="{FF2B5EF4-FFF2-40B4-BE49-F238E27FC236}">
                <a16:creationId xmlns:a16="http://schemas.microsoft.com/office/drawing/2014/main" id="{42D193A8-6F98-4346-BB46-DCBEE9D4787C}"/>
              </a:ext>
            </a:extLst>
          </p:cNvPr>
          <p:cNvSpPr txBox="1"/>
          <p:nvPr/>
        </p:nvSpPr>
        <p:spPr>
          <a:xfrm>
            <a:off x="989961" y="4809014"/>
            <a:ext cx="10301815" cy="646331"/>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At year’s end, Molly has not only saved $750 in taxes, but has used those savings to cover all of her healthcare expenses AND established an HSA account that is available for future costs.</a:t>
            </a:r>
          </a:p>
        </p:txBody>
      </p:sp>
    </p:spTree>
    <p:extLst>
      <p:ext uri="{BB962C8B-B14F-4D97-AF65-F5344CB8AC3E}">
        <p14:creationId xmlns:p14="http://schemas.microsoft.com/office/powerpoint/2010/main" val="261378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0CB9187-B1A3-AD4C-AD32-5094B6478ACE}"/>
              </a:ext>
            </a:extLst>
          </p:cNvPr>
          <p:cNvSpPr>
            <a:spLocks noGrp="1"/>
          </p:cNvSpPr>
          <p:nvPr>
            <p:ph type="body" sz="quarter" idx="10"/>
          </p:nvPr>
        </p:nvSpPr>
        <p:spPr>
          <a:xfrm>
            <a:off x="989962" y="1124718"/>
            <a:ext cx="5514078" cy="4260683"/>
          </a:xfrm>
        </p:spPr>
        <p:txBody>
          <a:bodyPr/>
          <a:lstStyle/>
          <a:p>
            <a:r>
              <a:rPr lang="en-US" b="1" dirty="0"/>
              <a:t>You can use your HSA to pay for:</a:t>
            </a:r>
          </a:p>
          <a:p>
            <a:pPr marL="342900" indent="-342900">
              <a:buFont typeface="Arial" panose="020B0604020202020204" pitchFamily="34" charset="0"/>
              <a:buChar char="•"/>
            </a:pPr>
            <a:r>
              <a:rPr lang="en-US" dirty="0"/>
              <a:t>Medical expenses that your health plan doesn’t cover:</a:t>
            </a:r>
          </a:p>
          <a:p>
            <a:pPr marL="525780" lvl="1" indent="-342900"/>
            <a:r>
              <a:rPr lang="en-US" dirty="0"/>
              <a:t>Your deductible </a:t>
            </a:r>
          </a:p>
          <a:p>
            <a:pPr marL="525780" lvl="1" indent="-342900"/>
            <a:r>
              <a:rPr lang="en-US" dirty="0"/>
              <a:t>Copays and coinsurance</a:t>
            </a:r>
          </a:p>
          <a:p>
            <a:pPr marL="525780" lvl="1" indent="-342900"/>
            <a:r>
              <a:rPr lang="en-US" dirty="0"/>
              <a:t>Prescription drugs</a:t>
            </a:r>
          </a:p>
          <a:p>
            <a:pPr marL="342900" indent="-342900">
              <a:buFont typeface="Arial" panose="020B0604020202020204" pitchFamily="34" charset="0"/>
              <a:buChar char="•"/>
            </a:pPr>
            <a:r>
              <a:rPr lang="en-US" dirty="0"/>
              <a:t>Health expenses not included in your health plan:</a:t>
            </a:r>
          </a:p>
          <a:p>
            <a:pPr marL="525780" lvl="1" indent="-342900"/>
            <a:r>
              <a:rPr lang="en-US" dirty="0"/>
              <a:t>Dental and vision care</a:t>
            </a:r>
          </a:p>
          <a:p>
            <a:pPr marL="342900" indent="-342900">
              <a:buFont typeface="Arial" panose="020B0604020202020204" pitchFamily="34" charset="0"/>
              <a:buChar char="•"/>
            </a:pPr>
            <a:r>
              <a:rPr lang="en-US" dirty="0"/>
              <a:t>Always save your receipts to ensure proper validation of expenses, as required by the IRS. </a:t>
            </a:r>
          </a:p>
          <a:p>
            <a:pPr marL="525780" lvl="1" indent="-342900"/>
            <a:endParaRPr lang="en-US" dirty="0"/>
          </a:p>
        </p:txBody>
      </p:sp>
      <p:sp>
        <p:nvSpPr>
          <p:cNvPr id="4" name="Slide Number Placeholder 5">
            <a:extLst>
              <a:ext uri="{FF2B5EF4-FFF2-40B4-BE49-F238E27FC236}">
                <a16:creationId xmlns:a16="http://schemas.microsoft.com/office/drawing/2014/main" id="{99F6FD41-481A-E540-97F1-B127663AA172}"/>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8</a:t>
            </a:fld>
            <a:endParaRPr lang="en-US"/>
          </a:p>
        </p:txBody>
      </p:sp>
      <p:sp>
        <p:nvSpPr>
          <p:cNvPr id="11" name="Text Placeholder 10">
            <a:extLst>
              <a:ext uri="{FF2B5EF4-FFF2-40B4-BE49-F238E27FC236}">
                <a16:creationId xmlns:a16="http://schemas.microsoft.com/office/drawing/2014/main" id="{1C4240CA-C130-D947-B19A-87C5CD683163}"/>
              </a:ext>
            </a:extLst>
          </p:cNvPr>
          <p:cNvSpPr>
            <a:spLocks noGrp="1"/>
          </p:cNvSpPr>
          <p:nvPr>
            <p:ph type="body" sz="quarter" idx="15"/>
          </p:nvPr>
        </p:nvSpPr>
        <p:spPr>
          <a:xfrm>
            <a:off x="6722628" y="1124717"/>
            <a:ext cx="5223565" cy="4260683"/>
          </a:xfrm>
        </p:spPr>
        <p:txBody>
          <a:bodyPr/>
          <a:lstStyle/>
          <a:p>
            <a:r>
              <a:rPr lang="en-US" b="1" dirty="0">
                <a:solidFill>
                  <a:schemeClr val="tx2"/>
                </a:solidFill>
              </a:rPr>
              <a:t>You can't use your HSA to pay for:</a:t>
            </a:r>
          </a:p>
          <a:p>
            <a:pPr marL="285750" indent="-285750">
              <a:buFont typeface="Arial" charset="0"/>
              <a:buChar char="•"/>
            </a:pPr>
            <a:r>
              <a:rPr lang="en-US" dirty="0">
                <a:solidFill>
                  <a:schemeClr val="tx2"/>
                </a:solidFill>
              </a:rPr>
              <a:t>Costs not on the list of IRS-qualified expenses</a:t>
            </a:r>
          </a:p>
          <a:p>
            <a:pPr marL="468630" lvl="1" indent="-285750">
              <a:buFont typeface="Arial" charset="0"/>
              <a:buChar char="•"/>
            </a:pPr>
            <a:r>
              <a:rPr lang="en-US" dirty="0">
                <a:solidFill>
                  <a:schemeClr val="tx2"/>
                </a:solidFill>
              </a:rPr>
              <a:t>Visit the learning center at </a:t>
            </a:r>
            <a:r>
              <a:rPr lang="en-US" b="1" dirty="0">
                <a:solidFill>
                  <a:schemeClr val="tx2"/>
                </a:solidFill>
              </a:rPr>
              <a:t>capbluecross.com/funds</a:t>
            </a:r>
          </a:p>
          <a:p>
            <a:pPr marL="342900" indent="-342900">
              <a:buFont typeface="Arial" panose="020B0604020202020204" pitchFamily="34" charset="0"/>
              <a:buChar char="•"/>
            </a:pPr>
            <a:r>
              <a:rPr lang="en-US" dirty="0">
                <a:solidFill>
                  <a:schemeClr val="tx2"/>
                </a:solidFill>
              </a:rPr>
              <a:t>Over-the-counter medicine</a:t>
            </a:r>
          </a:p>
          <a:p>
            <a:pPr marL="468630" lvl="1" indent="-285750">
              <a:buFont typeface="Arial" charset="0"/>
              <a:buChar char="•"/>
            </a:pPr>
            <a:r>
              <a:rPr lang="en-US" dirty="0">
                <a:solidFill>
                  <a:schemeClr val="tx2"/>
                </a:solidFill>
              </a:rPr>
              <a:t>Non-prescription drugs</a:t>
            </a:r>
          </a:p>
          <a:p>
            <a:pPr marL="468630" lvl="1" indent="-285750">
              <a:buFont typeface="Arial" charset="0"/>
              <a:buChar char="•"/>
            </a:pPr>
            <a:r>
              <a:rPr lang="en-US" dirty="0">
                <a:solidFill>
                  <a:schemeClr val="tx2"/>
                </a:solidFill>
              </a:rPr>
              <a:t>Supplements</a:t>
            </a:r>
          </a:p>
          <a:p>
            <a:pPr marL="342900" indent="-342900">
              <a:buFont typeface="Arial" panose="020B0604020202020204" pitchFamily="34" charset="0"/>
              <a:buChar char="•"/>
            </a:pPr>
            <a:r>
              <a:rPr lang="en-US" dirty="0">
                <a:solidFill>
                  <a:schemeClr val="tx2"/>
                </a:solidFill>
              </a:rPr>
              <a:t>Health insurance premiums</a:t>
            </a:r>
          </a:p>
          <a:p>
            <a:endParaRPr lang="en-US" dirty="0">
              <a:solidFill>
                <a:schemeClr val="tx2"/>
              </a:solidFill>
            </a:endParaRPr>
          </a:p>
          <a:p>
            <a:endParaRPr lang="en-US" dirty="0"/>
          </a:p>
        </p:txBody>
      </p:sp>
    </p:spTree>
    <p:extLst>
      <p:ext uri="{BB962C8B-B14F-4D97-AF65-F5344CB8AC3E}">
        <p14:creationId xmlns:p14="http://schemas.microsoft.com/office/powerpoint/2010/main" val="333329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ontent Placeholder 4">
            <a:extLst>
              <a:ext uri="{FF2B5EF4-FFF2-40B4-BE49-F238E27FC236}">
                <a16:creationId xmlns:a16="http://schemas.microsoft.com/office/drawing/2014/main" id="{8D8151BC-1FF2-9F49-86FD-B1CD5FD04950}"/>
              </a:ext>
            </a:extLst>
          </p:cNvPr>
          <p:cNvGraphicFramePr>
            <a:graphicFrameLocks/>
          </p:cNvGraphicFramePr>
          <p:nvPr>
            <p:extLst>
              <p:ext uri="{D42A27DB-BD31-4B8C-83A1-F6EECF244321}">
                <p14:modId xmlns:p14="http://schemas.microsoft.com/office/powerpoint/2010/main" val="3655348370"/>
              </p:ext>
            </p:extLst>
          </p:nvPr>
        </p:nvGraphicFramePr>
        <p:xfrm>
          <a:off x="1085956" y="2144793"/>
          <a:ext cx="4655625" cy="2172026"/>
        </p:xfrm>
        <a:graphic>
          <a:graphicData uri="http://schemas.openxmlformats.org/drawingml/2006/table">
            <a:tbl>
              <a:tblPr firstRow="1" bandRow="1">
                <a:tableStyleId>{5C22544A-7EE6-4342-B048-85BDC9FD1C3A}</a:tableStyleId>
              </a:tblPr>
              <a:tblGrid>
                <a:gridCol w="2328484">
                  <a:extLst>
                    <a:ext uri="{9D8B030D-6E8A-4147-A177-3AD203B41FA5}">
                      <a16:colId xmlns:a16="http://schemas.microsoft.com/office/drawing/2014/main" val="20000"/>
                    </a:ext>
                  </a:extLst>
                </a:gridCol>
                <a:gridCol w="2327141">
                  <a:extLst>
                    <a:ext uri="{9D8B030D-6E8A-4147-A177-3AD203B41FA5}">
                      <a16:colId xmlns:a16="http://schemas.microsoft.com/office/drawing/2014/main" val="20001"/>
                    </a:ext>
                  </a:extLst>
                </a:gridCol>
              </a:tblGrid>
              <a:tr h="668536">
                <a:tc>
                  <a:txBody>
                    <a:bodyPr/>
                    <a:lstStyle/>
                    <a:p>
                      <a:r>
                        <a:rPr lang="en-US" sz="1800" b="0" dirty="0">
                          <a:solidFill>
                            <a:srgbClr val="323332"/>
                          </a:solidFill>
                          <a:latin typeface="Arial" panose="020B0604020202020204" pitchFamily="34" charset="0"/>
                          <a:cs typeface="Arial" panose="020B0604020202020204" pitchFamily="34" charset="0"/>
                        </a:rPr>
                        <a:t>Annual salary</a:t>
                      </a:r>
                      <a:endParaRPr lang="en-US" sz="1800" b="0" dirty="0">
                        <a:solidFill>
                          <a:srgbClr val="323332"/>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$68,000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4912">
                <a:tc>
                  <a:txBody>
                    <a:bodyPr/>
                    <a:lstStyle/>
                    <a:p>
                      <a:r>
                        <a:rPr lang="en-US" sz="1800" dirty="0">
                          <a:solidFill>
                            <a:srgbClr val="323332"/>
                          </a:solidFill>
                          <a:latin typeface="Arial" panose="020B0604020202020204" pitchFamily="34" charset="0"/>
                          <a:ea typeface="Calibri" panose="020F0502020204030204" pitchFamily="34" charset="0"/>
                          <a:cs typeface="Arial" panose="020B0604020202020204" pitchFamily="34" charset="0"/>
                        </a:rPr>
                        <a:t>HSA contribution</a:t>
                      </a:r>
                      <a:endParaRPr lang="en-US" sz="1800" b="0" dirty="0">
                        <a:solidFill>
                          <a:srgbClr val="323332"/>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9289">
                <a:tc>
                  <a:txBody>
                    <a:bodyPr/>
                    <a:lstStyle/>
                    <a:p>
                      <a:r>
                        <a:rPr lang="en-US" sz="1800" dirty="0">
                          <a:solidFill>
                            <a:srgbClr val="323332"/>
                          </a:solidFill>
                          <a:latin typeface="Arial" panose="020B0604020202020204" pitchFamily="34" charset="0"/>
                          <a:ea typeface="Calibri" panose="020F0502020204030204" pitchFamily="34" charset="0"/>
                          <a:cs typeface="Arial" panose="020B0604020202020204" pitchFamily="34" charset="0"/>
                        </a:rPr>
                        <a:t>Taxable income</a:t>
                      </a:r>
                      <a:endParaRPr lang="en-US" sz="1800" b="0" dirty="0">
                        <a:solidFill>
                          <a:srgbClr val="323332"/>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$63,000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9289">
                <a:tc>
                  <a:txBody>
                    <a:bodyPr/>
                    <a:lstStyle/>
                    <a:p>
                      <a:r>
                        <a:rPr lang="en-US" sz="1800" b="0" dirty="0">
                          <a:solidFill>
                            <a:srgbClr val="323332"/>
                          </a:solidFill>
                          <a:latin typeface="Arial" panose="020B0604020202020204" pitchFamily="34" charset="0"/>
                          <a:ea typeface="Arial Narrow" charset="0"/>
                          <a:cs typeface="Arial" panose="020B0604020202020204" pitchFamily="34" charset="0"/>
                        </a:rPr>
                        <a:t>Estimated tax rate</a:t>
                      </a:r>
                      <a:r>
                        <a:rPr lang="en-US" sz="1800" b="0" baseline="30000" dirty="0">
                          <a:solidFill>
                            <a:srgbClr val="323332"/>
                          </a:solidFill>
                          <a:latin typeface="Arial" panose="020B0604020202020204" pitchFamily="34" charset="0"/>
                          <a:ea typeface="Arial Narrow" charset="0"/>
                          <a:cs typeface="Arial" panose="020B0604020202020204" pitchFamily="34" charset="0"/>
                        </a:rPr>
                        <a:t>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Text Placeholder 1">
            <a:extLst>
              <a:ext uri="{FF2B5EF4-FFF2-40B4-BE49-F238E27FC236}">
                <a16:creationId xmlns:a16="http://schemas.microsoft.com/office/drawing/2014/main" id="{18D6EFA8-F950-C74F-9E3F-40932A2DCB33}"/>
              </a:ext>
            </a:extLst>
          </p:cNvPr>
          <p:cNvSpPr>
            <a:spLocks noGrp="1"/>
          </p:cNvSpPr>
          <p:nvPr>
            <p:ph type="body" idx="13"/>
          </p:nvPr>
        </p:nvSpPr>
        <p:spPr/>
        <p:txBody>
          <a:bodyPr/>
          <a:lstStyle/>
          <a:p>
            <a:r>
              <a:rPr lang="en-US"/>
              <a:t>Meet the Martinez family</a:t>
            </a:r>
            <a:endParaRPr lang="en-US" dirty="0"/>
          </a:p>
        </p:txBody>
      </p:sp>
      <p:sp>
        <p:nvSpPr>
          <p:cNvPr id="4" name="Slide Number Placeholder 5">
            <a:extLst>
              <a:ext uri="{FF2B5EF4-FFF2-40B4-BE49-F238E27FC236}">
                <a16:creationId xmlns:a16="http://schemas.microsoft.com/office/drawing/2014/main" id="{94F2AA4C-07EF-2549-878F-A92C81B47370}"/>
              </a:ext>
            </a:extLst>
          </p:cNvPr>
          <p:cNvSpPr>
            <a:spLocks noGrp="1"/>
          </p:cNvSpPr>
          <p:nvPr>
            <p:ph type="sldNum" sz="quarter" idx="4"/>
          </p:nvPr>
        </p:nvSpPr>
        <p:spPr/>
        <p:txBody>
          <a:bodyPr/>
          <a:lstStyle>
            <a:lvl1pPr algn="l">
              <a:defRPr sz="1200">
                <a:solidFill>
                  <a:schemeClr val="accent1"/>
                </a:solidFill>
                <a:latin typeface="Arial" panose="020B0604020202020204" pitchFamily="34" charset="0"/>
                <a:cs typeface="Arial" panose="020B0604020202020204" pitchFamily="34" charset="0"/>
              </a:defRPr>
            </a:lvl1pPr>
          </a:lstStyle>
          <a:p>
            <a:fld id="{25A910B4-B579-2645-B7DF-64654CB13579}" type="slidenum">
              <a:rPr lang="en-US" smtClean="0"/>
              <a:pPr/>
              <a:t>9</a:t>
            </a:fld>
            <a:endParaRPr lang="en-US"/>
          </a:p>
        </p:txBody>
      </p:sp>
      <p:sp>
        <p:nvSpPr>
          <p:cNvPr id="21" name="Text Placeholder 20">
            <a:extLst>
              <a:ext uri="{FF2B5EF4-FFF2-40B4-BE49-F238E27FC236}">
                <a16:creationId xmlns:a16="http://schemas.microsoft.com/office/drawing/2014/main" id="{5D69BD88-EB4F-3D4C-AE23-BA1E5E98B4CA}"/>
              </a:ext>
            </a:extLst>
          </p:cNvPr>
          <p:cNvSpPr>
            <a:spLocks noGrp="1"/>
          </p:cNvSpPr>
          <p:nvPr>
            <p:ph type="body" sz="quarter" idx="14"/>
          </p:nvPr>
        </p:nvSpPr>
        <p:spPr/>
        <p:txBody>
          <a:bodyPr/>
          <a:lstStyle/>
          <a:p>
            <a:r>
              <a:rPr lang="en-US" dirty="0"/>
              <a:t>Single parent and one teen</a:t>
            </a:r>
          </a:p>
        </p:txBody>
      </p:sp>
      <p:sp>
        <p:nvSpPr>
          <p:cNvPr id="20" name="Text Placeholder 2">
            <a:extLst>
              <a:ext uri="{FF2B5EF4-FFF2-40B4-BE49-F238E27FC236}">
                <a16:creationId xmlns:a16="http://schemas.microsoft.com/office/drawing/2014/main" id="{9635FCCF-6E0D-064C-B21C-8C45C0982AE5}"/>
              </a:ext>
            </a:extLst>
          </p:cNvPr>
          <p:cNvSpPr txBox="1">
            <a:spLocks/>
          </p:cNvSpPr>
          <p:nvPr/>
        </p:nvSpPr>
        <p:spPr>
          <a:xfrm>
            <a:off x="962480" y="4433230"/>
            <a:ext cx="4779101" cy="114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1200" baseline="30000" dirty="0">
                <a:solidFill>
                  <a:schemeClr val="tx2"/>
                </a:solidFill>
                <a:latin typeface="Arial Narrow" panose="020B0604020202020204" pitchFamily="34" charset="0"/>
                <a:ea typeface="Calibri" panose="020F0502020204030204" pitchFamily="34" charset="0"/>
                <a:cs typeface="Arial Narrow" panose="020B0604020202020204" pitchFamily="34" charset="0"/>
              </a:rPr>
              <a:t>1</a:t>
            </a:r>
            <a:r>
              <a:rPr lang="en-US" sz="1200" dirty="0">
                <a:solidFill>
                  <a:schemeClr val="tx2"/>
                </a:solidFill>
                <a:latin typeface="Arial Narrow" panose="020B0604020202020204" pitchFamily="34" charset="0"/>
                <a:ea typeface="Calibri" panose="020F0502020204030204" pitchFamily="34" charset="0"/>
                <a:cs typeface="Arial Narrow" panose="020B0604020202020204" pitchFamily="34" charset="0"/>
              </a:rPr>
              <a:t>Assumes the Martinez family pays 25% of their income in federal, State and social security taxes. Actual tax savings will depend on your HSA contributions, applicable State tax rates and your personal tax situation. Please consult your tax adviser for details.</a:t>
            </a:r>
          </a:p>
          <a:p>
            <a:pPr>
              <a:lnSpc>
                <a:spcPct val="107000"/>
              </a:lnSpc>
            </a:pPr>
            <a:r>
              <a:rPr lang="en-US" sz="1200" dirty="0">
                <a:solidFill>
                  <a:schemeClr val="tx2"/>
                </a:solidFill>
                <a:latin typeface="Arial Narrow" panose="020B0604020202020204" pitchFamily="34" charset="0"/>
                <a:ea typeface="Calibri" panose="020F0502020204030204" pitchFamily="34" charset="0"/>
                <a:cs typeface="Arial Narrow" panose="020B0604020202020204" pitchFamily="34" charset="0"/>
              </a:rPr>
              <a:t>This story is a hypothetical example for purposes of illustration only.</a:t>
            </a:r>
          </a:p>
          <a:p>
            <a:endParaRPr lang="en-US" sz="1200" dirty="0">
              <a:solidFill>
                <a:schemeClr val="tx2"/>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645281273"/>
      </p:ext>
    </p:extLst>
  </p:cSld>
  <p:clrMapOvr>
    <a:masterClrMapping/>
  </p:clrMapOvr>
</p:sld>
</file>

<file path=ppt/theme/theme1.xml><?xml version="1.0" encoding="utf-8"?>
<a:theme xmlns:a="http://schemas.openxmlformats.org/drawingml/2006/main" name="Brand Theme">
  <a:themeElements>
    <a:clrScheme name="Color Palette 2021">
      <a:dk1>
        <a:srgbClr val="000000"/>
      </a:dk1>
      <a:lt1>
        <a:srgbClr val="FFFFFF"/>
      </a:lt1>
      <a:dk2>
        <a:srgbClr val="004E71"/>
      </a:dk2>
      <a:lt2>
        <a:srgbClr val="CEE2F5"/>
      </a:lt2>
      <a:accent1>
        <a:srgbClr val="0071CE"/>
      </a:accent1>
      <a:accent2>
        <a:srgbClr val="004E71"/>
      </a:accent2>
      <a:accent3>
        <a:srgbClr val="7DCEF1"/>
      </a:accent3>
      <a:accent4>
        <a:srgbClr val="FF8300"/>
      </a:accent4>
      <a:accent5>
        <a:srgbClr val="76BD22"/>
      </a:accent5>
      <a:accent6>
        <a:srgbClr val="FFC72A"/>
      </a:accent6>
      <a:hlink>
        <a:srgbClr val="00A3DA"/>
      </a:hlink>
      <a:folHlink>
        <a:srgbClr val="9FA2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Theme" id="{113647B3-43EF-F044-82C9-011FD56388F0}" vid="{23C4989F-D018-4144-8FE9-CBF1A37A72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 Theme</Template>
  <TotalTime>3997</TotalTime>
  <Words>1857</Words>
  <Application>Microsoft Office PowerPoint</Application>
  <PresentationFormat>Widescreen</PresentationFormat>
  <Paragraphs>249</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 Narrow</vt:lpstr>
      <vt:lpstr>Arial Regular</vt:lpstr>
      <vt:lpstr>Calibri</vt:lpstr>
      <vt:lpstr>Tahoma</vt:lpstr>
      <vt:lpstr>Wingdings</vt:lpstr>
      <vt:lpstr>Brand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Andres, Joetta</cp:lastModifiedBy>
  <cp:revision>462</cp:revision>
  <cp:lastPrinted>2018-09-28T15:48:30Z</cp:lastPrinted>
  <dcterms:created xsi:type="dcterms:W3CDTF">2017-11-20T17:06:44Z</dcterms:created>
  <dcterms:modified xsi:type="dcterms:W3CDTF">2021-11-05T12:40:53Z</dcterms:modified>
</cp:coreProperties>
</file>