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96" r:id="rId5"/>
    <p:sldId id="10520" r:id="rId6"/>
    <p:sldId id="694" r:id="rId7"/>
    <p:sldId id="10507" r:id="rId8"/>
    <p:sldId id="695" r:id="rId9"/>
    <p:sldId id="10508" r:id="rId10"/>
    <p:sldId id="10553" r:id="rId11"/>
    <p:sldId id="699" r:id="rId12"/>
    <p:sldId id="10676" r:id="rId13"/>
    <p:sldId id="10677" r:id="rId14"/>
    <p:sldId id="10678" r:id="rId15"/>
    <p:sldId id="10679" r:id="rId16"/>
    <p:sldId id="10672" r:id="rId17"/>
    <p:sldId id="10511" r:id="rId18"/>
    <p:sldId id="10512" r:id="rId19"/>
    <p:sldId id="10514" r:id="rId20"/>
    <p:sldId id="328" r:id="rId21"/>
    <p:sldId id="10546" r:id="rId22"/>
    <p:sldId id="10547" r:id="rId23"/>
    <p:sldId id="10655" r:id="rId24"/>
    <p:sldId id="10657" r:id="rId25"/>
    <p:sldId id="10610" r:id="rId26"/>
    <p:sldId id="10659" r:id="rId27"/>
    <p:sldId id="10551" r:id="rId28"/>
    <p:sldId id="105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gel, Cara" initials="PC" lastIdx="49" clrIdx="6">
    <p:extLst>
      <p:ext uri="{19B8F6BF-5375-455C-9EA6-DF929625EA0E}">
        <p15:presenceInfo xmlns:p15="http://schemas.microsoft.com/office/powerpoint/2012/main" userId="S::cara.pingel@hellofurther.com::2aecaed9-e0d7-42a9-9160-6b02d919114e" providerId="AD"/>
      </p:ext>
    </p:extLst>
  </p:cmAuthor>
  <p:cmAuthor id="1" name="Lien, Sandy" initials="LS" lastIdx="50" clrIdx="0">
    <p:extLst>
      <p:ext uri="{19B8F6BF-5375-455C-9EA6-DF929625EA0E}">
        <p15:presenceInfo xmlns:p15="http://schemas.microsoft.com/office/powerpoint/2012/main" userId="S::sandy.lien@hellofurther.com::a3cb84f6-c325-4ff0-8f2f-ea17f9eace96" providerId="AD"/>
      </p:ext>
    </p:extLst>
  </p:cmAuthor>
  <p:cmAuthor id="8" name="Blazovich, Ben" initials="BB" lastIdx="164" clrIdx="7">
    <p:extLst>
      <p:ext uri="{19B8F6BF-5375-455C-9EA6-DF929625EA0E}">
        <p15:presenceInfo xmlns:p15="http://schemas.microsoft.com/office/powerpoint/2012/main" userId="Blazovich, Ben" providerId="None"/>
      </p:ext>
    </p:extLst>
  </p:cmAuthor>
  <p:cmAuthor id="2" name="Emily Caroon" initials="EC" lastIdx="7" clrIdx="1">
    <p:extLst>
      <p:ext uri="{19B8F6BF-5375-455C-9EA6-DF929625EA0E}">
        <p15:presenceInfo xmlns:p15="http://schemas.microsoft.com/office/powerpoint/2012/main" userId="Emily Caroon" providerId="None"/>
      </p:ext>
    </p:extLst>
  </p:cmAuthor>
  <p:cmAuthor id="3" name="Emily Caroon" initials="EC [2]" lastIdx="37" clrIdx="2">
    <p:extLst>
      <p:ext uri="{19B8F6BF-5375-455C-9EA6-DF929625EA0E}">
        <p15:presenceInfo xmlns:p15="http://schemas.microsoft.com/office/powerpoint/2012/main" userId="83086e8c96e3814d" providerId="Windows Live"/>
      </p:ext>
    </p:extLst>
  </p:cmAuthor>
  <p:cmAuthor id="4" name="Laura Orestano" initials="LO" lastIdx="1" clrIdx="3">
    <p:extLst>
      <p:ext uri="{19B8F6BF-5375-455C-9EA6-DF929625EA0E}">
        <p15:presenceInfo xmlns:p15="http://schemas.microsoft.com/office/powerpoint/2012/main" userId="S::laura.orestano@futuramarketing.com::a98cd7cc-f164-4595-8249-988e0701654e" providerId="AD"/>
      </p:ext>
    </p:extLst>
  </p:cmAuthor>
  <p:cmAuthor id="5" name="Maddie Murphy" initials="MM" lastIdx="136" clrIdx="4">
    <p:extLst>
      <p:ext uri="{19B8F6BF-5375-455C-9EA6-DF929625EA0E}">
        <p15:presenceInfo xmlns:p15="http://schemas.microsoft.com/office/powerpoint/2012/main" userId="ca1f44dfc457f148" providerId="Windows Live"/>
      </p:ext>
    </p:extLst>
  </p:cmAuthor>
  <p:cmAuthor id="6" name="Stephanie Chaika" initials="SC" lastIdx="104" clrIdx="5">
    <p:extLst>
      <p:ext uri="{19B8F6BF-5375-455C-9EA6-DF929625EA0E}">
        <p15:presenceInfo xmlns:p15="http://schemas.microsoft.com/office/powerpoint/2012/main" userId="Stephanie Cha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6"/>
    <a:srgbClr val="333232"/>
    <a:srgbClr val="BF95DF"/>
    <a:srgbClr val="FFCC01"/>
    <a:srgbClr val="C6C6C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250" autoAdjust="0"/>
  </p:normalViewPr>
  <p:slideViewPr>
    <p:cSldViewPr snapToGrid="0" snapToObjects="1">
      <p:cViewPr varScale="1">
        <p:scale>
          <a:sx n="110" d="100"/>
          <a:sy n="110" d="100"/>
        </p:scale>
        <p:origin x="762" y="10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35929E-1A23-41A3-8492-15F571C3CCE3}" type="datetimeFigureOut">
              <a:rPr lang="en-US" smtClean="0"/>
              <a:pPr/>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2108D39-FC73-43D4-AA82-E67C23DE5DB8}" type="slidenum">
              <a:rPr lang="en-US" smtClean="0"/>
              <a:pPr/>
              <a:t>‹#›</a:t>
            </a:fld>
            <a:endParaRPr lang="en-US" dirty="0"/>
          </a:p>
        </p:txBody>
      </p:sp>
    </p:spTree>
    <p:extLst>
      <p:ext uri="{BB962C8B-B14F-4D97-AF65-F5344CB8AC3E}">
        <p14:creationId xmlns:p14="http://schemas.microsoft.com/office/powerpoint/2010/main" val="3026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a:t>
            </a:fld>
            <a:endParaRPr lang="en-US" dirty="0"/>
          </a:p>
        </p:txBody>
      </p:sp>
    </p:spTree>
    <p:extLst>
      <p:ext uri="{BB962C8B-B14F-4D97-AF65-F5344CB8AC3E}">
        <p14:creationId xmlns:p14="http://schemas.microsoft.com/office/powerpoint/2010/main" val="183822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9C3F6B2E-E616-B64F-BEE5-F8C0D681A4E9}" type="slidenum">
              <a:rPr lang="en-US">
                <a:solidFill>
                  <a:prstClr val="black"/>
                </a:solidFill>
              </a:rPr>
              <a:pPr defTabSz="942289">
                <a:defRPr/>
              </a:pPr>
              <a:t>14</a:t>
            </a:fld>
            <a:endParaRPr lang="en-US" dirty="0">
              <a:solidFill>
                <a:prstClr val="black"/>
              </a:solidFill>
            </a:endParaRPr>
          </a:p>
        </p:txBody>
      </p:sp>
    </p:spTree>
    <p:extLst>
      <p:ext uri="{BB962C8B-B14F-4D97-AF65-F5344CB8AC3E}">
        <p14:creationId xmlns:p14="http://schemas.microsoft.com/office/powerpoint/2010/main" val="304543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0193">
              <a:defRPr/>
            </a:pPr>
            <a:fld id="{9C3F6B2E-E616-B64F-BEE5-F8C0D681A4E9}" type="slidenum">
              <a:rPr lang="en-US">
                <a:solidFill>
                  <a:prstClr val="black"/>
                </a:solidFill>
              </a:rPr>
              <a:pPr defTabSz="960193">
                <a:defRPr/>
              </a:pPr>
              <a:t>16</a:t>
            </a:fld>
            <a:endParaRPr lang="en-US" dirty="0">
              <a:solidFill>
                <a:prstClr val="black"/>
              </a:solidFill>
            </a:endParaRPr>
          </a:p>
        </p:txBody>
      </p:sp>
    </p:spTree>
    <p:extLst>
      <p:ext uri="{BB962C8B-B14F-4D97-AF65-F5344CB8AC3E}">
        <p14:creationId xmlns:p14="http://schemas.microsoft.com/office/powerpoint/2010/main" val="385131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F528B-CE1F-054B-BA13-558609167568}" type="slidenum">
              <a:rPr lang="en-US" smtClean="0"/>
              <a:t>17</a:t>
            </a:fld>
            <a:endParaRPr lang="en-US" dirty="0"/>
          </a:p>
        </p:txBody>
      </p:sp>
    </p:spTree>
    <p:extLst>
      <p:ext uri="{BB962C8B-B14F-4D97-AF65-F5344CB8AC3E}">
        <p14:creationId xmlns:p14="http://schemas.microsoft.com/office/powerpoint/2010/main" val="422041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https://hsainvestments.com/fundperformance/?p=HCF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F6B2E-E616-B64F-BEE5-F8C0D681A4E9}"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5183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be used for HSA</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20</a:t>
            </a:fld>
            <a:endParaRPr lang="en-US" dirty="0"/>
          </a:p>
        </p:txBody>
      </p:sp>
    </p:spTree>
    <p:extLst>
      <p:ext uri="{BB962C8B-B14F-4D97-AF65-F5344CB8AC3E}">
        <p14:creationId xmlns:p14="http://schemas.microsoft.com/office/powerpoint/2010/main" val="28717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Adjust times to the appropriate time zone in which you are presenting</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24</a:t>
            </a:fld>
            <a:endParaRPr lang="en-US" dirty="0"/>
          </a:p>
        </p:txBody>
      </p:sp>
    </p:spTree>
    <p:extLst>
      <p:ext uri="{BB962C8B-B14F-4D97-AF65-F5344CB8AC3E}">
        <p14:creationId xmlns:p14="http://schemas.microsoft.com/office/powerpoint/2010/main" val="407286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3</a:t>
            </a:fld>
            <a:endParaRPr lang="en-US" dirty="0"/>
          </a:p>
        </p:txBody>
      </p:sp>
    </p:spTree>
    <p:extLst>
      <p:ext uri="{BB962C8B-B14F-4D97-AF65-F5344CB8AC3E}">
        <p14:creationId xmlns:p14="http://schemas.microsoft.com/office/powerpoint/2010/main" val="197222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5</a:t>
            </a:fld>
            <a:endParaRPr lang="en-US" dirty="0"/>
          </a:p>
        </p:txBody>
      </p:sp>
    </p:spTree>
    <p:extLst>
      <p:ext uri="{BB962C8B-B14F-4D97-AF65-F5344CB8AC3E}">
        <p14:creationId xmlns:p14="http://schemas.microsoft.com/office/powerpoint/2010/main" val="387262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7</a:t>
            </a:fld>
            <a:endParaRPr lang="en-US" dirty="0"/>
          </a:p>
        </p:txBody>
      </p:sp>
    </p:spTree>
    <p:extLst>
      <p:ext uri="{BB962C8B-B14F-4D97-AF65-F5344CB8AC3E}">
        <p14:creationId xmlns:p14="http://schemas.microsoft.com/office/powerpoint/2010/main" val="426859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Nunito Sans"/>
              </a:rPr>
              <a:t>*Medical expenses that can be reimbursed through your medical spending account include services and supplies incurred by you or your eligible dependents for the diagnosis, treatment or prevention of disease or for the amounts you pay for transportation to get medical care. In general, deductions allowed for medical expenses on your federal income tax according to Internal Revenue Code Section 213 (d) may be reimbursed through your HSA. You cannot deduct medical expenses on your federal income tax that have been reimbursed through your HSA. It is possible that changes in the IRS rules can affect the eligible, potentially eligible, and/or ineligible expense categories.</a:t>
            </a:r>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8</a:t>
            </a:fld>
            <a:endParaRPr lang="en-US" dirty="0"/>
          </a:p>
        </p:txBody>
      </p:sp>
    </p:spTree>
    <p:extLst>
      <p:ext uri="{BB962C8B-B14F-4D97-AF65-F5344CB8AC3E}">
        <p14:creationId xmlns:p14="http://schemas.microsoft.com/office/powerpoint/2010/main" val="98150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9</a:t>
            </a:fld>
            <a:endParaRPr lang="en-US" dirty="0"/>
          </a:p>
        </p:txBody>
      </p:sp>
    </p:spTree>
    <p:extLst>
      <p:ext uri="{BB962C8B-B14F-4D97-AF65-F5344CB8AC3E}">
        <p14:creationId xmlns:p14="http://schemas.microsoft.com/office/powerpoint/2010/main" val="263378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 the Martinez Family</a:t>
            </a:r>
            <a:endParaRPr lang="en-US" dirty="0"/>
          </a:p>
          <a:p>
            <a:r>
              <a:rPr lang="en-US" dirty="0"/>
              <a:t>Maria is 41 and a manager at a small manufacturing business earning $68,000 per year. Her son, Antonio, is very involved in sports at his middle school. As a single parent, Maria is always looking for ways to save on health care costs and be ready for any unexpected costs that may not be covered by their health plan. As a way to curb rising health care premiums her employer only offers plans with high deductibles. Maria sees an HSA as a flexible way to help her manage their health care costs and save for medical expenses as Antonio enters high school. </a:t>
            </a:r>
          </a:p>
          <a:p>
            <a:r>
              <a:rPr lang="en-US" dirty="0"/>
              <a:t>Income		$68,000	</a:t>
            </a:r>
          </a:p>
          <a:p>
            <a:r>
              <a:rPr lang="en-US" dirty="0"/>
              <a:t>HSA Contribution	$5,000 (pretax contribution)</a:t>
            </a:r>
          </a:p>
          <a:p>
            <a:r>
              <a:rPr lang="en-US" dirty="0"/>
              <a:t>Net Taxable Income	$63,000</a:t>
            </a:r>
          </a:p>
          <a:p>
            <a:r>
              <a:rPr lang="en-US" dirty="0"/>
              <a:t>Tax @ 30%		$18,900 (vs. $20,400 on $68K)</a:t>
            </a:r>
          </a:p>
          <a:p>
            <a:r>
              <a:rPr lang="en-US" dirty="0"/>
              <a:t> </a:t>
            </a:r>
          </a:p>
          <a:p>
            <a:r>
              <a:rPr lang="en-US" dirty="0"/>
              <a:t>Tax Savings		$1,500</a:t>
            </a:r>
          </a:p>
          <a:p>
            <a:r>
              <a:rPr lang="en-US" dirty="0"/>
              <a:t>Medical expense	$2,500 (paid out of the HSA)</a:t>
            </a:r>
          </a:p>
          <a:p>
            <a:r>
              <a:rPr lang="en-US" dirty="0"/>
              <a:t>HSA Balance		$2,500 (always carries over year after year)</a:t>
            </a:r>
          </a:p>
          <a:p>
            <a:endParaRPr lang="en-US" dirty="0"/>
          </a:p>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10</a:t>
            </a:fld>
            <a:endParaRPr lang="en-US" dirty="0"/>
          </a:p>
        </p:txBody>
      </p:sp>
    </p:spTree>
    <p:extLst>
      <p:ext uri="{BB962C8B-B14F-4D97-AF65-F5344CB8AC3E}">
        <p14:creationId xmlns:p14="http://schemas.microsoft.com/office/powerpoint/2010/main" val="286514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 the Robinsons. </a:t>
            </a:r>
            <a:endParaRPr lang="en-US" dirty="0"/>
          </a:p>
          <a:p>
            <a:r>
              <a:rPr lang="en-US" dirty="0"/>
              <a:t>Isiah and Michelle have a growing family with two school-age children. Isiah works for a large manufacturing company as a manager making $56,000. Michelle runs her own catering business from home and makes $38,200. Isiah’s employer offered an HSA-qualified health plan this year that allows him to set aside up to $7.200 tax-free to pay for annual deductibles, save for dental and vision expenses and be prepared for any unplanned medical costs that may come up. The Robinsons decide to contribute $7.200 because they know any amount contributed and any interest it may earn is tax-free and remains theirs from year-to-year for qualified expenses. And, because their balance is above $1,000, they take advantage of the more than 30 investment options available through Charles Schwab, anticipating their balance will increase each year.</a:t>
            </a:r>
          </a:p>
          <a:p>
            <a:r>
              <a:rPr lang="en-US" dirty="0"/>
              <a:t>Income		$94,200	</a:t>
            </a:r>
          </a:p>
          <a:p>
            <a:r>
              <a:rPr lang="en-US" dirty="0"/>
              <a:t>HSA Contribution	$7,200 (pretax contribution – the max for 2021)</a:t>
            </a:r>
          </a:p>
          <a:p>
            <a:r>
              <a:rPr lang="en-US" dirty="0"/>
              <a:t>Net Taxable Income	$87,000</a:t>
            </a:r>
          </a:p>
          <a:p>
            <a:r>
              <a:rPr lang="en-US" dirty="0"/>
              <a:t>Tax @ 30%		$26,100 (vs. $28,260 on $94,200)</a:t>
            </a:r>
          </a:p>
          <a:p>
            <a:r>
              <a:rPr lang="en-US" dirty="0"/>
              <a:t> </a:t>
            </a:r>
          </a:p>
          <a:p>
            <a:r>
              <a:rPr lang="en-US" dirty="0"/>
              <a:t>Tax Savings		$2,160</a:t>
            </a:r>
          </a:p>
          <a:p>
            <a:r>
              <a:rPr lang="en-US" dirty="0"/>
              <a:t>Medical expenses	$1,800 (paid out of the HSA)</a:t>
            </a:r>
          </a:p>
          <a:p>
            <a:r>
              <a:rPr lang="en-US" dirty="0"/>
              <a:t>HSA Balance		$5,400</a:t>
            </a:r>
          </a:p>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11</a:t>
            </a:fld>
            <a:endParaRPr lang="en-US" dirty="0"/>
          </a:p>
        </p:txBody>
      </p:sp>
    </p:spTree>
    <p:extLst>
      <p:ext uri="{BB962C8B-B14F-4D97-AF65-F5344CB8AC3E}">
        <p14:creationId xmlns:p14="http://schemas.microsoft.com/office/powerpoint/2010/main" val="376606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 the Schwartz Family. </a:t>
            </a:r>
            <a:endParaRPr lang="en-US" dirty="0"/>
          </a:p>
          <a:p>
            <a:r>
              <a:rPr lang="en-US" dirty="0"/>
              <a:t>Bill and Emily Schwartz are 58 and healthy empty nesters. With their children on their own, Bill is looking ahead to retiring from his corporate job in five years where he earns a salary of $98,000. Emily is a freelance web designer whose services are increasingly in demand. She made $27,000 just starting out, with increased opportunities to double that next year. They want to maximize their retirement savings by taking advantage of the extra contribution available for people 55 years and older. That way they can plan for medical expenses that may not be covered once they are on Medicare. </a:t>
            </a:r>
          </a:p>
          <a:p>
            <a:r>
              <a:rPr lang="en-US" dirty="0"/>
              <a:t>Income		$125,000	</a:t>
            </a:r>
          </a:p>
          <a:p>
            <a:r>
              <a:rPr lang="en-US" dirty="0"/>
              <a:t>HSA Contribution	$    7,200 (pretax contribution)</a:t>
            </a:r>
          </a:p>
          <a:p>
            <a:r>
              <a:rPr lang="en-US" dirty="0"/>
              <a:t>Extra contribution	$    1,000 (pretax contribution)    Note: </a:t>
            </a:r>
            <a:r>
              <a:rPr lang="en-US" sz="1200" dirty="0">
                <a:solidFill>
                  <a:schemeClr val="bg1"/>
                </a:solidFill>
                <a:latin typeface="+mj-lt"/>
                <a:ea typeface="Calibri" charset="0"/>
                <a:cs typeface="Arial" panose="020B0604020202020204" pitchFamily="34" charset="0"/>
              </a:rPr>
              <a:t>*Includes $1,000 catch up contribution for people 55 years of age and older.</a:t>
            </a:r>
            <a:endParaRPr lang="en-US" dirty="0"/>
          </a:p>
          <a:p>
            <a:r>
              <a:rPr lang="en-US" dirty="0"/>
              <a:t>Net Taxable Income	$116,800</a:t>
            </a:r>
          </a:p>
          <a:p>
            <a:r>
              <a:rPr lang="en-US" dirty="0"/>
              <a:t>Tax @ 30%		$ 35,040 (vs. $37,500 on $125,000)</a:t>
            </a:r>
          </a:p>
          <a:p>
            <a:r>
              <a:rPr lang="en-US" dirty="0"/>
              <a:t> </a:t>
            </a:r>
          </a:p>
          <a:p>
            <a:r>
              <a:rPr lang="en-US" dirty="0"/>
              <a:t>Tax Savings		$2,460</a:t>
            </a:r>
          </a:p>
          <a:p>
            <a:r>
              <a:rPr lang="en-US" dirty="0"/>
              <a:t>Medical expenses	$1,400 (paid out in medical expenses)</a:t>
            </a:r>
          </a:p>
          <a:p>
            <a:r>
              <a:rPr lang="en-US" dirty="0"/>
              <a:t>HSA Balance		$6,800 carries over to next year and can be invested </a:t>
            </a:r>
          </a:p>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12</a:t>
            </a:fld>
            <a:endParaRPr lang="en-US" dirty="0"/>
          </a:p>
        </p:txBody>
      </p:sp>
    </p:spTree>
    <p:extLst>
      <p:ext uri="{BB962C8B-B14F-4D97-AF65-F5344CB8AC3E}">
        <p14:creationId xmlns:p14="http://schemas.microsoft.com/office/powerpoint/2010/main" val="364348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9430"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63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59A830AD-4086-4249-864B-C3C683FB79C8}"/>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838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9E492204-90A7-4124-8589-CC6F9738A92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8577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5613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Text Lef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471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7" name="Text Placeholder 6">
            <a:extLst>
              <a:ext uri="{FF2B5EF4-FFF2-40B4-BE49-F238E27FC236}">
                <a16:creationId xmlns:a16="http://schemas.microsoft.com/office/drawing/2014/main" id="{9388A8F2-1FBA-D148-ABD3-92C2CF7FA93B}"/>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3050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2E09CA90-C39B-8F4E-A12F-3866641B56FB}"/>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6" name="Text Placeholder 6">
            <a:extLst>
              <a:ext uri="{FF2B5EF4-FFF2-40B4-BE49-F238E27FC236}">
                <a16:creationId xmlns:a16="http://schemas.microsoft.com/office/drawing/2014/main" id="{60FFE229-3326-C740-9DAF-BB3FA73EF1CF}"/>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642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9959CAFD-0580-5B42-B9F9-F3D1A48E3FD0}"/>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07AB17E-AE52-9340-B89C-9368B8776E93}"/>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377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 Dark Gre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13805650-88C6-1A48-94EA-97E2CDEDEF7F}"/>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A74A53C-91DD-E643-915C-CA064AD50615}"/>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523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49775" y="527174"/>
            <a:ext cx="10515600" cy="769194"/>
          </a:xfrm>
        </p:spPr>
        <p:txBody>
          <a:bodyPr>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49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040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solidFill>
                  <a:schemeClr val="bg2"/>
                </a:solidFill>
              </a:defRPr>
            </a:lvl1pPr>
          </a:lstStyle>
          <a:p>
            <a:pPr lvl="0"/>
            <a:endParaRPr lang="en-US" dirty="0"/>
          </a:p>
        </p:txBody>
      </p:sp>
    </p:spTree>
    <p:extLst>
      <p:ext uri="{BB962C8B-B14F-4D97-AF65-F5344CB8AC3E}">
        <p14:creationId xmlns:p14="http://schemas.microsoft.com/office/powerpoint/2010/main" val="5112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y Option">
    <p:bg>
      <p:bgPr>
        <a:solidFill>
          <a:schemeClr val="tx2"/>
        </a:solidFill>
        <a:effectLst/>
      </p:bgPr>
    </p:bg>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DEFF4CB6-F2CB-4B25-954E-402230C6F8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lvl1pPr>
              <a:defRPr>
                <a:solidFill>
                  <a:schemeClr val="bg1"/>
                </a:solidFill>
              </a:defRPr>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89430" y="1629119"/>
            <a:ext cx="1684867" cy="455242"/>
          </a:xfrm>
          <a:prstGeom prst="rect">
            <a:avLst/>
          </a:prstGeom>
        </p:spPr>
      </p:pic>
      <p:sp>
        <p:nvSpPr>
          <p:cNvPr id="6" name="Rectangle 5">
            <a:extLst>
              <a:ext uri="{FF2B5EF4-FFF2-40B4-BE49-F238E27FC236}">
                <a16:creationId xmlns:a16="http://schemas.microsoft.com/office/drawing/2014/main" id="{8F50D5D3-8329-F845-9FBF-862448A7EE9E}"/>
              </a:ext>
            </a:extLst>
          </p:cNvPr>
          <p:cNvSpPr/>
          <p:nvPr userDrawn="1"/>
        </p:nvSpPr>
        <p:spPr>
          <a:xfrm>
            <a:off x="287851" y="6381981"/>
            <a:ext cx="2541080" cy="276999"/>
          </a:xfrm>
          <a:prstGeom prst="rect">
            <a:avLst/>
          </a:prstGeom>
        </p:spPr>
        <p:txBody>
          <a:bodyPr wrap="none">
            <a:spAutoFit/>
          </a:bodyPr>
          <a:lstStyle/>
          <a:p>
            <a:r>
              <a:rPr lang="en-US" sz="1200" dirty="0">
                <a:solidFill>
                  <a:srgbClr val="666666"/>
                </a:solidFill>
              </a:rPr>
              <a:t>Further | Proprietary + Confidential</a:t>
            </a:r>
          </a:p>
        </p:txBody>
      </p:sp>
    </p:spTree>
    <p:extLst>
      <p:ext uri="{BB962C8B-B14F-4D97-AF65-F5344CB8AC3E}">
        <p14:creationId xmlns:p14="http://schemas.microsoft.com/office/powerpoint/2010/main" val="220916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Call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0" name="Picture Placeholder 31">
            <a:extLst>
              <a:ext uri="{FF2B5EF4-FFF2-40B4-BE49-F238E27FC236}">
                <a16:creationId xmlns:a16="http://schemas.microsoft.com/office/drawing/2014/main" id="{7C198D5A-50E3-B14F-ADBA-4651711B06E9}"/>
              </a:ext>
            </a:extLst>
          </p:cNvPr>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1" name="Picture Placeholder 33">
            <a:extLst>
              <a:ext uri="{FF2B5EF4-FFF2-40B4-BE49-F238E27FC236}">
                <a16:creationId xmlns:a16="http://schemas.microsoft.com/office/drawing/2014/main" id="{71E1199A-3DB9-E249-8A62-D99A9DDCAA0E}"/>
              </a:ext>
            </a:extLst>
          </p:cNvPr>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2" name="Picture Placeholder 34">
            <a:extLst>
              <a:ext uri="{FF2B5EF4-FFF2-40B4-BE49-F238E27FC236}">
                <a16:creationId xmlns:a16="http://schemas.microsoft.com/office/drawing/2014/main" id="{5781DE71-8147-6549-9CE4-232228A3091F}"/>
              </a:ext>
            </a:extLst>
          </p:cNvPr>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3" name="Text Placeholder 14">
            <a:extLst>
              <a:ext uri="{FF2B5EF4-FFF2-40B4-BE49-F238E27FC236}">
                <a16:creationId xmlns:a16="http://schemas.microsoft.com/office/drawing/2014/main" id="{0B43F4F8-D7E6-9148-BC24-01847E9535BD}"/>
              </a:ext>
            </a:extLst>
          </p:cNvPr>
          <p:cNvSpPr>
            <a:spLocks noGrp="1"/>
          </p:cNvSpPr>
          <p:nvPr>
            <p:ph type="body" sz="quarter" idx="15" hasCustomPrompt="1"/>
          </p:nvPr>
        </p:nvSpPr>
        <p:spPr>
          <a:xfrm>
            <a:off x="7243763" y="1300900"/>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4" name="Text Placeholder 16">
            <a:extLst>
              <a:ext uri="{FF2B5EF4-FFF2-40B4-BE49-F238E27FC236}">
                <a16:creationId xmlns:a16="http://schemas.microsoft.com/office/drawing/2014/main" id="{821CAF73-F8F0-204C-868E-075705AA1787}"/>
              </a:ext>
            </a:extLst>
          </p:cNvPr>
          <p:cNvSpPr>
            <a:spLocks noGrp="1"/>
          </p:cNvSpPr>
          <p:nvPr>
            <p:ph type="body" sz="quarter" idx="16" hasCustomPrompt="1"/>
          </p:nvPr>
        </p:nvSpPr>
        <p:spPr>
          <a:xfrm>
            <a:off x="7243763" y="919400"/>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5" name="Text Placeholder 14">
            <a:extLst>
              <a:ext uri="{FF2B5EF4-FFF2-40B4-BE49-F238E27FC236}">
                <a16:creationId xmlns:a16="http://schemas.microsoft.com/office/drawing/2014/main" id="{44987DBD-D5AC-EC40-9EE8-C4E72B6728BD}"/>
              </a:ext>
            </a:extLst>
          </p:cNvPr>
          <p:cNvSpPr>
            <a:spLocks noGrp="1"/>
          </p:cNvSpPr>
          <p:nvPr>
            <p:ph type="body" sz="quarter" idx="25" hasCustomPrompt="1"/>
          </p:nvPr>
        </p:nvSpPr>
        <p:spPr>
          <a:xfrm>
            <a:off x="7243763" y="3329236"/>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6" name="Text Placeholder 16">
            <a:extLst>
              <a:ext uri="{FF2B5EF4-FFF2-40B4-BE49-F238E27FC236}">
                <a16:creationId xmlns:a16="http://schemas.microsoft.com/office/drawing/2014/main" id="{3E55A9F6-33CA-3E4A-838E-A3C726CA3213}"/>
              </a:ext>
            </a:extLst>
          </p:cNvPr>
          <p:cNvSpPr>
            <a:spLocks noGrp="1"/>
          </p:cNvSpPr>
          <p:nvPr>
            <p:ph type="body" sz="quarter" idx="26" hasCustomPrompt="1"/>
          </p:nvPr>
        </p:nvSpPr>
        <p:spPr>
          <a:xfrm>
            <a:off x="7243763" y="2947736"/>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7" name="Text Placeholder 14">
            <a:extLst>
              <a:ext uri="{FF2B5EF4-FFF2-40B4-BE49-F238E27FC236}">
                <a16:creationId xmlns:a16="http://schemas.microsoft.com/office/drawing/2014/main" id="{DBFC31DE-4D30-0443-91E6-07F3AEF53598}"/>
              </a:ext>
            </a:extLst>
          </p:cNvPr>
          <p:cNvSpPr>
            <a:spLocks noGrp="1"/>
          </p:cNvSpPr>
          <p:nvPr>
            <p:ph type="body" sz="quarter" idx="27" hasCustomPrompt="1"/>
          </p:nvPr>
        </p:nvSpPr>
        <p:spPr>
          <a:xfrm>
            <a:off x="7243763" y="5386941"/>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8" name="Text Placeholder 16">
            <a:extLst>
              <a:ext uri="{FF2B5EF4-FFF2-40B4-BE49-F238E27FC236}">
                <a16:creationId xmlns:a16="http://schemas.microsoft.com/office/drawing/2014/main" id="{1FFEC2AE-F5E2-6847-8E70-40D53147C172}"/>
              </a:ext>
            </a:extLst>
          </p:cNvPr>
          <p:cNvSpPr>
            <a:spLocks noGrp="1"/>
          </p:cNvSpPr>
          <p:nvPr>
            <p:ph type="body" sz="quarter" idx="28" hasCustomPrompt="1"/>
          </p:nvPr>
        </p:nvSpPr>
        <p:spPr>
          <a:xfrm>
            <a:off x="7243763" y="5005441"/>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Tree>
    <p:extLst>
      <p:ext uri="{BB962C8B-B14F-4D97-AF65-F5344CB8AC3E}">
        <p14:creationId xmlns:p14="http://schemas.microsoft.com/office/powerpoint/2010/main" val="88915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C4C40-475C-DF4B-BF8C-7E385AA65C33}"/>
              </a:ext>
            </a:extLst>
          </p:cNvPr>
          <p:cNvSpPr/>
          <p:nvPr userDrawn="1"/>
        </p:nvSpPr>
        <p:spPr>
          <a:xfrm>
            <a:off x="7478598"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Rectangle 5">
            <a:extLst>
              <a:ext uri="{FF2B5EF4-FFF2-40B4-BE49-F238E27FC236}">
                <a16:creationId xmlns:a16="http://schemas.microsoft.com/office/drawing/2014/main" id="{E8764A41-4624-FB48-AAB0-83A8B8507B3F}"/>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7" name="Title 6">
            <a:extLst>
              <a:ext uri="{FF2B5EF4-FFF2-40B4-BE49-F238E27FC236}">
                <a16:creationId xmlns:a16="http://schemas.microsoft.com/office/drawing/2014/main" id="{E7A37767-8C97-F449-8A85-946A5B64D640}"/>
              </a:ext>
            </a:extLst>
          </p:cNvPr>
          <p:cNvSpPr>
            <a:spLocks noGrp="1"/>
          </p:cNvSpPr>
          <p:nvPr>
            <p:ph type="title" hasCustomPrompt="1"/>
          </p:nvPr>
        </p:nvSpPr>
        <p:spPr>
          <a:xfrm>
            <a:off x="7879189"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8" name="Text Placeholder 5">
            <a:extLst>
              <a:ext uri="{FF2B5EF4-FFF2-40B4-BE49-F238E27FC236}">
                <a16:creationId xmlns:a16="http://schemas.microsoft.com/office/drawing/2014/main" id="{9559B629-B3C6-4A47-9466-6616B6DC2709}"/>
              </a:ext>
            </a:extLst>
          </p:cNvPr>
          <p:cNvSpPr>
            <a:spLocks noGrp="1"/>
          </p:cNvSpPr>
          <p:nvPr>
            <p:ph type="body" sz="quarter" idx="13" hasCustomPrompt="1"/>
          </p:nvPr>
        </p:nvSpPr>
        <p:spPr>
          <a:xfrm>
            <a:off x="7879189"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Text Placeholder 5">
            <a:extLst>
              <a:ext uri="{FF2B5EF4-FFF2-40B4-BE49-F238E27FC236}">
                <a16:creationId xmlns:a16="http://schemas.microsoft.com/office/drawing/2014/main" id="{0505CA27-2C84-664B-9886-17B0E3B5BB85}"/>
              </a:ext>
            </a:extLst>
          </p:cNvPr>
          <p:cNvSpPr>
            <a:spLocks noGrp="1"/>
          </p:cNvSpPr>
          <p:nvPr>
            <p:ph type="body" sz="quarter" idx="15" hasCustomPrompt="1"/>
          </p:nvPr>
        </p:nvSpPr>
        <p:spPr>
          <a:xfrm>
            <a:off x="873710" y="1001700"/>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0" name="Text Placeholder 8">
            <a:extLst>
              <a:ext uri="{FF2B5EF4-FFF2-40B4-BE49-F238E27FC236}">
                <a16:creationId xmlns:a16="http://schemas.microsoft.com/office/drawing/2014/main" id="{45FE8C3C-636A-FA44-A6CB-15A6932DEC46}"/>
              </a:ext>
            </a:extLst>
          </p:cNvPr>
          <p:cNvSpPr>
            <a:spLocks noGrp="1"/>
          </p:cNvSpPr>
          <p:nvPr>
            <p:ph type="body" sz="quarter" idx="16" hasCustomPrompt="1"/>
          </p:nvPr>
        </p:nvSpPr>
        <p:spPr>
          <a:xfrm>
            <a:off x="873710" y="2173714"/>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1" name="Text Placeholder 5">
            <a:extLst>
              <a:ext uri="{FF2B5EF4-FFF2-40B4-BE49-F238E27FC236}">
                <a16:creationId xmlns:a16="http://schemas.microsoft.com/office/drawing/2014/main" id="{1879AD23-9AA1-D549-B4F1-322C959F1CF4}"/>
              </a:ext>
            </a:extLst>
          </p:cNvPr>
          <p:cNvSpPr>
            <a:spLocks noGrp="1"/>
          </p:cNvSpPr>
          <p:nvPr>
            <p:ph type="body" sz="quarter" idx="17" hasCustomPrompt="1"/>
          </p:nvPr>
        </p:nvSpPr>
        <p:spPr>
          <a:xfrm>
            <a:off x="4208980" y="1001261"/>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2" name="Text Placeholder 8">
            <a:extLst>
              <a:ext uri="{FF2B5EF4-FFF2-40B4-BE49-F238E27FC236}">
                <a16:creationId xmlns:a16="http://schemas.microsoft.com/office/drawing/2014/main" id="{84831616-7519-3343-BC33-455753DF71FE}"/>
              </a:ext>
            </a:extLst>
          </p:cNvPr>
          <p:cNvSpPr>
            <a:spLocks noGrp="1"/>
          </p:cNvSpPr>
          <p:nvPr>
            <p:ph type="body" sz="quarter" idx="18" hasCustomPrompt="1"/>
          </p:nvPr>
        </p:nvSpPr>
        <p:spPr>
          <a:xfrm>
            <a:off x="4208980" y="2173275"/>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3" name="Text Placeholder 5">
            <a:extLst>
              <a:ext uri="{FF2B5EF4-FFF2-40B4-BE49-F238E27FC236}">
                <a16:creationId xmlns:a16="http://schemas.microsoft.com/office/drawing/2014/main" id="{ED8C00C4-FF37-5142-8C04-D02D0DB2F9EA}"/>
              </a:ext>
            </a:extLst>
          </p:cNvPr>
          <p:cNvSpPr>
            <a:spLocks noGrp="1"/>
          </p:cNvSpPr>
          <p:nvPr>
            <p:ph type="body" sz="quarter" idx="19" hasCustomPrompt="1"/>
          </p:nvPr>
        </p:nvSpPr>
        <p:spPr>
          <a:xfrm>
            <a:off x="882319" y="3539586"/>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4" name="Text Placeholder 8">
            <a:extLst>
              <a:ext uri="{FF2B5EF4-FFF2-40B4-BE49-F238E27FC236}">
                <a16:creationId xmlns:a16="http://schemas.microsoft.com/office/drawing/2014/main" id="{4AC16BE5-C8BF-D242-B9A1-9FB4719FF647}"/>
              </a:ext>
            </a:extLst>
          </p:cNvPr>
          <p:cNvSpPr>
            <a:spLocks noGrp="1"/>
          </p:cNvSpPr>
          <p:nvPr>
            <p:ph type="body" sz="quarter" idx="20" hasCustomPrompt="1"/>
          </p:nvPr>
        </p:nvSpPr>
        <p:spPr>
          <a:xfrm>
            <a:off x="882319" y="4711600"/>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5" name="Text Placeholder 5">
            <a:extLst>
              <a:ext uri="{FF2B5EF4-FFF2-40B4-BE49-F238E27FC236}">
                <a16:creationId xmlns:a16="http://schemas.microsoft.com/office/drawing/2014/main" id="{7A9ADE18-B855-AE4F-8205-355D9E37F8FC}"/>
              </a:ext>
            </a:extLst>
          </p:cNvPr>
          <p:cNvSpPr>
            <a:spLocks noGrp="1"/>
          </p:cNvSpPr>
          <p:nvPr>
            <p:ph type="body" sz="quarter" idx="21" hasCustomPrompt="1"/>
          </p:nvPr>
        </p:nvSpPr>
        <p:spPr>
          <a:xfrm>
            <a:off x="4227186" y="3557999"/>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6" name="Text Placeholder 8">
            <a:extLst>
              <a:ext uri="{FF2B5EF4-FFF2-40B4-BE49-F238E27FC236}">
                <a16:creationId xmlns:a16="http://schemas.microsoft.com/office/drawing/2014/main" id="{2B06E030-69D1-3B40-97E8-2BCEEC0D5C7C}"/>
              </a:ext>
            </a:extLst>
          </p:cNvPr>
          <p:cNvSpPr>
            <a:spLocks noGrp="1"/>
          </p:cNvSpPr>
          <p:nvPr>
            <p:ph type="body" sz="quarter" idx="22" hasCustomPrompt="1"/>
          </p:nvPr>
        </p:nvSpPr>
        <p:spPr>
          <a:xfrm>
            <a:off x="4227186" y="4730013"/>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Tree>
    <p:extLst>
      <p:ext uri="{BB962C8B-B14F-4D97-AF65-F5344CB8AC3E}">
        <p14:creationId xmlns:p14="http://schemas.microsoft.com/office/powerpoint/2010/main" val="107773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Dark - Righ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 name="Content Placeholder 2">
            <a:extLst>
              <a:ext uri="{FF2B5EF4-FFF2-40B4-BE49-F238E27FC236}">
                <a16:creationId xmlns:a16="http://schemas.microsoft.com/office/drawing/2014/main" id="{10983614-4A31-614E-A8B1-23CC1A8A0471}"/>
              </a:ext>
            </a:extLst>
          </p:cNvPr>
          <p:cNvSpPr>
            <a:spLocks noGrp="1"/>
          </p:cNvSpPr>
          <p:nvPr>
            <p:ph sz="quarter" idx="14"/>
          </p:nvPr>
        </p:nvSpPr>
        <p:spPr>
          <a:xfrm>
            <a:off x="5373884" y="726176"/>
            <a:ext cx="6324600" cy="5589587"/>
          </a:xfrm>
        </p:spPr>
        <p:txBody>
          <a:bodyPr>
            <a:noAutofit/>
          </a:bodyPr>
          <a:lstStyle>
            <a:lvl1pPr marL="0" indent="0">
              <a:buNone/>
              <a:defRPr/>
            </a:lvl1pPr>
          </a:lstStyle>
          <a:p>
            <a:pPr lvl="0"/>
            <a:endParaRPr lang="en-US" dirty="0"/>
          </a:p>
        </p:txBody>
      </p:sp>
    </p:spTree>
    <p:extLst>
      <p:ext uri="{BB962C8B-B14F-4D97-AF65-F5344CB8AC3E}">
        <p14:creationId xmlns:p14="http://schemas.microsoft.com/office/powerpoint/2010/main" val="203527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Dark - Left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B7788B-C48D-1A41-9453-03022422164C}"/>
              </a:ext>
            </a:extLst>
          </p:cNvPr>
          <p:cNvSpPr/>
          <p:nvPr userDrawn="1"/>
        </p:nvSpPr>
        <p:spPr>
          <a:xfrm>
            <a:off x="7478598" y="0"/>
            <a:ext cx="471340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12741D-35AD-284C-9616-FDB3CB67D9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itle 6">
            <a:extLst>
              <a:ext uri="{FF2B5EF4-FFF2-40B4-BE49-F238E27FC236}">
                <a16:creationId xmlns:a16="http://schemas.microsoft.com/office/drawing/2014/main" id="{B9E5F77D-A8AC-C94A-9591-B48BED2C7E9F}"/>
              </a:ext>
            </a:extLst>
          </p:cNvPr>
          <p:cNvSpPr>
            <a:spLocks noGrp="1"/>
          </p:cNvSpPr>
          <p:nvPr>
            <p:ph type="title" hasCustomPrompt="1"/>
          </p:nvPr>
        </p:nvSpPr>
        <p:spPr>
          <a:xfrm>
            <a:off x="7898043"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11" name="Text Placeholder 5">
            <a:extLst>
              <a:ext uri="{FF2B5EF4-FFF2-40B4-BE49-F238E27FC236}">
                <a16:creationId xmlns:a16="http://schemas.microsoft.com/office/drawing/2014/main" id="{BB33DFD8-F1C1-FC4F-B59F-AD6C1F1CB2ED}"/>
              </a:ext>
            </a:extLst>
          </p:cNvPr>
          <p:cNvSpPr>
            <a:spLocks noGrp="1"/>
          </p:cNvSpPr>
          <p:nvPr>
            <p:ph type="body" sz="quarter" idx="13" hasCustomPrompt="1"/>
          </p:nvPr>
        </p:nvSpPr>
        <p:spPr>
          <a:xfrm>
            <a:off x="7898043" y="2743200"/>
            <a:ext cx="3998590" cy="2708476"/>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2" name="Content Placeholder 2">
            <a:extLst>
              <a:ext uri="{FF2B5EF4-FFF2-40B4-BE49-F238E27FC236}">
                <a16:creationId xmlns:a16="http://schemas.microsoft.com/office/drawing/2014/main" id="{6055F051-0F0C-7249-9BA9-EEFA0EACB33D}"/>
              </a:ext>
            </a:extLst>
          </p:cNvPr>
          <p:cNvSpPr>
            <a:spLocks noGrp="1"/>
          </p:cNvSpPr>
          <p:nvPr>
            <p:ph sz="quarter" idx="14"/>
          </p:nvPr>
        </p:nvSpPr>
        <p:spPr>
          <a:xfrm>
            <a:off x="547360" y="634206"/>
            <a:ext cx="6324600" cy="55895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0144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and Answ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790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3194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pic>
        <p:nvPicPr>
          <p:cNvPr id="11" name="Picture 10">
            <a:extLst>
              <a:ext uri="{FF2B5EF4-FFF2-40B4-BE49-F238E27FC236}">
                <a16:creationId xmlns:a16="http://schemas.microsoft.com/office/drawing/2014/main" id="{0A9D931A-E633-8641-ADEE-9B688DE5C1C9}"/>
              </a:ext>
            </a:extLst>
          </p:cNvPr>
          <p:cNvPicPr>
            <a:picLocks noChangeAspect="1"/>
          </p:cNvPicPr>
          <p:nvPr userDrawn="1"/>
        </p:nvPicPr>
        <p:blipFill>
          <a:blip r:embed="rId2"/>
          <a:stretch>
            <a:fillRect/>
          </a:stretch>
        </p:blipFill>
        <p:spPr>
          <a:xfrm>
            <a:off x="941698" y="1158616"/>
            <a:ext cx="878186" cy="886969"/>
          </a:xfrm>
          <a:prstGeom prst="rect">
            <a:avLst/>
          </a:prstGeom>
        </p:spPr>
      </p:pic>
      <p:pic>
        <p:nvPicPr>
          <p:cNvPr id="12" name="Picture 11">
            <a:extLst>
              <a:ext uri="{FF2B5EF4-FFF2-40B4-BE49-F238E27FC236}">
                <a16:creationId xmlns:a16="http://schemas.microsoft.com/office/drawing/2014/main" id="{8ED5E30A-2581-4E4C-81BF-21ABB7D9D83A}"/>
              </a:ext>
            </a:extLst>
          </p:cNvPr>
          <p:cNvPicPr>
            <a:picLocks noChangeAspect="1"/>
          </p:cNvPicPr>
          <p:nvPr userDrawn="1"/>
        </p:nvPicPr>
        <p:blipFill>
          <a:blip r:embed="rId3"/>
          <a:stretch>
            <a:fillRect/>
          </a:stretch>
        </p:blipFill>
        <p:spPr>
          <a:xfrm>
            <a:off x="7077456" y="1094448"/>
            <a:ext cx="731521" cy="1005840"/>
          </a:xfrm>
          <a:prstGeom prst="rect">
            <a:avLst/>
          </a:prstGeom>
        </p:spPr>
      </p:pic>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3194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790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9534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 &amp; A - No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409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2813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2813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409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83876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rk 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7F03C-EAB8-634A-8D9D-EC6CF35887FF}"/>
              </a:ext>
            </a:extLst>
          </p:cNvPr>
          <p:cNvSpPr/>
          <p:nvPr userDrawn="1"/>
        </p:nvSpPr>
        <p:spPr>
          <a:xfrm>
            <a:off x="0" y="0"/>
            <a:ext cx="33370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5CF7165-EF0E-AC40-A710-9364AC1D09BF}"/>
              </a:ext>
            </a:extLst>
          </p:cNvPr>
          <p:cNvGrpSpPr/>
          <p:nvPr userDrawn="1"/>
        </p:nvGrpSpPr>
        <p:grpSpPr>
          <a:xfrm>
            <a:off x="559247" y="1233840"/>
            <a:ext cx="2369488" cy="2317755"/>
            <a:chOff x="728930" y="724793"/>
            <a:chExt cx="2369488" cy="2317755"/>
          </a:xfrm>
        </p:grpSpPr>
        <p:pic>
          <p:nvPicPr>
            <p:cNvPr id="9" name="Picture 8">
              <a:extLst>
                <a:ext uri="{FF2B5EF4-FFF2-40B4-BE49-F238E27FC236}">
                  <a16:creationId xmlns:a16="http://schemas.microsoft.com/office/drawing/2014/main" id="{C3207996-A9E9-E24A-8248-3D66EFDBC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19502BCA-970C-B641-B798-7F1209793C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A179086D-23ED-474E-B170-DB5593BF45A0}"/>
              </a:ext>
            </a:extLst>
          </p:cNvPr>
          <p:cNvSpPr>
            <a:spLocks noGrp="1"/>
          </p:cNvSpPr>
          <p:nvPr>
            <p:ph type="pic" sz="quarter" idx="22"/>
          </p:nvPr>
        </p:nvSpPr>
        <p:spPr>
          <a:xfrm>
            <a:off x="682681" y="1694552"/>
            <a:ext cx="1794824" cy="1749720"/>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Subtitle 2">
            <a:extLst>
              <a:ext uri="{FF2B5EF4-FFF2-40B4-BE49-F238E27FC236}">
                <a16:creationId xmlns:a16="http://schemas.microsoft.com/office/drawing/2014/main" id="{3BE67855-42A4-BF43-B1CA-292D6A8A8991}"/>
              </a:ext>
            </a:extLst>
          </p:cNvPr>
          <p:cNvSpPr>
            <a:spLocks noGrp="1"/>
          </p:cNvSpPr>
          <p:nvPr>
            <p:ph type="subTitle" idx="1" hasCustomPrompt="1"/>
          </p:nvPr>
        </p:nvSpPr>
        <p:spPr>
          <a:xfrm>
            <a:off x="338734" y="4373792"/>
            <a:ext cx="2590001" cy="1837916"/>
          </a:xfrm>
        </p:spPr>
        <p:txBody>
          <a:bodyPr anchor="t" anchorCtr="0">
            <a:noAutofit/>
          </a:bodyPr>
          <a:lstStyle>
            <a:lvl1pPr marL="0" marR="0" indent="0" algn="l" defTabSz="914400" rtl="0" eaLnBrk="1" fontAlgn="auto" latinLnBrk="0" hangingPunct="1">
              <a:lnSpc>
                <a:spcPts val="1680"/>
              </a:lnSpc>
              <a:spcBef>
                <a:spcPts val="1000"/>
              </a:spcBef>
              <a:spcAft>
                <a:spcPts val="0"/>
              </a:spcAft>
              <a:buClr>
                <a:srgbClr val="FFCD06"/>
              </a:buClr>
              <a:buSzPct val="110000"/>
              <a:buFont typeface="+mj-lt"/>
              <a:buNone/>
              <a:tabLst/>
              <a:defRPr sz="1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a:t>
            </a:r>
          </a:p>
        </p:txBody>
      </p:sp>
      <p:sp>
        <p:nvSpPr>
          <p:cNvPr id="13" name="Title 6">
            <a:extLst>
              <a:ext uri="{FF2B5EF4-FFF2-40B4-BE49-F238E27FC236}">
                <a16:creationId xmlns:a16="http://schemas.microsoft.com/office/drawing/2014/main" id="{AA013C06-C441-5842-BF86-CFD100B5523D}"/>
              </a:ext>
            </a:extLst>
          </p:cNvPr>
          <p:cNvSpPr>
            <a:spLocks noGrp="1"/>
          </p:cNvSpPr>
          <p:nvPr>
            <p:ph type="title" hasCustomPrompt="1"/>
          </p:nvPr>
        </p:nvSpPr>
        <p:spPr>
          <a:xfrm>
            <a:off x="338734" y="3981222"/>
            <a:ext cx="2590001" cy="369062"/>
          </a:xfrm>
        </p:spPr>
        <p:txBody>
          <a:bodyPr anchor="ctr" anchorCtr="0">
            <a:noAutofit/>
          </a:bodyPr>
          <a:lstStyle>
            <a:lvl1pPr algn="ctr">
              <a:lnSpc>
                <a:spcPts val="2820"/>
              </a:lnSpc>
              <a:defRPr sz="2200" b="1" baseline="0">
                <a:solidFill>
                  <a:schemeClr val="bg1"/>
                </a:solidFill>
              </a:defRPr>
            </a:lvl1pPr>
          </a:lstStyle>
          <a:p>
            <a:r>
              <a:rPr lang="en-US" dirty="0"/>
              <a:t>Headline</a:t>
            </a:r>
          </a:p>
        </p:txBody>
      </p:sp>
      <p:sp>
        <p:nvSpPr>
          <p:cNvPr id="15" name="Content Placeholder 2">
            <a:extLst>
              <a:ext uri="{FF2B5EF4-FFF2-40B4-BE49-F238E27FC236}">
                <a16:creationId xmlns:a16="http://schemas.microsoft.com/office/drawing/2014/main" id="{26145EBA-C6D9-9143-857D-732BBF393AD9}"/>
              </a:ext>
            </a:extLst>
          </p:cNvPr>
          <p:cNvSpPr>
            <a:spLocks noGrp="1"/>
          </p:cNvSpPr>
          <p:nvPr>
            <p:ph sz="quarter" idx="14"/>
          </p:nvPr>
        </p:nvSpPr>
        <p:spPr>
          <a:xfrm>
            <a:off x="4288831" y="726176"/>
            <a:ext cx="7409653" cy="5589587"/>
          </a:xfrm>
        </p:spPr>
        <p:txBody>
          <a:bodyPr/>
          <a:lstStyle>
            <a:lvl1pPr marL="0" indent="0">
              <a:buNone/>
              <a:defRPr/>
            </a:lvl1pPr>
          </a:lstStyle>
          <a:p>
            <a:pPr lvl="0"/>
            <a:endParaRPr lang="en-US" dirty="0"/>
          </a:p>
        </p:txBody>
      </p:sp>
      <p:sp>
        <p:nvSpPr>
          <p:cNvPr id="14" name="Rectangle 13">
            <a:extLst>
              <a:ext uri="{FF2B5EF4-FFF2-40B4-BE49-F238E27FC236}">
                <a16:creationId xmlns:a16="http://schemas.microsoft.com/office/drawing/2014/main" id="{FDE499F2-5079-42E1-BA96-A10B48073967}"/>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5172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6" name="Text Placeholder 2">
            <a:extLst>
              <a:ext uri="{FF2B5EF4-FFF2-40B4-BE49-F238E27FC236}">
                <a16:creationId xmlns:a16="http://schemas.microsoft.com/office/drawing/2014/main" id="{341DD028-DC35-3A4A-B91D-9E4285F02307}"/>
              </a:ext>
            </a:extLst>
          </p:cNvPr>
          <p:cNvSpPr>
            <a:spLocks noGrp="1"/>
          </p:cNvSpPr>
          <p:nvPr>
            <p:ph type="body" sz="quarter" idx="10" hasCustomPrompt="1"/>
          </p:nvPr>
        </p:nvSpPr>
        <p:spPr>
          <a:xfrm>
            <a:off x="715454" y="1593131"/>
            <a:ext cx="4186484"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97407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and 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3" name="Text Placeholder 2">
            <a:extLst>
              <a:ext uri="{FF2B5EF4-FFF2-40B4-BE49-F238E27FC236}">
                <a16:creationId xmlns:a16="http://schemas.microsoft.com/office/drawing/2014/main" id="{9610F4D0-EADC-4B51-A975-D1FE4288E785}"/>
              </a:ext>
            </a:extLst>
          </p:cNvPr>
          <p:cNvSpPr>
            <a:spLocks noGrp="1"/>
          </p:cNvSpPr>
          <p:nvPr>
            <p:ph type="body" sz="quarter" idx="23" hasCustomPrompt="1"/>
          </p:nvPr>
        </p:nvSpPr>
        <p:spPr>
          <a:xfrm>
            <a:off x="3330038" y="2890838"/>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4" name="Text Placeholder 2">
            <a:extLst>
              <a:ext uri="{FF2B5EF4-FFF2-40B4-BE49-F238E27FC236}">
                <a16:creationId xmlns:a16="http://schemas.microsoft.com/office/drawing/2014/main" id="{CE18B6B4-31BE-46ED-A8D1-ABEBB741A44E}"/>
              </a:ext>
            </a:extLst>
          </p:cNvPr>
          <p:cNvSpPr>
            <a:spLocks noGrp="1"/>
          </p:cNvSpPr>
          <p:nvPr>
            <p:ph type="body" sz="quarter" idx="24" hasCustomPrompt="1"/>
          </p:nvPr>
        </p:nvSpPr>
        <p:spPr>
          <a:xfrm>
            <a:off x="3330038" y="3515606"/>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7" name="Text Placeholder 2">
            <a:extLst>
              <a:ext uri="{FF2B5EF4-FFF2-40B4-BE49-F238E27FC236}">
                <a16:creationId xmlns:a16="http://schemas.microsoft.com/office/drawing/2014/main" id="{DA2CFDF9-E17F-46C7-9B12-EECB055B47F6}"/>
              </a:ext>
            </a:extLst>
          </p:cNvPr>
          <p:cNvSpPr>
            <a:spLocks noGrp="1"/>
          </p:cNvSpPr>
          <p:nvPr>
            <p:ph type="body" sz="quarter" idx="25" hasCustomPrompt="1"/>
          </p:nvPr>
        </p:nvSpPr>
        <p:spPr>
          <a:xfrm>
            <a:off x="3330038" y="4140374"/>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9" name="Text Placeholder 2">
            <a:extLst>
              <a:ext uri="{FF2B5EF4-FFF2-40B4-BE49-F238E27FC236}">
                <a16:creationId xmlns:a16="http://schemas.microsoft.com/office/drawing/2014/main" id="{1EAAAF16-B28D-4A88-90C6-0BD912A55820}"/>
              </a:ext>
            </a:extLst>
          </p:cNvPr>
          <p:cNvSpPr>
            <a:spLocks noGrp="1"/>
          </p:cNvSpPr>
          <p:nvPr>
            <p:ph type="body" sz="quarter" idx="26" hasCustomPrompt="1"/>
          </p:nvPr>
        </p:nvSpPr>
        <p:spPr>
          <a:xfrm>
            <a:off x="3330038" y="4765143"/>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Tree>
    <p:extLst>
      <p:ext uri="{BB962C8B-B14F-4D97-AF65-F5344CB8AC3E}">
        <p14:creationId xmlns:p14="http://schemas.microsoft.com/office/powerpoint/2010/main" val="6563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3"/>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55269"/>
            <a:ext cx="11021638" cy="341760"/>
          </a:xfrm>
        </p:spPr>
        <p:txBody>
          <a:bodyPr anchor="t" anchorCtr="0">
            <a:noAutofit/>
          </a:bodyPr>
          <a:lstStyle>
            <a:lvl1pPr marL="0" indent="0" algn="l">
              <a:lnSpc>
                <a:spcPts val="24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6" y="251427"/>
            <a:ext cx="11021638" cy="450909"/>
          </a:xfrm>
        </p:spPr>
        <p:txBody>
          <a:bodyPr anchor="t" anchorCtr="0">
            <a:noAutofit/>
          </a:bodyPr>
          <a:lstStyle>
            <a:lvl1pPr>
              <a:lnSpc>
                <a:spcPts val="3620"/>
              </a:lnSpc>
              <a:defRPr sz="3200" b="1" baseline="0"/>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305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01600" y="3332704"/>
            <a:ext cx="4198919" cy="1249128"/>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01600" y="2600696"/>
            <a:ext cx="4198919" cy="621475"/>
          </a:xfrm>
        </p:spPr>
        <p:txBody>
          <a:bodyPr anchor="b"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7110" y="1637105"/>
            <a:ext cx="1684867" cy="457200"/>
          </a:xfrm>
          <a:prstGeom prst="rect">
            <a:avLst/>
          </a:prstGeom>
        </p:spPr>
      </p:pic>
      <p:sp>
        <p:nvSpPr>
          <p:cNvPr id="9" name="Picture Placeholder 10">
            <a:extLst>
              <a:ext uri="{FF2B5EF4-FFF2-40B4-BE49-F238E27FC236}">
                <a16:creationId xmlns:a16="http://schemas.microsoft.com/office/drawing/2014/main" id="{9F9EAC19-F9E9-2448-9B0E-6C63CDFED511}"/>
              </a:ext>
            </a:extLst>
          </p:cNvPr>
          <p:cNvSpPr>
            <a:spLocks noGrp="1"/>
          </p:cNvSpPr>
          <p:nvPr>
            <p:ph type="pic" sz="quarter" idx="11"/>
          </p:nvPr>
        </p:nvSpPr>
        <p:spPr>
          <a:xfrm>
            <a:off x="0" y="1"/>
            <a:ext cx="12192000" cy="6857999"/>
          </a:xfrm>
          <a:custGeom>
            <a:avLst/>
            <a:gdLst>
              <a:gd name="connsiteX0" fmla="*/ 6110514 w 12192000"/>
              <a:gd name="connsiteY0" fmla="*/ 0 h 6858000"/>
              <a:gd name="connsiteX1" fmla="*/ 12192000 w 12192000"/>
              <a:gd name="connsiteY1" fmla="*/ 0 h 6858000"/>
              <a:gd name="connsiteX2" fmla="*/ 12192000 w 12192000"/>
              <a:gd name="connsiteY2" fmla="*/ 6858000 h 6858000"/>
              <a:gd name="connsiteX3" fmla="*/ 6110514 w 12192000"/>
              <a:gd name="connsiteY3" fmla="*/ 6858000 h 6858000"/>
              <a:gd name="connsiteX4" fmla="*/ 0 w 12192000"/>
              <a:gd name="connsiteY4" fmla="*/ 0 h 6858000"/>
              <a:gd name="connsiteX5" fmla="*/ 986971 w 12192000"/>
              <a:gd name="connsiteY5" fmla="*/ 0 h 6858000"/>
              <a:gd name="connsiteX6" fmla="*/ 98697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10514" y="0"/>
                </a:moveTo>
                <a:lnTo>
                  <a:pt x="12192000" y="0"/>
                </a:lnTo>
                <a:lnTo>
                  <a:pt x="12192000" y="6858000"/>
                </a:lnTo>
                <a:lnTo>
                  <a:pt x="6110514" y="6858000"/>
                </a:lnTo>
                <a:close/>
                <a:moveTo>
                  <a:pt x="0" y="0"/>
                </a:moveTo>
                <a:lnTo>
                  <a:pt x="986971" y="0"/>
                </a:lnTo>
                <a:lnTo>
                  <a:pt x="986971" y="6858000"/>
                </a:lnTo>
                <a:lnTo>
                  <a:pt x="0" y="6858000"/>
                </a:lnTo>
                <a:close/>
              </a:path>
            </a:pathLst>
          </a:custGeom>
          <a:solidFill>
            <a:srgbClr val="323332"/>
          </a:solidFill>
        </p:spPr>
        <p:txBody>
          <a:bodyPr wrap="square">
            <a:noAutofit/>
          </a:bodyPr>
          <a:lstStyle>
            <a:lvl1pPr marL="0" indent="0" algn="r">
              <a:buNone/>
              <a:defRPr>
                <a:solidFill>
                  <a:schemeClr val="bg1"/>
                </a:solidFill>
              </a:defRPr>
            </a:lvl1pPr>
          </a:lstStyle>
          <a:p>
            <a:endParaRPr lang="en-US" dirty="0"/>
          </a:p>
        </p:txBody>
      </p:sp>
      <p:sp>
        <p:nvSpPr>
          <p:cNvPr id="10" name="Rectangle 9">
            <a:extLst>
              <a:ext uri="{FF2B5EF4-FFF2-40B4-BE49-F238E27FC236}">
                <a16:creationId xmlns:a16="http://schemas.microsoft.com/office/drawing/2014/main" id="{81D0ABDA-F85B-0945-B763-E2C662D2E4A0}"/>
              </a:ext>
            </a:extLst>
          </p:cNvPr>
          <p:cNvSpPr/>
          <p:nvPr userDrawn="1"/>
        </p:nvSpPr>
        <p:spPr>
          <a:xfrm>
            <a:off x="1601600"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876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 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41633"/>
            <a:ext cx="11021638" cy="311661"/>
          </a:xfrm>
        </p:spPr>
        <p:txBody>
          <a:bodyPr anchor="t" anchorCtr="0">
            <a:noAutofit/>
          </a:bodyPr>
          <a:lstStyle>
            <a:lvl1pPr marL="0" indent="0" algn="l">
              <a:lnSpc>
                <a:spcPts val="24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7" y="189025"/>
            <a:ext cx="11021638" cy="503846"/>
          </a:xfrm>
        </p:spPr>
        <p:txBody>
          <a:bodyPr anchor="t" anchorCtr="0">
            <a:noAutofit/>
          </a:bodyPr>
          <a:lstStyle>
            <a:lvl1pPr>
              <a:defRPr sz="3200" b="1" baseline="0">
                <a:solidFill>
                  <a:schemeClr val="bg2"/>
                </a:solidFill>
              </a:defRPr>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a:solidFill>
            <a:schemeClr val="bg1"/>
          </a:solidFill>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423423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ar-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720"/>
              </a:lnSpc>
              <a:defRPr sz="3200" b="1" baseline="0">
                <a:solidFill>
                  <a:schemeClr val="bg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9192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Bar-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2"/>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620"/>
              </a:lnSpc>
              <a:defRPr sz="3200" b="1" baseline="0">
                <a:solidFill>
                  <a:schemeClr val="tx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78692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85A6E-4D6B-2C4A-821A-43452FC1C29B}"/>
              </a:ext>
            </a:extLst>
          </p:cNvPr>
          <p:cNvSpPr>
            <a:spLocks noGrp="1"/>
          </p:cNvSpPr>
          <p:nvPr>
            <p:ph type="pic" sz="quarter" idx="10"/>
          </p:nvPr>
        </p:nvSpPr>
        <p:spPr>
          <a:xfrm>
            <a:off x="0" y="4392515"/>
            <a:ext cx="12192000" cy="2474912"/>
          </a:xfrm>
          <a:solidFill>
            <a:schemeClr val="accent2"/>
          </a:solidFill>
        </p:spPr>
        <p:txBody>
          <a:bodyPr/>
          <a:lstStyle>
            <a:lvl1pPr marL="0" indent="0">
              <a:buNone/>
              <a:defRPr>
                <a:solidFill>
                  <a:schemeClr val="bg1"/>
                </a:solidFill>
              </a:defRPr>
            </a:lvl1pPr>
          </a:lstStyle>
          <a:p>
            <a:endParaRPr lang="en-US" dirty="0"/>
          </a:p>
        </p:txBody>
      </p:sp>
      <p:sp>
        <p:nvSpPr>
          <p:cNvPr id="6" name="Title 1">
            <a:extLst>
              <a:ext uri="{FF2B5EF4-FFF2-40B4-BE49-F238E27FC236}">
                <a16:creationId xmlns:a16="http://schemas.microsoft.com/office/drawing/2014/main" id="{4CD61ECF-8B3B-6643-B38B-911343956372}"/>
              </a:ext>
            </a:extLst>
          </p:cNvPr>
          <p:cNvSpPr>
            <a:spLocks noGrp="1"/>
          </p:cNvSpPr>
          <p:nvPr>
            <p:ph type="title" hasCustomPrompt="1"/>
          </p:nvPr>
        </p:nvSpPr>
        <p:spPr>
          <a:xfrm>
            <a:off x="838200" y="504024"/>
            <a:ext cx="10515600" cy="572422"/>
          </a:xfrm>
        </p:spPr>
        <p:txBody>
          <a:bodyPr anchor="t" anchorCtr="0">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97814F2B-BB1A-2E44-A40C-C1F2F353A429}"/>
              </a:ext>
            </a:extLst>
          </p:cNvPr>
          <p:cNvSpPr>
            <a:spLocks noGrp="1"/>
          </p:cNvSpPr>
          <p:nvPr>
            <p:ph type="body" sz="quarter" idx="11"/>
          </p:nvPr>
        </p:nvSpPr>
        <p:spPr>
          <a:xfrm>
            <a:off x="838200" y="1435100"/>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BBF2838B-C848-0844-9FD1-A74EF21C39D4}"/>
              </a:ext>
            </a:extLst>
          </p:cNvPr>
          <p:cNvSpPr>
            <a:spLocks noGrp="1"/>
          </p:cNvSpPr>
          <p:nvPr>
            <p:ph type="body" sz="quarter" idx="12"/>
          </p:nvPr>
        </p:nvSpPr>
        <p:spPr>
          <a:xfrm>
            <a:off x="4529731" y="1435099"/>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700AF2C-498F-D049-8818-68A6E487FFFA}"/>
              </a:ext>
            </a:extLst>
          </p:cNvPr>
          <p:cNvSpPr>
            <a:spLocks noGrp="1"/>
          </p:cNvSpPr>
          <p:nvPr>
            <p:ph type="body" sz="quarter" idx="13"/>
          </p:nvPr>
        </p:nvSpPr>
        <p:spPr>
          <a:xfrm>
            <a:off x="8151812" y="1435098"/>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7" name="Rectangle 6">
            <a:extLst>
              <a:ext uri="{FF2B5EF4-FFF2-40B4-BE49-F238E27FC236}">
                <a16:creationId xmlns:a16="http://schemas.microsoft.com/office/drawing/2014/main" id="{65A47515-4E87-4EA4-8B13-98A49A4C704F}"/>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45887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Callou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5AC59-6EA9-FF42-AAF6-C56C0E9F2928}"/>
              </a:ext>
            </a:extLst>
          </p:cNvPr>
          <p:cNvSpPr>
            <a:spLocks noGrp="1"/>
          </p:cNvSpPr>
          <p:nvPr>
            <p:ph type="pic" sz="quarter" idx="10"/>
          </p:nvPr>
        </p:nvSpPr>
        <p:spPr>
          <a:xfrm>
            <a:off x="8861425" y="0"/>
            <a:ext cx="3330575" cy="6858000"/>
          </a:xfrm>
          <a:solidFill>
            <a:schemeClr val="tx2">
              <a:lumMod val="10000"/>
              <a:lumOff val="90000"/>
            </a:schemeClr>
          </a:solidFill>
        </p:spPr>
        <p:txBody>
          <a:bodyPr anchor="ctr" anchorCtr="0">
            <a:noAutofit/>
          </a:bodyPr>
          <a:lstStyle>
            <a:lvl1pPr marL="0" indent="0" algn="ctr">
              <a:buNone/>
              <a:defRPr>
                <a:solidFill>
                  <a:schemeClr val="tx1"/>
                </a:solidFill>
              </a:defRPr>
            </a:lvl1pPr>
          </a:lstStyle>
          <a:p>
            <a:endParaRPr lang="en-US" dirty="0"/>
          </a:p>
        </p:txBody>
      </p:sp>
      <p:sp>
        <p:nvSpPr>
          <p:cNvPr id="7" name="Rectangle 6">
            <a:extLst>
              <a:ext uri="{FF2B5EF4-FFF2-40B4-BE49-F238E27FC236}">
                <a16:creationId xmlns:a16="http://schemas.microsoft.com/office/drawing/2014/main" id="{C6B8D560-9394-454C-AA69-0EDF2700F25D}"/>
              </a:ext>
            </a:extLst>
          </p:cNvPr>
          <p:cNvSpPr/>
          <p:nvPr userDrawn="1"/>
        </p:nvSpPr>
        <p:spPr>
          <a:xfrm>
            <a:off x="0" y="0"/>
            <a:ext cx="47888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0EEAFA30-C080-B74F-87AE-CFF9026EECE8}"/>
              </a:ext>
            </a:extLst>
          </p:cNvPr>
          <p:cNvSpPr/>
          <p:nvPr userDrawn="1"/>
        </p:nvSpPr>
        <p:spPr>
          <a:xfrm>
            <a:off x="4788816" y="0"/>
            <a:ext cx="40726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F594611F-2358-B946-906E-1610696D6969}"/>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ext Placeholder 5">
            <a:extLst>
              <a:ext uri="{FF2B5EF4-FFF2-40B4-BE49-F238E27FC236}">
                <a16:creationId xmlns:a16="http://schemas.microsoft.com/office/drawing/2014/main" id="{E492D8C9-6161-354C-84E7-A24305A19FEB}"/>
              </a:ext>
            </a:extLst>
          </p:cNvPr>
          <p:cNvSpPr>
            <a:spLocks noGrp="1"/>
          </p:cNvSpPr>
          <p:nvPr>
            <p:ph type="body" sz="quarter" idx="15" hasCustomPrompt="1"/>
          </p:nvPr>
        </p:nvSpPr>
        <p:spPr>
          <a:xfrm>
            <a:off x="5364384" y="351391"/>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1" name="Text Placeholder 8">
            <a:extLst>
              <a:ext uri="{FF2B5EF4-FFF2-40B4-BE49-F238E27FC236}">
                <a16:creationId xmlns:a16="http://schemas.microsoft.com/office/drawing/2014/main" id="{BD0757B1-00F5-1548-9E01-C431B5CD00A3}"/>
              </a:ext>
            </a:extLst>
          </p:cNvPr>
          <p:cNvSpPr>
            <a:spLocks noGrp="1"/>
          </p:cNvSpPr>
          <p:nvPr>
            <p:ph type="body" sz="quarter" idx="16" hasCustomPrompt="1"/>
          </p:nvPr>
        </p:nvSpPr>
        <p:spPr>
          <a:xfrm>
            <a:off x="5364384" y="1143243"/>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12" name="Text Placeholder 8">
            <a:extLst>
              <a:ext uri="{FF2B5EF4-FFF2-40B4-BE49-F238E27FC236}">
                <a16:creationId xmlns:a16="http://schemas.microsoft.com/office/drawing/2014/main" id="{2A691B9E-14CD-4841-8C19-CF2FB51AC14F}"/>
              </a:ext>
            </a:extLst>
          </p:cNvPr>
          <p:cNvSpPr>
            <a:spLocks noGrp="1"/>
          </p:cNvSpPr>
          <p:nvPr>
            <p:ph type="body" sz="quarter" idx="17" hasCustomPrompt="1"/>
          </p:nvPr>
        </p:nvSpPr>
        <p:spPr>
          <a:xfrm>
            <a:off x="5364384" y="1524192"/>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9" name="Text Placeholder 5">
            <a:extLst>
              <a:ext uri="{FF2B5EF4-FFF2-40B4-BE49-F238E27FC236}">
                <a16:creationId xmlns:a16="http://schemas.microsoft.com/office/drawing/2014/main" id="{6C8F7A76-5139-ED45-A0B5-E635C9A32DBE}"/>
              </a:ext>
            </a:extLst>
          </p:cNvPr>
          <p:cNvSpPr>
            <a:spLocks noGrp="1"/>
          </p:cNvSpPr>
          <p:nvPr>
            <p:ph type="body" sz="quarter" idx="18" hasCustomPrompt="1"/>
          </p:nvPr>
        </p:nvSpPr>
        <p:spPr>
          <a:xfrm>
            <a:off x="5364384" y="2530554"/>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0" name="Text Placeholder 8">
            <a:extLst>
              <a:ext uri="{FF2B5EF4-FFF2-40B4-BE49-F238E27FC236}">
                <a16:creationId xmlns:a16="http://schemas.microsoft.com/office/drawing/2014/main" id="{B6AA8EB8-4594-AA4E-AAD3-AB33988D157E}"/>
              </a:ext>
            </a:extLst>
          </p:cNvPr>
          <p:cNvSpPr>
            <a:spLocks noGrp="1"/>
          </p:cNvSpPr>
          <p:nvPr>
            <p:ph type="body" sz="quarter" idx="19" hasCustomPrompt="1"/>
          </p:nvPr>
        </p:nvSpPr>
        <p:spPr>
          <a:xfrm>
            <a:off x="5364384" y="3322406"/>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1" name="Text Placeholder 8">
            <a:extLst>
              <a:ext uri="{FF2B5EF4-FFF2-40B4-BE49-F238E27FC236}">
                <a16:creationId xmlns:a16="http://schemas.microsoft.com/office/drawing/2014/main" id="{DD930128-2938-E24A-8890-9243898F0080}"/>
              </a:ext>
            </a:extLst>
          </p:cNvPr>
          <p:cNvSpPr>
            <a:spLocks noGrp="1"/>
          </p:cNvSpPr>
          <p:nvPr>
            <p:ph type="body" sz="quarter" idx="20" hasCustomPrompt="1"/>
          </p:nvPr>
        </p:nvSpPr>
        <p:spPr>
          <a:xfrm>
            <a:off x="5364384" y="3703355"/>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2" name="Text Placeholder 5">
            <a:extLst>
              <a:ext uri="{FF2B5EF4-FFF2-40B4-BE49-F238E27FC236}">
                <a16:creationId xmlns:a16="http://schemas.microsoft.com/office/drawing/2014/main" id="{BEEAA3BB-4C91-F042-8741-A0541F212B69}"/>
              </a:ext>
            </a:extLst>
          </p:cNvPr>
          <p:cNvSpPr>
            <a:spLocks noGrp="1"/>
          </p:cNvSpPr>
          <p:nvPr>
            <p:ph type="body" sz="quarter" idx="21" hasCustomPrompt="1"/>
          </p:nvPr>
        </p:nvSpPr>
        <p:spPr>
          <a:xfrm>
            <a:off x="5364384" y="4608603"/>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3" name="Text Placeholder 8">
            <a:extLst>
              <a:ext uri="{FF2B5EF4-FFF2-40B4-BE49-F238E27FC236}">
                <a16:creationId xmlns:a16="http://schemas.microsoft.com/office/drawing/2014/main" id="{5CA53E48-DF66-5548-8F30-290632A8CA0C}"/>
              </a:ext>
            </a:extLst>
          </p:cNvPr>
          <p:cNvSpPr>
            <a:spLocks noGrp="1"/>
          </p:cNvSpPr>
          <p:nvPr>
            <p:ph type="body" sz="quarter" idx="22" hasCustomPrompt="1"/>
          </p:nvPr>
        </p:nvSpPr>
        <p:spPr>
          <a:xfrm>
            <a:off x="5364384" y="5400455"/>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4" name="Text Placeholder 8">
            <a:extLst>
              <a:ext uri="{FF2B5EF4-FFF2-40B4-BE49-F238E27FC236}">
                <a16:creationId xmlns:a16="http://schemas.microsoft.com/office/drawing/2014/main" id="{6D3A3905-1069-784C-BDFC-763B1093E6D7}"/>
              </a:ext>
            </a:extLst>
          </p:cNvPr>
          <p:cNvSpPr>
            <a:spLocks noGrp="1"/>
          </p:cNvSpPr>
          <p:nvPr>
            <p:ph type="body" sz="quarter" idx="23" hasCustomPrompt="1"/>
          </p:nvPr>
        </p:nvSpPr>
        <p:spPr>
          <a:xfrm>
            <a:off x="5364384" y="5781404"/>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5" name="Title 6">
            <a:extLst>
              <a:ext uri="{FF2B5EF4-FFF2-40B4-BE49-F238E27FC236}">
                <a16:creationId xmlns:a16="http://schemas.microsoft.com/office/drawing/2014/main" id="{1B81C3A6-A6CF-F341-AA60-B94B6B17070F}"/>
              </a:ext>
            </a:extLst>
          </p:cNvPr>
          <p:cNvSpPr>
            <a:spLocks noGrp="1"/>
          </p:cNvSpPr>
          <p:nvPr>
            <p:ph type="title" hasCustomPrompt="1"/>
          </p:nvPr>
        </p:nvSpPr>
        <p:spPr>
          <a:xfrm>
            <a:off x="459471" y="565608"/>
            <a:ext cx="3998590" cy="958584"/>
          </a:xfrm>
        </p:spPr>
        <p:txBody>
          <a:bodyPr anchor="ctr" anchorCtr="0">
            <a:noAutofit/>
          </a:bodyPr>
          <a:lstStyle>
            <a:lvl1pPr>
              <a:lnSpc>
                <a:spcPts val="4000"/>
              </a:lnSpc>
              <a:defRPr sz="3600" baseline="0">
                <a:solidFill>
                  <a:schemeClr val="bg1"/>
                </a:solidFill>
              </a:defRPr>
            </a:lvl1pPr>
          </a:lstStyle>
          <a:p>
            <a:r>
              <a:rPr lang="en-US" dirty="0"/>
              <a:t>Section </a:t>
            </a:r>
            <a:br>
              <a:rPr lang="en-US" dirty="0"/>
            </a:br>
            <a:r>
              <a:rPr lang="en-US" dirty="0"/>
              <a:t>Heading</a:t>
            </a:r>
          </a:p>
        </p:txBody>
      </p:sp>
      <p:sp>
        <p:nvSpPr>
          <p:cNvPr id="3" name="Text Placeholder 2">
            <a:extLst>
              <a:ext uri="{FF2B5EF4-FFF2-40B4-BE49-F238E27FC236}">
                <a16:creationId xmlns:a16="http://schemas.microsoft.com/office/drawing/2014/main" id="{62B65EF1-251B-C545-80C6-53562230B8E9}"/>
              </a:ext>
            </a:extLst>
          </p:cNvPr>
          <p:cNvSpPr>
            <a:spLocks noGrp="1"/>
          </p:cNvSpPr>
          <p:nvPr>
            <p:ph type="body" sz="quarter" idx="25" hasCustomPrompt="1"/>
          </p:nvPr>
        </p:nvSpPr>
        <p:spPr>
          <a:xfrm>
            <a:off x="459310" y="2431084"/>
            <a:ext cx="3998912" cy="574675"/>
          </a:xfrm>
        </p:spPr>
        <p:txBody>
          <a:bodyPr/>
          <a:lstStyle>
            <a:lvl1pPr marL="0" indent="0">
              <a:lnSpc>
                <a:spcPts val="2000"/>
              </a:lnSpc>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13">
            <a:extLst>
              <a:ext uri="{FF2B5EF4-FFF2-40B4-BE49-F238E27FC236}">
                <a16:creationId xmlns:a16="http://schemas.microsoft.com/office/drawing/2014/main" id="{9DB9A779-17B7-3A42-B29F-ABFE6CC9BA26}"/>
              </a:ext>
            </a:extLst>
          </p:cNvPr>
          <p:cNvSpPr>
            <a:spLocks noGrp="1"/>
          </p:cNvSpPr>
          <p:nvPr>
            <p:ph type="body" sz="quarter" idx="26"/>
          </p:nvPr>
        </p:nvSpPr>
        <p:spPr>
          <a:xfrm>
            <a:off x="458788" y="3175000"/>
            <a:ext cx="3998912" cy="2606675"/>
          </a:xfrm>
        </p:spPr>
        <p:txBody>
          <a:bodyPr/>
          <a:lstStyle>
            <a:lvl1pPr marL="0" indent="0">
              <a:lnSpc>
                <a:spcPts val="2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370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Pictur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tx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9479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Picture Right Grey">
    <p:bg>
      <p:bgPr>
        <a:solidFill>
          <a:schemeClr val="tx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61982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E70-91A8-2245-9574-5F3A80C6AA46}"/>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bg1"/>
                </a:solidFill>
              </a:defRPr>
            </a:lvl1pPr>
          </a:lstStyle>
          <a:p>
            <a:r>
              <a:rPr lang="en-US" dirty="0"/>
              <a:t>Divider Slide</a:t>
            </a:r>
          </a:p>
        </p:txBody>
      </p:sp>
    </p:spTree>
    <p:extLst>
      <p:ext uri="{BB962C8B-B14F-4D97-AF65-F5344CB8AC3E}">
        <p14:creationId xmlns:p14="http://schemas.microsoft.com/office/powerpoint/2010/main" val="3137091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869691-31B1-AA48-8A62-4BEC06B78BE9}"/>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tx1"/>
                </a:solidFill>
              </a:defRPr>
            </a:lvl1pPr>
          </a:lstStyle>
          <a:p>
            <a:r>
              <a:rPr lang="en-US" dirty="0"/>
              <a:t>Divider Slide</a:t>
            </a:r>
          </a:p>
        </p:txBody>
      </p:sp>
    </p:spTree>
    <p:extLst>
      <p:ext uri="{BB962C8B-B14F-4D97-AF65-F5344CB8AC3E}">
        <p14:creationId xmlns:p14="http://schemas.microsoft.com/office/powerpoint/2010/main" val="2396816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Grey - With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33E0-C0E3-0E4D-8395-7A36F1FA4639}"/>
              </a:ext>
            </a:extLst>
          </p:cNvPr>
          <p:cNvSpPr txBox="1"/>
          <p:nvPr userDrawn="1"/>
        </p:nvSpPr>
        <p:spPr>
          <a:xfrm>
            <a:off x="1649639" y="2630436"/>
            <a:ext cx="8688777" cy="2135943"/>
          </a:xfrm>
          <a:prstGeom prst="rect">
            <a:avLst/>
          </a:prstGeom>
          <a:noFill/>
        </p:spPr>
        <p:txBody>
          <a:bodyPr wrap="square" rtlCol="0">
            <a:noAutofit/>
          </a:bodyPr>
          <a:lstStyle/>
          <a:p>
            <a:r>
              <a:rPr lang="en-US" sz="3200" b="0" dirty="0">
                <a:solidFill>
                  <a:schemeClr val="accent1"/>
                </a:solidFill>
                <a:latin typeface="+mn-lt"/>
              </a:rPr>
              <a:t>For your members. We go above and beyond.</a:t>
            </a:r>
          </a:p>
          <a:p>
            <a:endParaRPr lang="en-US" sz="2400" dirty="0">
              <a:solidFill>
                <a:schemeClr val="bg1"/>
              </a:solidFill>
              <a:latin typeface="+mn-lt"/>
            </a:endParaRPr>
          </a:p>
          <a:p>
            <a:endParaRPr lang="en-US" sz="2400" dirty="0">
              <a:solidFill>
                <a:schemeClr val="bg1"/>
              </a:solidFill>
              <a:latin typeface="+mn-lt"/>
            </a:endParaRPr>
          </a:p>
          <a:p>
            <a:r>
              <a:rPr lang="en-US" sz="2400" i="1" dirty="0">
                <a:solidFill>
                  <a:schemeClr val="bg1"/>
                </a:solidFill>
                <a:latin typeface="+mn-lt"/>
              </a:rPr>
              <a:t>Thank you. </a:t>
            </a:r>
          </a:p>
        </p:txBody>
      </p:sp>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519" y="1489663"/>
            <a:ext cx="2227868" cy="601959"/>
          </a:xfrm>
          <a:prstGeom prst="rect">
            <a:avLst/>
          </a:prstGeom>
        </p:spPr>
      </p:pic>
    </p:spTree>
    <p:extLst>
      <p:ext uri="{BB962C8B-B14F-4D97-AF65-F5344CB8AC3E}">
        <p14:creationId xmlns:p14="http://schemas.microsoft.com/office/powerpoint/2010/main" val="37817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12BDC1-7186-4440-805C-A2FD2DD3D8C8}"/>
              </a:ext>
            </a:extLst>
          </p:cNvPr>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794422" y="3332704"/>
            <a:ext cx="4925060" cy="1288457"/>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794422" y="2600696"/>
            <a:ext cx="4925060" cy="621475"/>
          </a:xfrm>
        </p:spPr>
        <p:txBody>
          <a:bodyPr anchor="ctr"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24"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634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 and A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641832" y="2921168"/>
            <a:ext cx="8294017" cy="1569660"/>
          </a:xfrm>
          <a:prstGeom prst="rect">
            <a:avLst/>
          </a:prstGeom>
          <a:noFill/>
        </p:spPr>
        <p:txBody>
          <a:bodyPr wrap="square" rtlCol="0" anchor="ctr" anchorCtr="0">
            <a:noAutofit/>
          </a:bodyPr>
          <a:lstStyle/>
          <a:p>
            <a:pPr algn="ctr"/>
            <a:r>
              <a:rPr lang="en-US" sz="9600" dirty="0">
                <a:solidFill>
                  <a:schemeClr val="accent1"/>
                </a:solidFill>
              </a:rPr>
              <a:t>Q &amp; A</a:t>
            </a:r>
          </a:p>
        </p:txBody>
      </p:sp>
    </p:spTree>
    <p:extLst>
      <p:ext uri="{BB962C8B-B14F-4D97-AF65-F5344CB8AC3E}">
        <p14:creationId xmlns:p14="http://schemas.microsoft.com/office/powerpoint/2010/main" val="3998820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745529" y="2921168"/>
            <a:ext cx="8294017" cy="1569660"/>
          </a:xfrm>
          <a:prstGeom prst="rect">
            <a:avLst/>
          </a:prstGeom>
          <a:noFill/>
        </p:spPr>
        <p:txBody>
          <a:bodyPr wrap="square" rtlCol="0" anchor="ctr" anchorCtr="0">
            <a:noAutofit/>
          </a:bodyPr>
          <a:lstStyle/>
          <a:p>
            <a:pPr algn="ctr"/>
            <a:r>
              <a:rPr lang="en-US" sz="9600" dirty="0">
                <a:solidFill>
                  <a:schemeClr val="accent1"/>
                </a:solidFill>
              </a:rPr>
              <a:t>Thank you.</a:t>
            </a:r>
          </a:p>
        </p:txBody>
      </p:sp>
    </p:spTree>
    <p:extLst>
      <p:ext uri="{BB962C8B-B14F-4D97-AF65-F5344CB8AC3E}">
        <p14:creationId xmlns:p14="http://schemas.microsoft.com/office/powerpoint/2010/main" val="287820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 Side Im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3" name="Subtitle 2"/>
          <p:cNvSpPr>
            <a:spLocks noGrp="1"/>
          </p:cNvSpPr>
          <p:nvPr>
            <p:ph type="subTitle" idx="1" hasCustomPrompt="1"/>
          </p:nvPr>
        </p:nvSpPr>
        <p:spPr>
          <a:xfrm>
            <a:off x="941699" y="3332704"/>
            <a:ext cx="4297958" cy="8826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941699" y="2241821"/>
            <a:ext cx="4297958" cy="1090883"/>
          </a:xfrm>
        </p:spPr>
        <p:txBody>
          <a:bodyPr anchor="b"/>
          <a:lstStyle>
            <a:lvl1pPr>
              <a:defRPr baseline="0"/>
            </a:lvl1pPr>
          </a:lstStyle>
          <a:p>
            <a:r>
              <a:rPr lang="en-US" dirty="0"/>
              <a:t>Title Page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530" y="1628140"/>
            <a:ext cx="1684867" cy="457200"/>
          </a:xfrm>
          <a:prstGeom prst="rect">
            <a:avLst/>
          </a:prstGeom>
        </p:spPr>
      </p:pic>
      <p:sp>
        <p:nvSpPr>
          <p:cNvPr id="8" name="Rectangle 7">
            <a:extLst>
              <a:ext uri="{FF2B5EF4-FFF2-40B4-BE49-F238E27FC236}">
                <a16:creationId xmlns:a16="http://schemas.microsoft.com/office/drawing/2014/main" id="{413925D3-211E-46AA-BDA6-3C24514B2B0C}"/>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10905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mt="42000"/>
            <a:extLst>
              <a:ext uri="{28A0092B-C50C-407E-A947-70E740481C1C}">
                <a14:useLocalDpi xmlns:a14="http://schemas.microsoft.com/office/drawing/2010/main"/>
              </a:ext>
            </a:extLst>
          </a:blip>
          <a:srcRect t="6650" b="11302"/>
          <a:stretch/>
        </p:blipFill>
        <p:spPr>
          <a:xfrm flipH="1" flipV="1">
            <a:off x="-35572" y="0"/>
            <a:ext cx="12227572" cy="6858000"/>
          </a:xfrm>
          <a:prstGeom prst="rect">
            <a:avLst/>
          </a:prstGeom>
        </p:spPr>
      </p:pic>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83632" y="1715399"/>
            <a:ext cx="2578768" cy="699095"/>
          </a:xfrm>
          <a:prstGeom prst="rect">
            <a:avLst/>
          </a:prstGeom>
        </p:spPr>
      </p:pic>
      <p:sp>
        <p:nvSpPr>
          <p:cNvPr id="8" name="Rectangle 7">
            <a:extLst>
              <a:ext uri="{FF2B5EF4-FFF2-40B4-BE49-F238E27FC236}">
                <a16:creationId xmlns:a16="http://schemas.microsoft.com/office/drawing/2014/main" id="{6DDE981F-8F35-48A9-A237-8F8C3C93CD63}"/>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58682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w/ Img Right_white">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62481" y="1594404"/>
            <a:ext cx="4114800" cy="1325563"/>
          </a:xfrm>
        </p:spPr>
        <p:txBody>
          <a:bodyPr anchor="b">
            <a:noAutofit/>
          </a:bodyPr>
          <a:lstStyle>
            <a:lvl1pPr>
              <a:defRPr sz="2400" b="1">
                <a:solidFill>
                  <a:srgbClr val="323332"/>
                </a:solidFill>
              </a:defRPr>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solidFill>
                  <a:srgbClr val="323332"/>
                </a:solidFill>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DEF651F2-A258-4F94-94BE-C2F8BF768353}"/>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292873138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w/ Img Righ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962481"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1E373403-AF78-4D72-B651-31C8F0D14FF5}"/>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9539512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sp>
        <p:nvSpPr>
          <p:cNvPr id="3" name="Rectangle 2"/>
          <p:cNvSpPr/>
          <p:nvPr userDrawn="1"/>
        </p:nvSpPr>
        <p:spPr>
          <a:xfrm>
            <a:off x="6022694"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1" name="Rectangle 10">
            <a:extLst>
              <a:ext uri="{FF2B5EF4-FFF2-40B4-BE49-F238E27FC236}">
                <a16:creationId xmlns:a16="http://schemas.microsoft.com/office/drawing/2014/main" id="{257B65AD-B464-4428-85CF-ECBFBF20F242}"/>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75821235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rmAutofit/>
          </a:bodyPr>
          <a:lstStyle>
            <a:lvl1pPr>
              <a:defRPr sz="2400"/>
            </a:lvl1pPr>
          </a:lstStyle>
          <a:p>
            <a:r>
              <a:rPr lang="en-US" dirty="0"/>
              <a:t>Section Heading</a:t>
            </a:r>
          </a:p>
        </p:txBody>
      </p:sp>
      <p:sp>
        <p:nvSpPr>
          <p:cNvPr id="5" name="Rectangle 4"/>
          <p:cNvSpPr/>
          <p:nvPr userDrawn="1"/>
        </p:nvSpPr>
        <p:spPr>
          <a:xfrm>
            <a:off x="4775200" y="0"/>
            <a:ext cx="7416800"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6" name="Rectangle 15">
            <a:extLst>
              <a:ext uri="{FF2B5EF4-FFF2-40B4-BE49-F238E27FC236}">
                <a16:creationId xmlns:a16="http://schemas.microsoft.com/office/drawing/2014/main" id="{6CAD2223-5087-4C23-9F16-D45F49D6C474}"/>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427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w/ Img Lef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Rectangle 8">
            <a:extLst>
              <a:ext uri="{FF2B5EF4-FFF2-40B4-BE49-F238E27FC236}">
                <a16:creationId xmlns:a16="http://schemas.microsoft.com/office/drawing/2014/main" id="{137AE6EB-27B1-4CB6-9060-47EACF4D4B76}"/>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76018697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w/ Img Lef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Rectangle 7">
            <a:extLst>
              <a:ext uri="{FF2B5EF4-FFF2-40B4-BE49-F238E27FC236}">
                <a16:creationId xmlns:a16="http://schemas.microsoft.com/office/drawing/2014/main" id="{EB29DCF3-C80A-4664-83CE-1B475DCB68B9}"/>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29562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10791"/>
            <a:ext cx="9574212" cy="667170"/>
          </a:xfrm>
        </p:spPr>
        <p:txBody>
          <a:bodyPr anchor="ctr" anchorCtr="0">
            <a:noAutofit/>
          </a:bodyPr>
          <a:lstStyle>
            <a:lvl1pPr marL="0" indent="0">
              <a:lnSpc>
                <a:spcPts val="35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58915"/>
            <a:ext cx="9574212" cy="3470275"/>
          </a:xfrm>
        </p:spPr>
        <p:txBody>
          <a:bodyPr/>
          <a:lstStyle/>
          <a:p>
            <a:endParaRPr lang="en-US" dirty="0"/>
          </a:p>
        </p:txBody>
      </p:sp>
      <p:sp>
        <p:nvSpPr>
          <p:cNvPr id="13" name="Rectangle 12">
            <a:extLst>
              <a:ext uri="{FF2B5EF4-FFF2-40B4-BE49-F238E27FC236}">
                <a16:creationId xmlns:a16="http://schemas.microsoft.com/office/drawing/2014/main" id="{FDCEBFEC-B265-3C40-9516-319F537923CC}"/>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21042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w/ Img Righ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7030771" y="1594404"/>
            <a:ext cx="4114800" cy="1325563"/>
          </a:xfrm>
        </p:spPr>
        <p:txBody>
          <a:bodyPr anchor="b">
            <a:normAutofit/>
          </a:bodyPr>
          <a:lstStyle>
            <a:lvl1pPr>
              <a:defRPr sz="2400" baseline="0"/>
            </a:lvl1pPr>
          </a:lstStyle>
          <a:p>
            <a:r>
              <a:rPr lang="en-US" dirty="0"/>
              <a:t>Section Heading</a:t>
            </a:r>
          </a:p>
        </p:txBody>
      </p:sp>
      <p:sp>
        <p:nvSpPr>
          <p:cNvPr id="6" name="Text Placeholder 5"/>
          <p:cNvSpPr>
            <a:spLocks noGrp="1"/>
          </p:cNvSpPr>
          <p:nvPr>
            <p:ph type="body" sz="quarter" idx="13" hasCustomPrompt="1"/>
          </p:nvPr>
        </p:nvSpPr>
        <p:spPr>
          <a:xfrm>
            <a:off x="7030771" y="2919688"/>
            <a:ext cx="4114800" cy="20955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2" name="Footer Placeholder 1"/>
          <p:cNvSpPr>
            <a:spLocks noGrp="1"/>
          </p:cNvSpPr>
          <p:nvPr>
            <p:ph type="ftr" sz="quarter" idx="14"/>
          </p:nvPr>
        </p:nvSpPr>
        <p:spPr>
          <a:xfrm>
            <a:off x="7030771" y="5946775"/>
            <a:ext cx="4114800" cy="365125"/>
          </a:xfrm>
        </p:spPr>
        <p:txBody>
          <a:bodyPr/>
          <a:lstStyle/>
          <a:p>
            <a:r>
              <a:rPr lang="en-US" dirty="0"/>
              <a:t>Further </a:t>
            </a:r>
            <a:r>
              <a:rPr lang="en-US" dirty="0">
                <a:solidFill>
                  <a:schemeClr val="accent1"/>
                </a:solidFill>
              </a:rPr>
              <a:t>|</a:t>
            </a:r>
            <a:r>
              <a:rPr lang="en-US" dirty="0"/>
              <a:t> Proprietary + Confidential</a:t>
            </a:r>
          </a:p>
        </p:txBody>
      </p:sp>
      <p:sp>
        <p:nvSpPr>
          <p:cNvPr id="9" name="Rectangle 8">
            <a:extLst>
              <a:ext uri="{FF2B5EF4-FFF2-40B4-BE49-F238E27FC236}">
                <a16:creationId xmlns:a16="http://schemas.microsoft.com/office/drawing/2014/main" id="{069325D0-1E9A-45AC-82BB-74AFF0BB87E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42076064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01364"/>
            <a:ext cx="9574212" cy="698500"/>
          </a:xfrm>
        </p:spPr>
        <p:txBody>
          <a:bodyPr anchor="ctr" anchorCtr="0">
            <a:noAutofit/>
          </a:bodyPr>
          <a:lstStyle>
            <a:lvl1pPr marL="0" indent="0">
              <a:lnSpc>
                <a:spcPts val="32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0" name="Rectangle 9">
            <a:extLst>
              <a:ext uri="{FF2B5EF4-FFF2-40B4-BE49-F238E27FC236}">
                <a16:creationId xmlns:a16="http://schemas.microsoft.com/office/drawing/2014/main" id="{96F4CEF5-0D68-4A46-804C-456811E37FE2}"/>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49488"/>
            <a:ext cx="9574212" cy="34702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4721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96317"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694028"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068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20902"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552623"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647053"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647053"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278774"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278774"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9" name="Rectangle 18">
            <a:extLst>
              <a:ext uri="{FF2B5EF4-FFF2-40B4-BE49-F238E27FC236}">
                <a16:creationId xmlns:a16="http://schemas.microsoft.com/office/drawing/2014/main" id="{7FD365AC-1385-D448-A9CB-4205F3A5FB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188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 Dark Grey w/sp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19" name="Group 18">
            <a:extLst>
              <a:ext uri="{FF2B5EF4-FFF2-40B4-BE49-F238E27FC236}">
                <a16:creationId xmlns:a16="http://schemas.microsoft.com/office/drawing/2014/main" id="{A6E4050E-3D64-1448-8825-4F2610082EC2}"/>
              </a:ext>
            </a:extLst>
          </p:cNvPr>
          <p:cNvGrpSpPr/>
          <p:nvPr userDrawn="1"/>
        </p:nvGrpSpPr>
        <p:grpSpPr>
          <a:xfrm>
            <a:off x="1274022" y="2093985"/>
            <a:ext cx="2369488" cy="2317755"/>
            <a:chOff x="728930" y="724793"/>
            <a:chExt cx="2369488" cy="2317755"/>
          </a:xfrm>
        </p:grpSpPr>
        <p:pic>
          <p:nvPicPr>
            <p:cNvPr id="21" name="Picture 20">
              <a:extLst>
                <a:ext uri="{FF2B5EF4-FFF2-40B4-BE49-F238E27FC236}">
                  <a16:creationId xmlns:a16="http://schemas.microsoft.com/office/drawing/2014/main" id="{66C7DB98-866F-0A47-894D-D61CDFE69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22" name="Picture 21">
              <a:extLst>
                <a:ext uri="{FF2B5EF4-FFF2-40B4-BE49-F238E27FC236}">
                  <a16:creationId xmlns:a16="http://schemas.microsoft.com/office/drawing/2014/main" id="{3613AE4F-0A86-CC47-91E7-225339CC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23" name="Picture Placeholder 2">
            <a:extLst>
              <a:ext uri="{FF2B5EF4-FFF2-40B4-BE49-F238E27FC236}">
                <a16:creationId xmlns:a16="http://schemas.microsoft.com/office/drawing/2014/main" id="{BD1103E3-CBC2-4F44-9074-CCFCA1908B9F}"/>
              </a:ext>
            </a:extLst>
          </p:cNvPr>
          <p:cNvSpPr>
            <a:spLocks noGrp="1"/>
          </p:cNvSpPr>
          <p:nvPr>
            <p:ph type="pic" sz="quarter" idx="22"/>
          </p:nvPr>
        </p:nvSpPr>
        <p:spPr>
          <a:xfrm>
            <a:off x="139745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5" name="Picture Placeholder 2">
            <a:extLst>
              <a:ext uri="{FF2B5EF4-FFF2-40B4-BE49-F238E27FC236}">
                <a16:creationId xmlns:a16="http://schemas.microsoft.com/office/drawing/2014/main" id="{DFFC7586-7FE8-4D45-8AC1-608DA5E2AEA8}"/>
              </a:ext>
            </a:extLst>
          </p:cNvPr>
          <p:cNvSpPr>
            <a:spLocks noGrp="1"/>
          </p:cNvSpPr>
          <p:nvPr>
            <p:ph type="pic" sz="quarter" idx="31"/>
          </p:nvPr>
        </p:nvSpPr>
        <p:spPr>
          <a:xfrm>
            <a:off x="500360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6" name="Picture Placeholder 2">
            <a:extLst>
              <a:ext uri="{FF2B5EF4-FFF2-40B4-BE49-F238E27FC236}">
                <a16:creationId xmlns:a16="http://schemas.microsoft.com/office/drawing/2014/main" id="{71C56761-FFB4-5741-927D-DD0BF25881B4}"/>
              </a:ext>
            </a:extLst>
          </p:cNvPr>
          <p:cNvSpPr>
            <a:spLocks noGrp="1"/>
          </p:cNvSpPr>
          <p:nvPr>
            <p:ph type="pic" sz="quarter" idx="32"/>
          </p:nvPr>
        </p:nvSpPr>
        <p:spPr>
          <a:xfrm>
            <a:off x="8704800"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Tree>
    <p:extLst>
      <p:ext uri="{BB962C8B-B14F-4D97-AF65-F5344CB8AC3E}">
        <p14:creationId xmlns:p14="http://schemas.microsoft.com/office/powerpoint/2010/main" val="2797092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7FF6-9328-B948-A52C-88245D66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6774A1-99B5-CD4E-A5B9-4BC5A4446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77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52" r:id="rId7"/>
    <p:sldLayoutId id="2147483665" r:id="rId8"/>
    <p:sldLayoutId id="2147483666" r:id="rId9"/>
    <p:sldLayoutId id="2147483651" r:id="rId10"/>
    <p:sldLayoutId id="2147483684" r:id="rId11"/>
    <p:sldLayoutId id="2147483664" r:id="rId12"/>
    <p:sldLayoutId id="2147483685" r:id="rId13"/>
    <p:sldLayoutId id="2147483653" r:id="rId14"/>
    <p:sldLayoutId id="2147483680" r:id="rId15"/>
    <p:sldLayoutId id="2147483667" r:id="rId16"/>
    <p:sldLayoutId id="2147483681" r:id="rId17"/>
    <p:sldLayoutId id="2147483668" r:id="rId18"/>
    <p:sldLayoutId id="2147483669" r:id="rId19"/>
    <p:sldLayoutId id="2147483654" r:id="rId20"/>
    <p:sldLayoutId id="2147483655" r:id="rId21"/>
    <p:sldLayoutId id="2147483670" r:id="rId22"/>
    <p:sldLayoutId id="2147483656" r:id="rId23"/>
    <p:sldLayoutId id="2147483657" r:id="rId24"/>
    <p:sldLayoutId id="2147483688" r:id="rId25"/>
    <p:sldLayoutId id="2147483658" r:id="rId26"/>
    <p:sldLayoutId id="2147483659" r:id="rId27"/>
    <p:sldLayoutId id="2147483707" r:id="rId28"/>
    <p:sldLayoutId id="2147483671" r:id="rId29"/>
    <p:sldLayoutId id="2147483672" r:id="rId30"/>
    <p:sldLayoutId id="2147483682" r:id="rId31"/>
    <p:sldLayoutId id="2147483683" r:id="rId32"/>
    <p:sldLayoutId id="2147483678" r:id="rId33"/>
    <p:sldLayoutId id="2147483679" r:id="rId34"/>
    <p:sldLayoutId id="2147483686" r:id="rId35"/>
    <p:sldLayoutId id="2147483687" r:id="rId36"/>
    <p:sldLayoutId id="2147483673" r:id="rId37"/>
    <p:sldLayoutId id="2147483674" r:id="rId38"/>
    <p:sldLayoutId id="2147483675" r:id="rId39"/>
    <p:sldLayoutId id="2147483676" r:id="rId40"/>
    <p:sldLayoutId id="2147483677" r:id="rId41"/>
    <p:sldLayoutId id="2147483689" r:id="rId42"/>
    <p:sldLayoutId id="2147483690" r:id="rId43"/>
    <p:sldLayoutId id="2147483692" r:id="rId44"/>
    <p:sldLayoutId id="2147483695" r:id="rId45"/>
    <p:sldLayoutId id="2147483697" r:id="rId46"/>
    <p:sldLayoutId id="2147483698" r:id="rId47"/>
    <p:sldLayoutId id="2147483699" r:id="rId48"/>
    <p:sldLayoutId id="2147483700" r:id="rId49"/>
    <p:sldLayoutId id="2147483701" r:id="rId50"/>
  </p:sldLayoutIdLst>
  <p:txStyles>
    <p:titleStyle>
      <a:lvl1pPr algn="l" defTabSz="914400" rtl="0" eaLnBrk="1" latinLnBrk="0" hangingPunct="1">
        <a:lnSpc>
          <a:spcPts val="432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ts val="26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1.jpe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3.jpe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5.jpe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16.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5.xml"/><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5.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77.png"/><Relationship Id="rId2" Type="http://schemas.openxmlformats.org/officeDocument/2006/relationships/image" Target="../media/image85.png"/><Relationship Id="rId1" Type="http://schemas.openxmlformats.org/officeDocument/2006/relationships/slideLayout" Target="../slideLayouts/slideLayout31.xml"/><Relationship Id="rId6" Type="http://schemas.openxmlformats.org/officeDocument/2006/relationships/image" Target="../media/image88.png"/><Relationship Id="rId5" Type="http://schemas.openxmlformats.org/officeDocument/2006/relationships/image" Target="../media/image78.png"/><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hyperlink" Target="https://www.kff.org/health-costs/report/2020-employer-health-benefits-survey/" TargetMode="External"/><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www.marketwatch.com/story/picking-the-wrong-health-insurance-is-a-2-000-mistake-11605021943" TargetMode="External"/><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Spend every day wisely</a:t>
            </a:r>
          </a:p>
        </p:txBody>
      </p:sp>
      <p:sp>
        <p:nvSpPr>
          <p:cNvPr id="4" name="Title 3"/>
          <p:cNvSpPr>
            <a:spLocks noGrp="1"/>
          </p:cNvSpPr>
          <p:nvPr>
            <p:ph type="title"/>
          </p:nvPr>
        </p:nvSpPr>
        <p:spPr/>
        <p:txBody>
          <a:bodyPr/>
          <a:lstStyle/>
          <a:p>
            <a:r>
              <a:rPr lang="en-US" dirty="0"/>
              <a:t>Further</a:t>
            </a:r>
          </a:p>
        </p:txBody>
      </p:sp>
    </p:spTree>
    <p:extLst>
      <p:ext uri="{BB962C8B-B14F-4D97-AF65-F5344CB8AC3E}">
        <p14:creationId xmlns:p14="http://schemas.microsoft.com/office/powerpoint/2010/main" val="11023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25AEBB1D-BBD7-4813-A4F2-5B897CF4188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0" y="0"/>
            <a:ext cx="6089904" cy="6858000"/>
          </a:xfrm>
        </p:spPr>
      </p:pic>
      <p:pic>
        <p:nvPicPr>
          <p:cNvPr id="29" name="Picture 28" descr="A white circle with a black background&#10;&#10;Description automatically generated with low confidence">
            <a:extLst>
              <a:ext uri="{FF2B5EF4-FFF2-40B4-BE49-F238E27FC236}">
                <a16:creationId xmlns:a16="http://schemas.microsoft.com/office/drawing/2014/main" id="{F9502185-4785-4A60-83D2-B264C7593D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5272" y="2260869"/>
            <a:ext cx="4811799" cy="4592102"/>
          </a:xfrm>
          <a:prstGeom prst="rect">
            <a:avLst/>
          </a:prstGeom>
        </p:spPr>
      </p:pic>
      <p:sp>
        <p:nvSpPr>
          <p:cNvPr id="6" name="Title 1"/>
          <p:cNvSpPr txBox="1">
            <a:spLocks/>
          </p:cNvSpPr>
          <p:nvPr/>
        </p:nvSpPr>
        <p:spPr>
          <a:xfrm>
            <a:off x="391888" y="3865487"/>
            <a:ext cx="5056001" cy="887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the Garcias</a:t>
            </a:r>
            <a:br>
              <a:rPr lang="en-US" sz="2800" dirty="0">
                <a:solidFill>
                  <a:schemeClr val="tx2"/>
                </a:solidFill>
                <a:latin typeface="+mn-lt"/>
              </a:rPr>
            </a:br>
            <a:r>
              <a:rPr lang="en-US" sz="1400" b="0" dirty="0">
                <a:solidFill>
                  <a:schemeClr val="tx2"/>
                </a:solidFill>
                <a:latin typeface="+mn-lt"/>
              </a:rPr>
              <a:t>Maria and her teenage son, Antonio</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6173130"/>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latin typeface="+mj-lt"/>
                <a:ea typeface="Calibri" panose="020F0502020204030204" pitchFamily="34" charset="0"/>
                <a:cs typeface="Times New Roman" panose="02020603050405020304" pitchFamily="18" charset="0"/>
              </a:rPr>
              <a:t>1</a:t>
            </a:r>
            <a:r>
              <a:rPr lang="en-US" sz="800" dirty="0">
                <a:solidFill>
                  <a:schemeClr val="bg1"/>
                </a:solidFill>
                <a:latin typeface="+mj-lt"/>
                <a:ea typeface="Calibri" panose="020F0502020204030204" pitchFamily="34" charset="0"/>
                <a:cs typeface="Times New Roman" panose="02020603050405020304" pitchFamily="18" charset="0"/>
              </a:rPr>
              <a:t>Assumes the Garcias </a:t>
            </a:r>
            <a:r>
              <a:rPr lang="en-US" sz="800" dirty="0">
                <a:solidFill>
                  <a:schemeClr val="bg1"/>
                </a:solidFill>
                <a:ea typeface="Calibri" panose="020F0502020204030204" pitchFamily="34" charset="0"/>
                <a:cs typeface="Times New Roman" panose="02020603050405020304" pitchFamily="18" charset="0"/>
              </a:rPr>
              <a:t>are subject to a 30% income tax rate</a:t>
            </a:r>
            <a:r>
              <a:rPr lang="en-US" sz="800" dirty="0">
                <a:solidFill>
                  <a:schemeClr val="bg1"/>
                </a:solidFill>
                <a:latin typeface="+mj-lt"/>
                <a:ea typeface="Calibri" panose="020F0502020204030204" pitchFamily="34" charset="0"/>
                <a:cs typeface="Times New Roman" panose="02020603050405020304" pitchFamily="18" charset="0"/>
              </a:rPr>
              <a:t>. Actual tax savings will depend on your HSA contributions, applicable state tax rates and your personal tax situation. Please consult your tax adviser for details.</a:t>
            </a:r>
          </a:p>
          <a:p>
            <a:pPr>
              <a:lnSpc>
                <a:spcPct val="107000"/>
              </a:lnSpc>
            </a:pPr>
            <a:r>
              <a:rPr lang="en-US" sz="800" i="1" dirty="0">
                <a:solidFill>
                  <a:schemeClr val="bg1"/>
                </a:solidFill>
                <a:latin typeface="+mj-lt"/>
                <a:ea typeface="Calibri" panose="020F0502020204030204" pitchFamily="34" charset="0"/>
                <a:cs typeface="Times New Roman" panose="02020603050405020304" pitchFamily="18" charset="0"/>
              </a:rPr>
              <a:t>The Garcia’s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87168"/>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4808"/>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$20,400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$18,900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$2,500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$2,500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HSA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HSA balance rollover</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$2,500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7025490" y="4080749"/>
            <a:ext cx="3591710" cy="1761251"/>
          </a:xfrm>
          <a:prstGeom prst="rect">
            <a:avLst/>
          </a:prstGeom>
          <a:noFill/>
        </p:spPr>
        <p:txBody>
          <a:bodyPr wrap="square" rtlCol="0">
            <a:spAutoFit/>
          </a:bodyPr>
          <a:lstStyle/>
          <a:p>
            <a:pPr algn="r">
              <a:lnSpc>
                <a:spcPts val="2200"/>
              </a:lnSpc>
            </a:pPr>
            <a:r>
              <a:rPr lang="en-US" sz="1600" dirty="0">
                <a:solidFill>
                  <a:schemeClr val="bg1"/>
                </a:solidFill>
              </a:rPr>
              <a:t>At year’s end, Maria has not only saved $1,500 in taxes, </a:t>
            </a:r>
            <a:r>
              <a:rPr lang="en-US" sz="1600" dirty="0">
                <a:solidFill>
                  <a:schemeClr val="bg1"/>
                </a:solidFill>
                <a:latin typeface="+mj-lt"/>
              </a:rPr>
              <a:t>but has used those savings to cover approximately half of her health care expenses. She has also established an HSA account that is available for future expenses.</a:t>
            </a:r>
          </a:p>
        </p:txBody>
      </p:sp>
      <p:sp>
        <p:nvSpPr>
          <p:cNvPr id="50" name="Rectangle 49">
            <a:extLst>
              <a:ext uri="{FF2B5EF4-FFF2-40B4-BE49-F238E27FC236}">
                <a16:creationId xmlns:a16="http://schemas.microsoft.com/office/drawing/2014/main" id="{D95F1FF0-A05D-45AD-8FFD-1D7551BDF2EC}"/>
              </a:ext>
            </a:extLst>
          </p:cNvPr>
          <p:cNvSpPr/>
          <p:nvPr/>
        </p:nvSpPr>
        <p:spPr>
          <a:xfrm>
            <a:off x="497614" y="5780496"/>
            <a:ext cx="2343619"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14220" y="4053123"/>
            <a:ext cx="2110426" cy="1477460"/>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10</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cxnSp>
        <p:nvCxnSpPr>
          <p:cNvPr id="37" name="Straight Connector 36">
            <a:extLst>
              <a:ext uri="{FF2B5EF4-FFF2-40B4-BE49-F238E27FC236}">
                <a16:creationId xmlns:a16="http://schemas.microsoft.com/office/drawing/2014/main" id="{8F8E95A4-5DB7-9949-88AB-2611B065DD53}"/>
              </a:ext>
            </a:extLst>
          </p:cNvPr>
          <p:cNvCxnSpPr>
            <a:cxnSpLocks/>
          </p:cNvCxnSpPr>
          <p:nvPr/>
        </p:nvCxnSpPr>
        <p:spPr>
          <a:xfrm>
            <a:off x="11151366" y="2351555"/>
            <a:ext cx="0" cy="161335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1304AA9-B5A7-4C5E-9EB2-01EECE40B207}"/>
              </a:ext>
            </a:extLst>
          </p:cNvPr>
          <p:cNvGrpSpPr/>
          <p:nvPr/>
        </p:nvGrpSpPr>
        <p:grpSpPr>
          <a:xfrm flipH="1">
            <a:off x="6349973" y="3938373"/>
            <a:ext cx="5412589" cy="142103"/>
            <a:chOff x="6384911" y="3938646"/>
            <a:chExt cx="4536510" cy="142103"/>
          </a:xfrm>
        </p:grpSpPr>
        <p:cxnSp>
          <p:nvCxnSpPr>
            <p:cNvPr id="28" name="Straight Connector 27">
              <a:extLst>
                <a:ext uri="{FF2B5EF4-FFF2-40B4-BE49-F238E27FC236}">
                  <a16:creationId xmlns:a16="http://schemas.microsoft.com/office/drawing/2014/main" id="{60D095E6-B9E3-42CA-99C8-93A9EAD986C7}"/>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E4A509-B12B-42CD-9B10-4F5CD9E9EAC5}"/>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3D7A26F-DB97-4C99-848E-BE44B12BEAA3}"/>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0307DA4-AFA7-4EA3-8261-C3676CC06BFD}"/>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343C9BC4-9F40-4D69-AD55-54DE0BF71582}"/>
              </a:ext>
            </a:extLst>
          </p:cNvPr>
          <p:cNvGrpSpPr/>
          <p:nvPr/>
        </p:nvGrpSpPr>
        <p:grpSpPr>
          <a:xfrm>
            <a:off x="10448922" y="1657833"/>
            <a:ext cx="1390648" cy="693722"/>
            <a:chOff x="10829599" y="1861314"/>
            <a:chExt cx="892891" cy="400110"/>
          </a:xfrm>
        </p:grpSpPr>
        <p:sp>
          <p:nvSpPr>
            <p:cNvPr id="35" name="TextBox 34">
              <a:extLst>
                <a:ext uri="{FF2B5EF4-FFF2-40B4-BE49-F238E27FC236}">
                  <a16:creationId xmlns:a16="http://schemas.microsoft.com/office/drawing/2014/main" id="{A10C4BC8-8E79-4521-A3E2-AF7478BF3BAE}"/>
                </a:ext>
              </a:extLst>
            </p:cNvPr>
            <p:cNvSpPr txBox="1"/>
            <p:nvPr/>
          </p:nvSpPr>
          <p:spPr>
            <a:xfrm>
              <a:off x="10829599" y="1892732"/>
              <a:ext cx="892891" cy="337274"/>
            </a:xfrm>
            <a:prstGeom prst="rect">
              <a:avLst/>
            </a:prstGeom>
            <a:noFill/>
          </p:spPr>
          <p:txBody>
            <a:bodyPr wrap="square" rtlCol="0">
              <a:spAutoFit/>
            </a:bodyPr>
            <a:lstStyle/>
            <a:p>
              <a:pPr algn="ctr"/>
              <a:r>
                <a:rPr lang="en-US" sz="1600" b="1" dirty="0">
                  <a:solidFill>
                    <a:schemeClr val="accent1"/>
                  </a:solidFill>
                </a:rPr>
                <a:t>$1,500 </a:t>
              </a:r>
              <a:br>
                <a:rPr lang="en-US" sz="1600" b="1" dirty="0">
                  <a:solidFill>
                    <a:schemeClr val="accent1"/>
                  </a:solidFill>
                </a:rPr>
              </a:br>
              <a:r>
                <a:rPr lang="en-US" sz="1600" b="1" dirty="0">
                  <a:solidFill>
                    <a:schemeClr val="accent1"/>
                  </a:solidFill>
                </a:rPr>
                <a:t>Tax Savings</a:t>
              </a:r>
            </a:p>
          </p:txBody>
        </p:sp>
        <p:sp>
          <p:nvSpPr>
            <p:cNvPr id="41" name="Rectangle: Rounded Corners 40">
              <a:extLst>
                <a:ext uri="{FF2B5EF4-FFF2-40B4-BE49-F238E27FC236}">
                  <a16:creationId xmlns:a16="http://schemas.microsoft.com/office/drawing/2014/main" id="{E82CC88E-1D2F-4A05-9E75-5193E1169122}"/>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2" name="Content Placeholder 4">
            <a:extLst>
              <a:ext uri="{FF2B5EF4-FFF2-40B4-BE49-F238E27FC236}">
                <a16:creationId xmlns:a16="http://schemas.microsoft.com/office/drawing/2014/main" id="{E78920C8-14FB-45F7-AA4E-5DAFCB1943A8}"/>
              </a:ext>
            </a:extLst>
          </p:cNvPr>
          <p:cNvGraphicFramePr>
            <a:graphicFrameLocks/>
          </p:cNvGraphicFramePr>
          <p:nvPr/>
        </p:nvGraphicFramePr>
        <p:xfrm>
          <a:off x="391888" y="4828234"/>
          <a:ext cx="2492829" cy="91440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$68,000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ea typeface="Arial Narrow" charset="0"/>
                          <a:cs typeface="Times New Roman" panose="02020603050405020304" pitchFamily="18" charset="0"/>
                        </a:rPr>
                        <a:t>HSA contribution: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$5,000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$63,000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68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11">
            <a:extLst>
              <a:ext uri="{FF2B5EF4-FFF2-40B4-BE49-F238E27FC236}">
                <a16:creationId xmlns:a16="http://schemas.microsoft.com/office/drawing/2014/main" id="{60AD2DD3-88D2-4240-BB68-DD66502FFD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6172479" cy="6858001"/>
          </a:xfrm>
          <a:prstGeom prst="rect">
            <a:avLst/>
          </a:prstGeom>
        </p:spPr>
      </p:pic>
      <p:pic>
        <p:nvPicPr>
          <p:cNvPr id="23" name="Picture 22" descr="A white circle with a black background&#10;&#10;Description automatically generated with low confidence">
            <a:extLst>
              <a:ext uri="{FF2B5EF4-FFF2-40B4-BE49-F238E27FC236}">
                <a16:creationId xmlns:a16="http://schemas.microsoft.com/office/drawing/2014/main" id="{25DAB549-41FD-4522-8D8C-D667632362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3" y="0"/>
            <a:ext cx="4320546" cy="4934858"/>
          </a:xfrm>
          <a:prstGeom prst="rect">
            <a:avLst/>
          </a:prstGeom>
        </p:spPr>
      </p:pic>
      <p:sp>
        <p:nvSpPr>
          <p:cNvPr id="6" name="Title 1"/>
          <p:cNvSpPr txBox="1">
            <a:spLocks/>
          </p:cNvSpPr>
          <p:nvPr/>
        </p:nvSpPr>
        <p:spPr>
          <a:xfrm>
            <a:off x="268176" y="468827"/>
            <a:ext cx="4192710" cy="13634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the Robinsons</a:t>
            </a:r>
            <a:br>
              <a:rPr lang="en-US" sz="2800" dirty="0">
                <a:solidFill>
                  <a:schemeClr val="tx2"/>
                </a:solidFill>
                <a:latin typeface="+mn-lt"/>
              </a:rPr>
            </a:br>
            <a:r>
              <a:rPr lang="en-US" sz="1400" b="0" dirty="0">
                <a:solidFill>
                  <a:schemeClr val="tx2"/>
                </a:solidFill>
                <a:latin typeface="+mn-lt"/>
              </a:rPr>
              <a:t>Two-parent family with two </a:t>
            </a:r>
            <a:br>
              <a:rPr lang="en-US" sz="1400" b="0" dirty="0">
                <a:solidFill>
                  <a:schemeClr val="tx2"/>
                </a:solidFill>
                <a:latin typeface="+mn-lt"/>
              </a:rPr>
            </a:br>
            <a:r>
              <a:rPr lang="en-US" sz="1400" b="0" dirty="0">
                <a:solidFill>
                  <a:schemeClr val="tx2"/>
                </a:solidFill>
                <a:latin typeface="+mn-lt"/>
              </a:rPr>
              <a:t>school-age children</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6100706"/>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ea typeface="Calibri" panose="020F0502020204030204" pitchFamily="34" charset="0"/>
                <a:cs typeface="Times New Roman" panose="02020603050405020304" pitchFamily="18" charset="0"/>
              </a:rPr>
              <a:t>1</a:t>
            </a:r>
            <a:r>
              <a:rPr lang="en-US" sz="800" dirty="0">
                <a:solidFill>
                  <a:schemeClr val="bg1"/>
                </a:solidFill>
                <a:ea typeface="Calibri" panose="020F0502020204030204" pitchFamily="34" charset="0"/>
                <a:cs typeface="Times New Roman" panose="02020603050405020304" pitchFamily="18" charset="0"/>
              </a:rPr>
              <a:t>Assumes the Robinsons are subject to a 30% income tax rate. Actual tax savings will  depend on your HSA contributions, applicable state tax rates and your personal tax situation. Please consult your tax adviser for details.</a:t>
            </a:r>
            <a:br>
              <a:rPr lang="en-US" sz="800" dirty="0">
                <a:solidFill>
                  <a:schemeClr val="bg1"/>
                </a:solidFill>
                <a:ea typeface="Calibri" panose="020F0502020204030204" pitchFamily="34" charset="0"/>
                <a:cs typeface="Times New Roman" panose="02020603050405020304" pitchFamily="18" charset="0"/>
              </a:rPr>
            </a:br>
            <a:br>
              <a:rPr lang="en-US" sz="800" dirty="0">
                <a:solidFill>
                  <a:schemeClr val="bg1"/>
                </a:solidFill>
                <a:ea typeface="Calibri" panose="020F0502020204030204" pitchFamily="34" charset="0"/>
                <a:cs typeface="Times New Roman" panose="02020603050405020304" pitchFamily="18" charset="0"/>
              </a:rPr>
            </a:br>
            <a:r>
              <a:rPr lang="en-US" sz="800" i="1" dirty="0">
                <a:solidFill>
                  <a:schemeClr val="bg1"/>
                </a:solidFill>
                <a:ea typeface="Calibri" panose="020F0502020204030204" pitchFamily="34" charset="0"/>
                <a:cs typeface="Times New Roman" panose="02020603050405020304" pitchFamily="18" charset="0"/>
              </a:rPr>
              <a:t>The Robinson’s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90384"/>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2671"/>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$28,260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$26,100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$1,800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$1,800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HSA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$7,200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HSA balance rollover</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$5,400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6889687" y="4080749"/>
            <a:ext cx="3727512" cy="1761251"/>
          </a:xfrm>
          <a:prstGeom prst="rect">
            <a:avLst/>
          </a:prstGeom>
          <a:noFill/>
        </p:spPr>
        <p:txBody>
          <a:bodyPr wrap="square" rtlCol="0">
            <a:spAutoFit/>
          </a:bodyPr>
          <a:lstStyle/>
          <a:p>
            <a:pPr algn="r">
              <a:lnSpc>
                <a:spcPts val="2200"/>
              </a:lnSpc>
            </a:pPr>
            <a:r>
              <a:rPr lang="en-US" sz="1600" dirty="0">
                <a:solidFill>
                  <a:schemeClr val="bg1"/>
                </a:solidFill>
              </a:rPr>
              <a:t>At year’s end, the Robinsons have not only saved $2,160 in taxes, but they have used those savings to cover all their health care expenses AND established an HSA account that is available for future expenses.</a:t>
            </a:r>
          </a:p>
        </p:txBody>
      </p:sp>
      <p:sp>
        <p:nvSpPr>
          <p:cNvPr id="50" name="Rectangle 49">
            <a:extLst>
              <a:ext uri="{FF2B5EF4-FFF2-40B4-BE49-F238E27FC236}">
                <a16:creationId xmlns:a16="http://schemas.microsoft.com/office/drawing/2014/main" id="{D95F1FF0-A05D-45AD-8FFD-1D7551BDF2EC}"/>
              </a:ext>
            </a:extLst>
          </p:cNvPr>
          <p:cNvSpPr/>
          <p:nvPr/>
        </p:nvSpPr>
        <p:spPr>
          <a:xfrm>
            <a:off x="314573" y="3366606"/>
            <a:ext cx="2327028"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05170" y="4023716"/>
            <a:ext cx="2019507" cy="1506868"/>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11</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cxnSp>
        <p:nvCxnSpPr>
          <p:cNvPr id="30" name="Straight Connector 29">
            <a:extLst>
              <a:ext uri="{FF2B5EF4-FFF2-40B4-BE49-F238E27FC236}">
                <a16:creationId xmlns:a16="http://schemas.microsoft.com/office/drawing/2014/main" id="{C4AF115F-63F0-2043-8497-AEF2B6D3969F}"/>
              </a:ext>
            </a:extLst>
          </p:cNvPr>
          <p:cNvCxnSpPr>
            <a:cxnSpLocks/>
          </p:cNvCxnSpPr>
          <p:nvPr/>
        </p:nvCxnSpPr>
        <p:spPr>
          <a:xfrm>
            <a:off x="11106974" y="2403141"/>
            <a:ext cx="0" cy="1488483"/>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C6B6A74-F6CE-4698-AC4B-BF9FB4714691}"/>
              </a:ext>
            </a:extLst>
          </p:cNvPr>
          <p:cNvGrpSpPr/>
          <p:nvPr/>
        </p:nvGrpSpPr>
        <p:grpSpPr>
          <a:xfrm flipH="1">
            <a:off x="6349973" y="3938373"/>
            <a:ext cx="5412589" cy="142103"/>
            <a:chOff x="6384911" y="3938646"/>
            <a:chExt cx="4536510" cy="142103"/>
          </a:xfrm>
        </p:grpSpPr>
        <p:cxnSp>
          <p:nvCxnSpPr>
            <p:cNvPr id="32" name="Straight Connector 31">
              <a:extLst>
                <a:ext uri="{FF2B5EF4-FFF2-40B4-BE49-F238E27FC236}">
                  <a16:creationId xmlns:a16="http://schemas.microsoft.com/office/drawing/2014/main" id="{F89E378F-B409-4D79-A3B9-ED61F403CBA4}"/>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1A332D-4369-4628-8F6A-F357F04119CC}"/>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27C415-25F5-405A-AD1A-756B0FCE0E15}"/>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3BFB90-7AD6-41E2-A405-998A49FDE081}"/>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FFE96F2-DC32-417D-B061-35D20179F665}"/>
              </a:ext>
            </a:extLst>
          </p:cNvPr>
          <p:cNvGrpSpPr/>
          <p:nvPr/>
        </p:nvGrpSpPr>
        <p:grpSpPr>
          <a:xfrm>
            <a:off x="10468708" y="1630300"/>
            <a:ext cx="1246233" cy="693722"/>
            <a:chOff x="10828573" y="1861314"/>
            <a:chExt cx="898516" cy="400110"/>
          </a:xfrm>
        </p:grpSpPr>
        <p:sp>
          <p:nvSpPr>
            <p:cNvPr id="38" name="TextBox 37">
              <a:extLst>
                <a:ext uri="{FF2B5EF4-FFF2-40B4-BE49-F238E27FC236}">
                  <a16:creationId xmlns:a16="http://schemas.microsoft.com/office/drawing/2014/main" id="{239596E7-5B7F-40FD-B2E1-907C81C08147}"/>
                </a:ext>
              </a:extLst>
            </p:cNvPr>
            <p:cNvSpPr txBox="1"/>
            <p:nvPr/>
          </p:nvSpPr>
          <p:spPr>
            <a:xfrm>
              <a:off x="10828573" y="1892872"/>
              <a:ext cx="898516" cy="337274"/>
            </a:xfrm>
            <a:prstGeom prst="rect">
              <a:avLst/>
            </a:prstGeom>
            <a:noFill/>
          </p:spPr>
          <p:txBody>
            <a:bodyPr wrap="square" rtlCol="0">
              <a:spAutoFit/>
            </a:bodyPr>
            <a:lstStyle/>
            <a:p>
              <a:pPr algn="ctr"/>
              <a:r>
                <a:rPr lang="en-US" sz="1600" b="1" dirty="0">
                  <a:solidFill>
                    <a:schemeClr val="accent1"/>
                  </a:solidFill>
                </a:rPr>
                <a:t>$2,160 Tax Savings</a:t>
              </a:r>
            </a:p>
          </p:txBody>
        </p:sp>
        <p:sp>
          <p:nvSpPr>
            <p:cNvPr id="39" name="Rectangle: Rounded Corners 38">
              <a:extLst>
                <a:ext uri="{FF2B5EF4-FFF2-40B4-BE49-F238E27FC236}">
                  <a16:creationId xmlns:a16="http://schemas.microsoft.com/office/drawing/2014/main" id="{E1EC98BF-84EB-4975-83EB-A761AD5D921A}"/>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0" name="Content Placeholder 4">
            <a:extLst>
              <a:ext uri="{FF2B5EF4-FFF2-40B4-BE49-F238E27FC236}">
                <a16:creationId xmlns:a16="http://schemas.microsoft.com/office/drawing/2014/main" id="{97B6D0AE-67E3-4B76-9AD6-625596405FBB}"/>
              </a:ext>
            </a:extLst>
          </p:cNvPr>
          <p:cNvGraphicFramePr>
            <a:graphicFrameLocks/>
          </p:cNvGraphicFramePr>
          <p:nvPr/>
        </p:nvGraphicFramePr>
        <p:xfrm>
          <a:off x="244309" y="1595496"/>
          <a:ext cx="2492829" cy="176784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Combined </a:t>
                      </a:r>
                      <a:br>
                        <a:rPr lang="en-US" sz="1400" b="0" dirty="0">
                          <a:solidFill>
                            <a:schemeClr val="tx2"/>
                          </a:solidFill>
                          <a:latin typeface="+mn-lt"/>
                        </a:rPr>
                      </a:br>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$94,200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rPr>
                        <a:t>HSA pretax</a:t>
                      </a:r>
                      <a:br>
                        <a:rPr lang="en-US" sz="1400" b="0" dirty="0">
                          <a:solidFill>
                            <a:schemeClr val="tx2"/>
                          </a:solidFill>
                          <a:latin typeface="+mn-lt"/>
                        </a:rPr>
                      </a:br>
                      <a:r>
                        <a:rPr lang="en-US" sz="1400" b="0" dirty="0">
                          <a:solidFill>
                            <a:schemeClr val="tx2"/>
                          </a:solidFill>
                          <a:latin typeface="+mn-lt"/>
                        </a:rPr>
                        <a:t>contribution </a:t>
                      </a:r>
                      <a:br>
                        <a:rPr lang="en-US" sz="1400" b="0" dirty="0">
                          <a:solidFill>
                            <a:schemeClr val="tx2"/>
                          </a:solidFill>
                          <a:latin typeface="+mn-lt"/>
                        </a:rPr>
                      </a:br>
                      <a:r>
                        <a:rPr lang="en-US" sz="1400" b="0" dirty="0">
                          <a:solidFill>
                            <a:schemeClr val="tx2"/>
                          </a:solidFill>
                          <a:latin typeface="+mn-lt"/>
                        </a:rPr>
                        <a:t>(2021 limit):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$7,200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Net 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$87,000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089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
            <a:extLst>
              <a:ext uri="{FF2B5EF4-FFF2-40B4-BE49-F238E27FC236}">
                <a16:creationId xmlns:a16="http://schemas.microsoft.com/office/drawing/2014/main" id="{48FB99FE-57F2-544C-B581-EFD9920921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279" y="1330"/>
            <a:ext cx="5918202" cy="6858000"/>
          </a:xfrm>
          <a:prstGeom prst="rect">
            <a:avLst/>
          </a:prstGeom>
        </p:spPr>
      </p:pic>
      <p:pic>
        <p:nvPicPr>
          <p:cNvPr id="44" name="Picture 43" descr="A white circle with a black background&#10;&#10;Description automatically generated with low confidence">
            <a:extLst>
              <a:ext uri="{FF2B5EF4-FFF2-40B4-BE49-F238E27FC236}">
                <a16:creationId xmlns:a16="http://schemas.microsoft.com/office/drawing/2014/main" id="{BF99A1F8-8B50-4CCC-A3B8-F3D7E3C92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3" y="0"/>
            <a:ext cx="4320546" cy="4934858"/>
          </a:xfrm>
          <a:prstGeom prst="rect">
            <a:avLst/>
          </a:prstGeom>
        </p:spPr>
      </p:pic>
      <p:sp>
        <p:nvSpPr>
          <p:cNvPr id="6" name="Title 1"/>
          <p:cNvSpPr txBox="1">
            <a:spLocks/>
          </p:cNvSpPr>
          <p:nvPr/>
        </p:nvSpPr>
        <p:spPr>
          <a:xfrm>
            <a:off x="287851" y="164247"/>
            <a:ext cx="5251712" cy="9787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the Schwartz Family</a:t>
            </a:r>
            <a:br>
              <a:rPr lang="en-US" sz="2800" dirty="0">
                <a:solidFill>
                  <a:schemeClr val="tx2"/>
                </a:solidFill>
                <a:latin typeface="+mn-lt"/>
              </a:rPr>
            </a:br>
            <a:r>
              <a:rPr lang="en-US" sz="1400" b="0" dirty="0">
                <a:solidFill>
                  <a:schemeClr val="tx2"/>
                </a:solidFill>
                <a:latin typeface="+mn-lt"/>
              </a:rPr>
              <a:t>Empty nesters – Bill and Emily, retiring in five years</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5979496"/>
            <a:ext cx="5880101" cy="978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7000"/>
              </a:lnSpc>
              <a:spcBef>
                <a:spcPts val="0"/>
              </a:spcBef>
              <a:buClrTx/>
            </a:pPr>
            <a:r>
              <a:rPr lang="en-US" sz="800" baseline="30000" dirty="0">
                <a:solidFill>
                  <a:schemeClr val="bg1"/>
                </a:solidFill>
                <a:latin typeface="+mj-lt"/>
                <a:ea typeface="Calibri" charset="0"/>
                <a:cs typeface="Arial" panose="020B0604020202020204" pitchFamily="34" charset="0"/>
              </a:rPr>
              <a:t>1 </a:t>
            </a:r>
            <a:r>
              <a:rPr lang="en-US" sz="800" dirty="0">
                <a:solidFill>
                  <a:schemeClr val="bg1"/>
                </a:solidFill>
                <a:latin typeface="+mj-lt"/>
                <a:ea typeface="Calibri" charset="0"/>
                <a:cs typeface="Arial" panose="020B0604020202020204" pitchFamily="34" charset="0"/>
              </a:rPr>
              <a:t>Assumes the </a:t>
            </a:r>
            <a:r>
              <a:rPr lang="en-US" sz="800" dirty="0" err="1">
                <a:solidFill>
                  <a:schemeClr val="bg1"/>
                </a:solidFill>
                <a:latin typeface="+mj-lt"/>
                <a:ea typeface="Calibri" charset="0"/>
                <a:cs typeface="Arial" panose="020B0604020202020204" pitchFamily="34" charset="0"/>
              </a:rPr>
              <a:t>Schwartzs</a:t>
            </a:r>
            <a:r>
              <a:rPr lang="en-US" sz="800" dirty="0">
                <a:solidFill>
                  <a:schemeClr val="bg1"/>
                </a:solidFill>
                <a:latin typeface="+mj-lt"/>
                <a:ea typeface="Calibri" charset="0"/>
                <a:cs typeface="Arial" panose="020B0604020202020204" pitchFamily="34" charset="0"/>
              </a:rPr>
              <a:t> are</a:t>
            </a:r>
            <a:r>
              <a:rPr lang="en-US" sz="800" dirty="0">
                <a:solidFill>
                  <a:schemeClr val="bg1"/>
                </a:solidFill>
                <a:ea typeface="Calibri" panose="020F0502020204030204" pitchFamily="34" charset="0"/>
                <a:cs typeface="Times New Roman" panose="02020603050405020304" pitchFamily="18" charset="0"/>
              </a:rPr>
              <a:t> subject to a 30% income tax rate</a:t>
            </a:r>
            <a:r>
              <a:rPr lang="en-US" sz="800" dirty="0">
                <a:solidFill>
                  <a:schemeClr val="bg1"/>
                </a:solidFill>
                <a:latin typeface="+mj-lt"/>
                <a:ea typeface="Calibri" charset="0"/>
                <a:cs typeface="Arial" panose="020B0604020202020204" pitchFamily="34" charset="0"/>
              </a:rPr>
              <a:t>. Actual tax savings will depend on your HSA contributions, applicable state tax rates and your personal tax situation. Please consult your tax adviser for details. </a:t>
            </a:r>
            <a:r>
              <a:rPr lang="en-US" sz="800" baseline="30000" dirty="0">
                <a:solidFill>
                  <a:schemeClr val="bg1"/>
                </a:solidFill>
                <a:latin typeface="+mj-lt"/>
                <a:ea typeface="Calibri" charset="0"/>
                <a:cs typeface="Arial" panose="020B0604020202020204" pitchFamily="34" charset="0"/>
              </a:rPr>
              <a:t>2 </a:t>
            </a:r>
            <a:r>
              <a:rPr lang="en-US" sz="800" dirty="0">
                <a:solidFill>
                  <a:schemeClr val="bg1"/>
                </a:solidFill>
                <a:latin typeface="+mj-lt"/>
                <a:ea typeface="Calibri" charset="0"/>
                <a:cs typeface="Arial" panose="020B0604020202020204" pitchFamily="34" charset="0"/>
              </a:rPr>
              <a:t>Balances over $1,000 are eligible to invest in more than 30 mutual fund options through Charles Schwab. </a:t>
            </a:r>
          </a:p>
          <a:p>
            <a:pPr lvl="0">
              <a:lnSpc>
                <a:spcPct val="107000"/>
              </a:lnSpc>
              <a:spcBef>
                <a:spcPts val="0"/>
              </a:spcBef>
              <a:buClrTx/>
            </a:pPr>
            <a:endParaRPr lang="en-US" sz="800" dirty="0">
              <a:solidFill>
                <a:schemeClr val="bg1"/>
              </a:solidFill>
              <a:latin typeface="+mj-lt"/>
              <a:ea typeface="Calibri" charset="0"/>
              <a:cs typeface="Arial" panose="020B0604020202020204" pitchFamily="34" charset="0"/>
            </a:endParaRPr>
          </a:p>
          <a:p>
            <a:pPr lvl="0">
              <a:lnSpc>
                <a:spcPct val="107000"/>
              </a:lnSpc>
              <a:spcBef>
                <a:spcPts val="0"/>
              </a:spcBef>
              <a:buClrTx/>
            </a:pPr>
            <a:r>
              <a:rPr lang="en-US" sz="800" i="1" dirty="0">
                <a:solidFill>
                  <a:schemeClr val="bg1"/>
                </a:solidFill>
                <a:latin typeface="+mj-lt"/>
                <a:ea typeface="Calibri" charset="0"/>
                <a:cs typeface="Arial" panose="020B0604020202020204" pitchFamily="34" charset="0"/>
              </a:rPr>
              <a:t>The Schwartz’s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90384"/>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2671"/>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$37,500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$35,040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$1,400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HSA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$8,200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HSA balance rollover</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$6,800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6608976" y="4080749"/>
            <a:ext cx="4008224" cy="1761251"/>
          </a:xfrm>
          <a:prstGeom prst="rect">
            <a:avLst/>
          </a:prstGeom>
          <a:noFill/>
        </p:spPr>
        <p:txBody>
          <a:bodyPr wrap="square" rtlCol="0">
            <a:spAutoFit/>
          </a:bodyPr>
          <a:lstStyle/>
          <a:p>
            <a:pPr algn="r">
              <a:lnSpc>
                <a:spcPts val="2200"/>
              </a:lnSpc>
            </a:pPr>
            <a:r>
              <a:rPr lang="en-US" sz="1600" dirty="0">
                <a:solidFill>
                  <a:schemeClr val="bg1"/>
                </a:solidFill>
              </a:rPr>
              <a:t>At year’s end, the </a:t>
            </a:r>
            <a:r>
              <a:rPr lang="en-US" sz="1600" dirty="0" err="1">
                <a:solidFill>
                  <a:schemeClr val="bg1"/>
                </a:solidFill>
              </a:rPr>
              <a:t>Schwartzs</a:t>
            </a:r>
            <a:r>
              <a:rPr lang="en-US" sz="1600" dirty="0">
                <a:solidFill>
                  <a:schemeClr val="bg1"/>
                </a:solidFill>
              </a:rPr>
              <a:t> have not only saved $2,460 in taxes, but </a:t>
            </a:r>
            <a:br>
              <a:rPr lang="en-US" sz="1600" dirty="0">
                <a:solidFill>
                  <a:schemeClr val="bg1"/>
                </a:solidFill>
              </a:rPr>
            </a:br>
            <a:r>
              <a:rPr lang="en-US" sz="1600" dirty="0">
                <a:solidFill>
                  <a:schemeClr val="bg1"/>
                </a:solidFill>
              </a:rPr>
              <a:t>they have used those savings to cover all of their health care expenses AND continued to contribute to an HSA account that is available for future expenses.</a:t>
            </a:r>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14220" y="4053123"/>
            <a:ext cx="2110458" cy="1554480"/>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30" name="Rectangle 29">
            <a:extLst>
              <a:ext uri="{FF2B5EF4-FFF2-40B4-BE49-F238E27FC236}">
                <a16:creationId xmlns:a16="http://schemas.microsoft.com/office/drawing/2014/main" id="{3F05AFB2-5E26-FD4A-97D9-787BC344A54A}"/>
              </a:ext>
            </a:extLst>
          </p:cNvPr>
          <p:cNvSpPr/>
          <p:nvPr/>
        </p:nvSpPr>
        <p:spPr>
          <a:xfrm>
            <a:off x="364050" y="2148255"/>
            <a:ext cx="2880360" cy="138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EEAB2A02-BF0A-9E41-B326-E29DB353B224}"/>
              </a:ext>
            </a:extLst>
          </p:cNvPr>
          <p:cNvCxnSpPr>
            <a:cxnSpLocks/>
          </p:cNvCxnSpPr>
          <p:nvPr/>
        </p:nvCxnSpPr>
        <p:spPr>
          <a:xfrm>
            <a:off x="11078399" y="2295447"/>
            <a:ext cx="0" cy="1633401"/>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06C2243-4E4B-4601-9B0A-ECD0C4EE8DFA}"/>
              </a:ext>
            </a:extLst>
          </p:cNvPr>
          <p:cNvGrpSpPr/>
          <p:nvPr/>
        </p:nvGrpSpPr>
        <p:grpSpPr>
          <a:xfrm flipH="1">
            <a:off x="6349973" y="3938373"/>
            <a:ext cx="5412589" cy="142103"/>
            <a:chOff x="6384911" y="3938646"/>
            <a:chExt cx="4536510" cy="142103"/>
          </a:xfrm>
        </p:grpSpPr>
        <p:cxnSp>
          <p:nvCxnSpPr>
            <p:cNvPr id="36" name="Straight Connector 35">
              <a:extLst>
                <a:ext uri="{FF2B5EF4-FFF2-40B4-BE49-F238E27FC236}">
                  <a16:creationId xmlns:a16="http://schemas.microsoft.com/office/drawing/2014/main" id="{6E8C83D3-56F9-4FD0-9E2F-F77B591F5098}"/>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907AD4-CF54-4A4A-B963-144F0350142D}"/>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5F7347E-7FDE-4DC6-9B30-581C65A3FBA7}"/>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0119F0-7EF2-41BB-A208-EC4A09015681}"/>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12</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31" name="Group 30">
            <a:extLst>
              <a:ext uri="{FF2B5EF4-FFF2-40B4-BE49-F238E27FC236}">
                <a16:creationId xmlns:a16="http://schemas.microsoft.com/office/drawing/2014/main" id="{08DD97B5-1D7F-487D-A6CE-E7F673D18455}"/>
              </a:ext>
            </a:extLst>
          </p:cNvPr>
          <p:cNvGrpSpPr/>
          <p:nvPr/>
        </p:nvGrpSpPr>
        <p:grpSpPr>
          <a:xfrm>
            <a:off x="10449658" y="1601725"/>
            <a:ext cx="1246233" cy="693722"/>
            <a:chOff x="10828573" y="1861314"/>
            <a:chExt cx="898516" cy="400110"/>
          </a:xfrm>
        </p:grpSpPr>
        <p:sp>
          <p:nvSpPr>
            <p:cNvPr id="40" name="TextBox 39">
              <a:extLst>
                <a:ext uri="{FF2B5EF4-FFF2-40B4-BE49-F238E27FC236}">
                  <a16:creationId xmlns:a16="http://schemas.microsoft.com/office/drawing/2014/main" id="{43562632-50A2-4C80-BCDC-932D0A6EA35D}"/>
                </a:ext>
              </a:extLst>
            </p:cNvPr>
            <p:cNvSpPr txBox="1"/>
            <p:nvPr/>
          </p:nvSpPr>
          <p:spPr>
            <a:xfrm>
              <a:off x="10828573" y="1870899"/>
              <a:ext cx="898516" cy="337274"/>
            </a:xfrm>
            <a:prstGeom prst="rect">
              <a:avLst/>
            </a:prstGeom>
            <a:noFill/>
          </p:spPr>
          <p:txBody>
            <a:bodyPr wrap="square" rtlCol="0">
              <a:spAutoFit/>
            </a:bodyPr>
            <a:lstStyle/>
            <a:p>
              <a:pPr algn="ctr"/>
              <a:r>
                <a:rPr lang="en-US" sz="1600" b="1" dirty="0">
                  <a:solidFill>
                    <a:schemeClr val="accent1"/>
                  </a:solidFill>
                </a:rPr>
                <a:t>$2,460 Tax Savings</a:t>
              </a:r>
            </a:p>
          </p:txBody>
        </p:sp>
        <p:sp>
          <p:nvSpPr>
            <p:cNvPr id="41" name="Rectangle: Rounded Corners 40">
              <a:extLst>
                <a:ext uri="{FF2B5EF4-FFF2-40B4-BE49-F238E27FC236}">
                  <a16:creationId xmlns:a16="http://schemas.microsoft.com/office/drawing/2014/main" id="{17DD5847-2AAB-409E-973E-F4E6FD28B711}"/>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5" name="Content Placeholder 4">
            <a:extLst>
              <a:ext uri="{FF2B5EF4-FFF2-40B4-BE49-F238E27FC236}">
                <a16:creationId xmlns:a16="http://schemas.microsoft.com/office/drawing/2014/main" id="{CC9FD777-7F08-4323-ACB6-358390AC2C64}"/>
              </a:ext>
            </a:extLst>
          </p:cNvPr>
          <p:cNvGraphicFramePr>
            <a:graphicFrameLocks/>
          </p:cNvGraphicFramePr>
          <p:nvPr/>
        </p:nvGraphicFramePr>
        <p:xfrm>
          <a:off x="364050" y="1005913"/>
          <a:ext cx="2995613" cy="1127760"/>
        </p:xfrm>
        <a:graphic>
          <a:graphicData uri="http://schemas.openxmlformats.org/drawingml/2006/table">
            <a:tbl>
              <a:tblPr firstRow="1" bandRow="1">
                <a:tableStyleId>{5C22544A-7EE6-4342-B048-85BDC9FD1C3A}</a:tableStyleId>
              </a:tblPr>
              <a:tblGrid>
                <a:gridCol w="2043113">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Combined annual salary: </a:t>
                      </a:r>
                      <a:endParaRPr lang="en-US" sz="1400" b="0" baseline="30000" dirty="0">
                        <a:solidFill>
                          <a:schemeClr val="tx2"/>
                        </a:solidFill>
                        <a:latin typeface="+mn-lt"/>
                        <a:ea typeface="Arial Narrow" charset="0"/>
                        <a:cs typeface="Arial Narrow" charset="0"/>
                      </a:endParaRPr>
                    </a:p>
                  </a:txBody>
                  <a:tcPr marL="0" marR="0"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$125,000</a:t>
                      </a:r>
                    </a:p>
                  </a:txBody>
                  <a:tcPr marL="0" marR="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rPr>
                        <a:t>HSA pretax contribution </a:t>
                      </a:r>
                      <a:br>
                        <a:rPr lang="en-US" sz="1400" b="0" dirty="0">
                          <a:solidFill>
                            <a:schemeClr val="tx2"/>
                          </a:solidFill>
                          <a:latin typeface="+mn-lt"/>
                        </a:rPr>
                      </a:br>
                      <a:r>
                        <a:rPr lang="en-US" sz="1400" b="0" dirty="0">
                          <a:solidFill>
                            <a:schemeClr val="tx2"/>
                          </a:solidFill>
                          <a:latin typeface="+mn-lt"/>
                        </a:rPr>
                        <a:t>(2021 limit)*: </a:t>
                      </a:r>
                      <a:endParaRPr lang="en-US" sz="1400" b="0" dirty="0">
                        <a:solidFill>
                          <a:schemeClr val="tx2"/>
                        </a:solidFill>
                        <a:latin typeface="+mn-lt"/>
                        <a:ea typeface="Arial Narrow" charset="0"/>
                        <a:cs typeface="Arial Narrow"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   $8,200</a:t>
                      </a:r>
                    </a:p>
                  </a:txBody>
                  <a:tcPr marL="0" marR="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Net taxable income: </a:t>
                      </a:r>
                      <a:endParaRPr lang="en-US" sz="1400" b="0" dirty="0">
                        <a:solidFill>
                          <a:schemeClr val="tx2"/>
                        </a:solidFill>
                        <a:latin typeface="+mn-lt"/>
                        <a:ea typeface="Arial Narrow" charset="0"/>
                        <a:cs typeface="Arial Narrow"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$116,800</a:t>
                      </a:r>
                    </a:p>
                  </a:txBody>
                  <a:tcPr marL="0" marR="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6" name="Title 1">
            <a:extLst>
              <a:ext uri="{FF2B5EF4-FFF2-40B4-BE49-F238E27FC236}">
                <a16:creationId xmlns:a16="http://schemas.microsoft.com/office/drawing/2014/main" id="{104A229B-3A40-4A9A-8051-A496BA5C40AA}"/>
              </a:ext>
            </a:extLst>
          </p:cNvPr>
          <p:cNvSpPr txBox="1">
            <a:spLocks/>
          </p:cNvSpPr>
          <p:nvPr/>
        </p:nvSpPr>
        <p:spPr>
          <a:xfrm>
            <a:off x="287851" y="2287159"/>
            <a:ext cx="1909249" cy="2753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800" b="0" dirty="0">
                <a:solidFill>
                  <a:schemeClr val="tx2"/>
                </a:solidFill>
                <a:latin typeface="+mn-lt"/>
              </a:rPr>
              <a:t>*includes $1,000 extra contribution</a:t>
            </a:r>
          </a:p>
          <a:p>
            <a:pPr>
              <a:lnSpc>
                <a:spcPts val="13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Tree>
    <p:extLst>
      <p:ext uri="{BB962C8B-B14F-4D97-AF65-F5344CB8AC3E}">
        <p14:creationId xmlns:p14="http://schemas.microsoft.com/office/powerpoint/2010/main" val="323443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sz="3600" dirty="0">
                <a:solidFill>
                  <a:schemeClr val="accent1"/>
                </a:solidFill>
                <a:latin typeface="+mn-lt"/>
              </a:rPr>
              <a:t>Combine HSA</a:t>
            </a:r>
          </a:p>
        </p:txBody>
      </p:sp>
      <p:sp>
        <p:nvSpPr>
          <p:cNvPr id="5" name="Text Placeholder 4">
            <a:extLst>
              <a:ext uri="{FF2B5EF4-FFF2-40B4-BE49-F238E27FC236}">
                <a16:creationId xmlns:a16="http://schemas.microsoft.com/office/drawing/2014/main" id="{C6841111-2759-4FAE-BC7C-7CBF35E6E5D4}"/>
              </a:ext>
            </a:extLst>
          </p:cNvPr>
          <p:cNvSpPr>
            <a:spLocks noGrp="1"/>
          </p:cNvSpPr>
          <p:nvPr>
            <p:ph type="body" sz="quarter" idx="13"/>
          </p:nvPr>
        </p:nvSpPr>
        <p:spPr>
          <a:xfrm>
            <a:off x="422581" y="2924276"/>
            <a:ext cx="3998590" cy="2217922"/>
          </a:xfrm>
        </p:spPr>
        <p:txBody>
          <a:bodyPr/>
          <a:lstStyle/>
          <a:p>
            <a:r>
              <a:rPr lang="en-US" dirty="0"/>
              <a:t>Pairing an HSA with an FSA and/or VEBA increases the spending and savings power for members</a:t>
            </a:r>
          </a:p>
        </p:txBody>
      </p:sp>
      <p:pic>
        <p:nvPicPr>
          <p:cNvPr id="20" name="Picture Placeholder 19">
            <a:extLst>
              <a:ext uri="{FF2B5EF4-FFF2-40B4-BE49-F238E27FC236}">
                <a16:creationId xmlns:a16="http://schemas.microsoft.com/office/drawing/2014/main" id="{184F3660-78D8-4C10-B7B6-4E2518FAE36A}"/>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a:stretch/>
        </p:blipFill>
        <p:spPr>
          <a:xfrm>
            <a:off x="5483226" y="722535"/>
            <a:ext cx="1371083" cy="1371083"/>
          </a:xfrm>
          <a:noFill/>
        </p:spPr>
      </p:pic>
      <p:sp>
        <p:nvSpPr>
          <p:cNvPr id="7" name="Text Placeholder 6">
            <a:extLst>
              <a:ext uri="{FF2B5EF4-FFF2-40B4-BE49-F238E27FC236}">
                <a16:creationId xmlns:a16="http://schemas.microsoft.com/office/drawing/2014/main" id="{48CE250A-1E88-4BE3-8FFB-7B70ABA24B35}"/>
              </a:ext>
            </a:extLst>
          </p:cNvPr>
          <p:cNvSpPr>
            <a:spLocks noGrp="1"/>
          </p:cNvSpPr>
          <p:nvPr>
            <p:ph type="body" sz="quarter" idx="15"/>
          </p:nvPr>
        </p:nvSpPr>
        <p:spPr/>
        <p:txBody>
          <a:bodyPr/>
          <a:lstStyle/>
          <a:p>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If paired with an FSA, the FSA will be limited to permitted benefits such as vision and dental care benefits until the health plan deductible is met.</a:t>
            </a:r>
          </a:p>
          <a:p>
            <a:endParaRPr lang="en-US" dirty="0"/>
          </a:p>
        </p:txBody>
      </p:sp>
      <p:sp>
        <p:nvSpPr>
          <p:cNvPr id="12" name="Text Placeholder 11">
            <a:extLst>
              <a:ext uri="{FF2B5EF4-FFF2-40B4-BE49-F238E27FC236}">
                <a16:creationId xmlns:a16="http://schemas.microsoft.com/office/drawing/2014/main" id="{C7DFE43B-3968-4695-972F-B76EDAE055FD}"/>
              </a:ext>
            </a:extLst>
          </p:cNvPr>
          <p:cNvSpPr>
            <a:spLocks noGrp="1"/>
          </p:cNvSpPr>
          <p:nvPr>
            <p:ph type="body" sz="quarter" idx="16"/>
          </p:nvPr>
        </p:nvSpPr>
        <p:spPr/>
        <p:txBody>
          <a:bodyPr/>
          <a:lstStyle/>
          <a:p>
            <a:r>
              <a:rPr lang="en-US" b="1" dirty="0"/>
              <a:t>Pairing with an FSA</a:t>
            </a:r>
            <a:r>
              <a:rPr lang="en-US" dirty="0"/>
              <a:t>	</a:t>
            </a:r>
          </a:p>
        </p:txBody>
      </p:sp>
      <p:sp>
        <p:nvSpPr>
          <p:cNvPr id="3" name="Text Placeholder 2">
            <a:extLst>
              <a:ext uri="{FF2B5EF4-FFF2-40B4-BE49-F238E27FC236}">
                <a16:creationId xmlns:a16="http://schemas.microsoft.com/office/drawing/2014/main" id="{B9AEEE72-15E6-4A3F-B562-C4A638563F2F}"/>
              </a:ext>
            </a:extLst>
          </p:cNvPr>
          <p:cNvSpPr>
            <a:spLocks noGrp="1"/>
          </p:cNvSpPr>
          <p:nvPr>
            <p:ph type="body" sz="quarter" idx="25"/>
          </p:nvPr>
        </p:nvSpPr>
        <p:spPr/>
        <p:txBody>
          <a:bodyPr/>
          <a:lstStyle/>
          <a:p>
            <a:pPr>
              <a:spcBef>
                <a:spcPts val="0"/>
              </a:spcBef>
              <a:buClr>
                <a:schemeClr val="accent1"/>
              </a:buClr>
            </a:pPr>
            <a:r>
              <a:rPr lang="en-US" dirty="0"/>
              <a:t>If paired with a VEBA, </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the VEBA will be limited to permitted benefits such as vision and dental care benefits until the health plan deductible is met.</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02FB8C2A-B167-4F38-826C-876A7266AB8E}"/>
              </a:ext>
            </a:extLst>
          </p:cNvPr>
          <p:cNvSpPr>
            <a:spLocks noGrp="1"/>
          </p:cNvSpPr>
          <p:nvPr>
            <p:ph type="body" sz="quarter" idx="26"/>
          </p:nvPr>
        </p:nvSpPr>
        <p:spPr/>
        <p:txBody>
          <a:bodyPr/>
          <a:lstStyle/>
          <a:p>
            <a:r>
              <a:rPr lang="en-US" b="1" dirty="0"/>
              <a:t>Pairing with a VEBA</a:t>
            </a:r>
          </a:p>
        </p:txBody>
      </p:sp>
      <p:sp>
        <p:nvSpPr>
          <p:cNvPr id="6" name="Text Placeholder 5">
            <a:extLst>
              <a:ext uri="{FF2B5EF4-FFF2-40B4-BE49-F238E27FC236}">
                <a16:creationId xmlns:a16="http://schemas.microsoft.com/office/drawing/2014/main" id="{BDCB9F01-62FB-4BD0-8813-1D5310A3116D}"/>
              </a:ext>
            </a:extLst>
          </p:cNvPr>
          <p:cNvSpPr>
            <a:spLocks noGrp="1"/>
          </p:cNvSpPr>
          <p:nvPr>
            <p:ph type="body" sz="quarter" idx="27"/>
          </p:nvPr>
        </p:nvSpPr>
        <p:spPr/>
        <p:txBody>
          <a:bodyPr/>
          <a:lstStyle/>
          <a:p>
            <a:r>
              <a:rPr lang="en-US" dirty="0"/>
              <a:t>Combining the benefits of the HSA, FSA, and VEBA allows members to maximize tax-advantaged medical spending and savings.  </a:t>
            </a:r>
          </a:p>
        </p:txBody>
      </p:sp>
      <p:sp>
        <p:nvSpPr>
          <p:cNvPr id="8" name="Text Placeholder 7">
            <a:extLst>
              <a:ext uri="{FF2B5EF4-FFF2-40B4-BE49-F238E27FC236}">
                <a16:creationId xmlns:a16="http://schemas.microsoft.com/office/drawing/2014/main" id="{C40D8949-365A-47AF-B23B-E50B257DD76E}"/>
              </a:ext>
            </a:extLst>
          </p:cNvPr>
          <p:cNvSpPr>
            <a:spLocks noGrp="1"/>
          </p:cNvSpPr>
          <p:nvPr>
            <p:ph type="body" sz="quarter" idx="28"/>
          </p:nvPr>
        </p:nvSpPr>
        <p:spPr/>
        <p:txBody>
          <a:bodyPr/>
          <a:lstStyle/>
          <a:p>
            <a:r>
              <a:rPr lang="en-US" b="1" dirty="0"/>
              <a:t>Pairing with an FSA and VEBA</a:t>
            </a:r>
          </a:p>
        </p:txBody>
      </p:sp>
      <p:sp>
        <p:nvSpPr>
          <p:cNvPr id="9" name="Text Placeholder 2">
            <a:extLst>
              <a:ext uri="{FF2B5EF4-FFF2-40B4-BE49-F238E27FC236}">
                <a16:creationId xmlns:a16="http://schemas.microsoft.com/office/drawing/2014/main" id="{3070F1F6-1CB3-45E0-9D96-1A4C7545C5B4}"/>
              </a:ext>
            </a:extLst>
          </p:cNvPr>
          <p:cNvSpPr txBox="1">
            <a:spLocks/>
          </p:cNvSpPr>
          <p:nvPr/>
        </p:nvSpPr>
        <p:spPr>
          <a:xfrm>
            <a:off x="1481138" y="1079562"/>
            <a:ext cx="4268787" cy="1206438"/>
          </a:xfrm>
          <a:prstGeom prst="rect">
            <a:avLst/>
          </a:prstGeom>
          <a:ln>
            <a:noFill/>
          </a:ln>
        </p:spPr>
        <p:txBody>
          <a:bodyPr vert="horz" lIns="91440" tIns="45720" rIns="91440" bIns="45720" rtlCol="0">
            <a:noAutofit/>
          </a:bodyPr>
          <a:lstStyle>
            <a:lvl1pPr marL="0" indent="0" algn="l" defTabSz="914400" rtl="0" eaLnBrk="1" latinLnBrk="0" hangingPunct="1">
              <a:lnSpc>
                <a:spcPts val="2000"/>
              </a:lnSpc>
              <a:spcBef>
                <a:spcPts val="1000"/>
              </a:spcBef>
              <a:buFont typeface="Arial" panose="020B0604020202020204" pitchFamily="34" charset="0"/>
              <a:buNone/>
              <a:defRPr sz="1600" kern="1200" baseline="0">
                <a:solidFill>
                  <a:schemeClr val="tx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bg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2" name="Picture Placeholder 19">
            <a:extLst>
              <a:ext uri="{FF2B5EF4-FFF2-40B4-BE49-F238E27FC236}">
                <a16:creationId xmlns:a16="http://schemas.microsoft.com/office/drawing/2014/main" id="{9E665FA7-3846-4C00-8BD8-8F0812F4F5D4}"/>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a:stretch/>
        </p:blipFill>
        <p:spPr>
          <a:xfrm>
            <a:off x="5483225" y="2743200"/>
            <a:ext cx="1371600" cy="1371600"/>
          </a:xfrm>
          <a:noFill/>
        </p:spPr>
      </p:pic>
      <p:pic>
        <p:nvPicPr>
          <p:cNvPr id="24" name="Picture Placeholder 19">
            <a:extLst>
              <a:ext uri="{FF2B5EF4-FFF2-40B4-BE49-F238E27FC236}">
                <a16:creationId xmlns:a16="http://schemas.microsoft.com/office/drawing/2014/main" id="{C1DB7F3D-BCFF-47FF-AA33-4E570E2076D4}"/>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a:stretch/>
        </p:blipFill>
        <p:spPr>
          <a:xfrm>
            <a:off x="5483225" y="4718050"/>
            <a:ext cx="1371600" cy="1371600"/>
          </a:xfrm>
          <a:noFill/>
        </p:spPr>
      </p:pic>
    </p:spTree>
    <p:extLst>
      <p:ext uri="{BB962C8B-B14F-4D97-AF65-F5344CB8AC3E}">
        <p14:creationId xmlns:p14="http://schemas.microsoft.com/office/powerpoint/2010/main" val="211086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computer, computer, monitor&#10;&#10;Description automatically generated">
            <a:extLst>
              <a:ext uri="{FF2B5EF4-FFF2-40B4-BE49-F238E27FC236}">
                <a16:creationId xmlns:a16="http://schemas.microsoft.com/office/drawing/2014/main" id="{1B8F8951-9637-434C-BCA0-F8FC373DE0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435"/>
          <a:stretch/>
        </p:blipFill>
        <p:spPr>
          <a:xfrm>
            <a:off x="2831690" y="0"/>
            <a:ext cx="9360310" cy="6858000"/>
          </a:xfrm>
          <a:prstGeom prst="rect">
            <a:avLst/>
          </a:prstGeom>
        </p:spPr>
      </p:pic>
      <p:sp>
        <p:nvSpPr>
          <p:cNvPr id="7" name="Rectangle 6">
            <a:extLst>
              <a:ext uri="{FF2B5EF4-FFF2-40B4-BE49-F238E27FC236}">
                <a16:creationId xmlns:a16="http://schemas.microsoft.com/office/drawing/2014/main" id="{B14FA595-0D37-42A4-B7D2-DDE7A53A4102}"/>
              </a:ext>
            </a:extLst>
          </p:cNvPr>
          <p:cNvSpPr/>
          <p:nvPr/>
        </p:nvSpPr>
        <p:spPr>
          <a:xfrm>
            <a:off x="5751832" y="1695278"/>
            <a:ext cx="5222816" cy="4393510"/>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Use the preventive care portion of your plan</a:t>
            </a: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Use MinuteClinic</a:t>
            </a:r>
            <a:r>
              <a:rPr kumimoji="0" lang="en-US" sz="1600" b="0" i="0" u="none" strike="noStrike" kern="1200" cap="none" spc="0" normalizeH="0" baseline="30000" noProof="0" dirty="0">
                <a:ln>
                  <a:noFill/>
                </a:ln>
                <a:effectLst/>
                <a:uLnTx/>
                <a:uFillTx/>
                <a:latin typeface="+mj-lt"/>
                <a:ea typeface="+mn-ea"/>
                <a:cs typeface="+mn-cs"/>
              </a:rPr>
              <a:t>®</a:t>
            </a:r>
            <a:r>
              <a:rPr kumimoji="0" lang="en-US" sz="1600" b="0" i="0" u="none" strike="noStrike" kern="1200" cap="none" spc="0" normalizeH="0" baseline="0" noProof="0" dirty="0">
                <a:ln>
                  <a:noFill/>
                </a:ln>
                <a:effectLst/>
                <a:uLnTx/>
                <a:uFillTx/>
                <a:latin typeface="+mj-lt"/>
                <a:ea typeface="+mn-ea"/>
                <a:cs typeface="+mn-cs"/>
              </a:rPr>
              <a:t> or retail clinics</a:t>
            </a: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Go online for doctor visits</a:t>
            </a: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lang="en-US" sz="1600" dirty="0">
                <a:latin typeface="+mj-lt"/>
              </a:rPr>
              <a:t>Choose</a:t>
            </a:r>
            <a:r>
              <a:rPr kumimoji="0" lang="en-US" sz="1600" b="0" i="0" u="none" strike="noStrike" kern="1200" cap="none" spc="0" normalizeH="0" baseline="0" noProof="0" dirty="0">
                <a:ln>
                  <a:noFill/>
                </a:ln>
                <a:effectLst/>
                <a:uLnTx/>
                <a:uFillTx/>
                <a:latin typeface="+mj-lt"/>
                <a:ea typeface="+mn-ea"/>
                <a:cs typeface="+mn-cs"/>
              </a:rPr>
              <a:t> generic drugs</a:t>
            </a: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Inform your doctor/provider that you are </a:t>
            </a:r>
            <a:r>
              <a:rPr lang="en-US" sz="1600" dirty="0">
                <a:latin typeface="+mj-lt"/>
              </a:rPr>
              <a:t>enrolled</a:t>
            </a:r>
            <a:r>
              <a:rPr kumimoji="0" lang="en-US" sz="1600" b="0" i="0" u="none" strike="noStrike" kern="1200" cap="none" spc="0" normalizeH="0" baseline="0" noProof="0" dirty="0">
                <a:ln>
                  <a:noFill/>
                </a:ln>
                <a:effectLst/>
                <a:uLnTx/>
                <a:uFillTx/>
                <a:latin typeface="+mj-lt"/>
                <a:ea typeface="+mn-ea"/>
                <a:cs typeface="+mn-cs"/>
              </a:rPr>
              <a:t> </a:t>
            </a:r>
            <a:br>
              <a:rPr kumimoji="0" lang="en-US" sz="1600" b="0" i="0" u="none" strike="noStrike" kern="1200" cap="none" spc="0" normalizeH="0" baseline="0" noProof="0" dirty="0">
                <a:ln>
                  <a:noFill/>
                </a:ln>
                <a:effectLst/>
                <a:uLnTx/>
                <a:uFillTx/>
                <a:latin typeface="+mj-lt"/>
                <a:ea typeface="+mn-ea"/>
                <a:cs typeface="+mn-cs"/>
              </a:rPr>
            </a:br>
            <a:r>
              <a:rPr kumimoji="0" lang="en-US" sz="1600" b="0" i="0" u="none" strike="noStrike" kern="1200" cap="none" spc="0" normalizeH="0" baseline="0" noProof="0" dirty="0">
                <a:ln>
                  <a:noFill/>
                </a:ln>
                <a:effectLst/>
                <a:uLnTx/>
                <a:uFillTx/>
                <a:latin typeface="+mj-lt"/>
                <a:ea typeface="+mn-ea"/>
                <a:cs typeface="+mn-cs"/>
              </a:rPr>
              <a:t>in a CDHP (consumer-directed health plan)</a:t>
            </a: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Shop for medical value – compare charges</a:t>
            </a:r>
          </a:p>
          <a:p>
            <a:pPr marL="228600" indent="-228600">
              <a:spcAft>
                <a:spcPts val="900"/>
              </a:spcAft>
              <a:buClr>
                <a:schemeClr val="accent1"/>
              </a:buClr>
              <a:buSzPct val="110000"/>
              <a:buFont typeface="Arial" panose="020B0604020202020204" pitchFamily="34" charset="0"/>
              <a:buChar char="•"/>
              <a:defRPr/>
            </a:pPr>
            <a:r>
              <a:rPr kumimoji="0" lang="en-US" sz="1600" b="0" i="0" u="none" strike="noStrike" kern="1200" cap="none" spc="0" normalizeH="0" baseline="0" noProof="0" dirty="0">
                <a:ln>
                  <a:noFill/>
                </a:ln>
                <a:effectLst/>
                <a:uLnTx/>
                <a:uFillTx/>
                <a:latin typeface="+mj-lt"/>
                <a:ea typeface="+mn-ea"/>
                <a:cs typeface="+mn-cs"/>
              </a:rPr>
              <a:t>Evaluate different </a:t>
            </a:r>
            <a:r>
              <a:rPr lang="en-US" sz="1600" dirty="0">
                <a:latin typeface="+mj-lt"/>
              </a:rPr>
              <a:t>pharmacies and look      	       up manufacturer discounts on prescriptions</a:t>
            </a:r>
          </a:p>
          <a:p>
            <a:pPr marL="228600" lvl="0" indent="-228600">
              <a:spcAft>
                <a:spcPts val="900"/>
              </a:spcAft>
              <a:buClr>
                <a:schemeClr val="accent1"/>
              </a:buClr>
              <a:buSzPct val="110000"/>
              <a:buFont typeface="Arial" panose="020B0604020202020204" pitchFamily="34" charset="0"/>
              <a:buChar char="•"/>
              <a:defRPr/>
            </a:pPr>
            <a:r>
              <a:rPr lang="en-US" sz="1600" dirty="0">
                <a:latin typeface="+mj-lt"/>
                <a:ea typeface="Calibri" panose="020F0502020204030204" pitchFamily="34" charset="0"/>
                <a:cs typeface="Times New Roman" panose="02020603050405020304" pitchFamily="18" charset="0"/>
              </a:rPr>
              <a:t>Access </a:t>
            </a:r>
            <a:r>
              <a:rPr lang="en-US" sz="1600" dirty="0">
                <a:effectLst/>
                <a:latin typeface="+mj-lt"/>
                <a:ea typeface="Calibri" panose="020F0502020204030204" pitchFamily="34" charset="0"/>
                <a:cs typeface="Times New Roman" panose="02020603050405020304" pitchFamily="18" charset="0"/>
              </a:rPr>
              <a:t>the Amazon</a:t>
            </a:r>
            <a:r>
              <a:rPr kumimoji="0" lang="en-US" sz="1600" b="0" i="0" u="none" strike="noStrike" kern="1200" cap="none" spc="0" normalizeH="0" baseline="30000" noProof="0" dirty="0">
                <a:ln>
                  <a:noFill/>
                </a:ln>
                <a:effectLst/>
                <a:uLnTx/>
                <a:uFillTx/>
                <a:latin typeface="+mj-lt"/>
                <a:ea typeface="+mn-ea"/>
                <a:cs typeface="+mn-cs"/>
              </a:rPr>
              <a:t>®</a:t>
            </a:r>
            <a:r>
              <a:rPr lang="en-US" sz="1600" dirty="0">
                <a:effectLst/>
                <a:latin typeface="+mj-lt"/>
                <a:ea typeface="Calibri" panose="020F0502020204030204" pitchFamily="34" charset="0"/>
                <a:cs typeface="Times New Roman" panose="02020603050405020304" pitchFamily="18" charset="0"/>
              </a:rPr>
              <a:t> </a:t>
            </a:r>
            <a:r>
              <a:rPr lang="en-US" sz="1600" dirty="0">
                <a:latin typeface="+mj-lt"/>
                <a:ea typeface="Calibri" panose="020F0502020204030204" pitchFamily="34" charset="0"/>
                <a:cs typeface="Times New Roman" panose="02020603050405020304" pitchFamily="18" charset="0"/>
              </a:rPr>
              <a:t>FSA/HSA store to shop by category, price, and best sellers</a:t>
            </a:r>
            <a:endParaRPr kumimoji="0" lang="en-US" sz="1600" b="0" i="0" u="none" strike="noStrike" kern="1200" cap="none" spc="0" normalizeH="0" baseline="0" noProof="0" dirty="0">
              <a:ln>
                <a:noFill/>
              </a:ln>
              <a:effectLst/>
              <a:uLnTx/>
              <a:uFillTx/>
              <a:latin typeface="+mj-lt"/>
              <a:ea typeface="+mn-ea"/>
              <a:cs typeface="+mn-cs"/>
            </a:endParaRPr>
          </a:p>
          <a:p>
            <a:pPr marL="228600" marR="0" lvl="0" indent="-228600" algn="l" defTabSz="914400" rtl="0" eaLnBrk="1" fontAlgn="auto" latinLnBrk="0" hangingPunct="1">
              <a:lnSpc>
                <a:spcPct val="100000"/>
              </a:lnSpc>
              <a:spcBef>
                <a:spcPts val="0"/>
              </a:spcBef>
              <a:spcAft>
                <a:spcPts val="900"/>
              </a:spcAft>
              <a:buClr>
                <a:schemeClr val="accent1"/>
              </a:buClr>
              <a:buSzPct val="110000"/>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mj-lt"/>
                <a:ea typeface="+mn-ea"/>
                <a:cs typeface="+mn-cs"/>
              </a:rPr>
              <a:t>Use your health plan tools and resources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p:txBody>
      </p:sp>
      <p:pic>
        <p:nvPicPr>
          <p:cNvPr id="13" name="Picture 12" descr="Arrow&#10;&#10;Description automatically generated">
            <a:extLst>
              <a:ext uri="{FF2B5EF4-FFF2-40B4-BE49-F238E27FC236}">
                <a16:creationId xmlns:a16="http://schemas.microsoft.com/office/drawing/2014/main" id="{AF9D01C1-E353-8E43-897D-3E77B85FFD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1308" y="4639057"/>
            <a:ext cx="1283297" cy="1283297"/>
          </a:xfrm>
          <a:prstGeom prst="rect">
            <a:avLst/>
          </a:prstGeom>
        </p:spPr>
      </p:pic>
      <p:pic>
        <p:nvPicPr>
          <p:cNvPr id="15" name="Picture 14" descr="Text&#10;&#10;Description automatically generated">
            <a:extLst>
              <a:ext uri="{FF2B5EF4-FFF2-40B4-BE49-F238E27FC236}">
                <a16:creationId xmlns:a16="http://schemas.microsoft.com/office/drawing/2014/main" id="{E1AA94A9-3706-9A4D-B5E1-DF6C57D863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8174" y="3397605"/>
            <a:ext cx="1176365" cy="1176365"/>
          </a:xfrm>
          <a:prstGeom prst="rect">
            <a:avLst/>
          </a:prstGeom>
        </p:spPr>
      </p:pic>
      <p:pic>
        <p:nvPicPr>
          <p:cNvPr id="17" name="Picture 16" descr="Icon&#10;&#10;Description automatically generated">
            <a:extLst>
              <a:ext uri="{FF2B5EF4-FFF2-40B4-BE49-F238E27FC236}">
                <a16:creationId xmlns:a16="http://schemas.microsoft.com/office/drawing/2014/main" id="{C13DE65A-9085-3049-A0C9-245E2DED75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58377" y="1843538"/>
            <a:ext cx="1283298" cy="1283298"/>
          </a:xfrm>
          <a:prstGeom prst="rect">
            <a:avLst/>
          </a:prstGeom>
        </p:spPr>
      </p:pic>
      <p:pic>
        <p:nvPicPr>
          <p:cNvPr id="19" name="Picture 18" descr="Icon&#10;&#10;Description automatically generated">
            <a:extLst>
              <a:ext uri="{FF2B5EF4-FFF2-40B4-BE49-F238E27FC236}">
                <a16:creationId xmlns:a16="http://schemas.microsoft.com/office/drawing/2014/main" id="{E8305B42-17EB-044A-97CC-ADACEF4DE8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7072" y="334815"/>
            <a:ext cx="1691105" cy="1691105"/>
          </a:xfrm>
          <a:prstGeom prst="rect">
            <a:avLst/>
          </a:prstGeom>
        </p:spPr>
      </p:pic>
      <p:sp>
        <p:nvSpPr>
          <p:cNvPr id="20" name="TextBox 19">
            <a:extLst>
              <a:ext uri="{FF2B5EF4-FFF2-40B4-BE49-F238E27FC236}">
                <a16:creationId xmlns:a16="http://schemas.microsoft.com/office/drawing/2014/main" id="{1D1B03B3-B2E3-0246-8355-03419A59934D}"/>
              </a:ext>
            </a:extLst>
          </p:cNvPr>
          <p:cNvSpPr txBox="1"/>
          <p:nvPr/>
        </p:nvSpPr>
        <p:spPr>
          <a:xfrm>
            <a:off x="4588329" y="615592"/>
            <a:ext cx="4343813" cy="584775"/>
          </a:xfrm>
          <a:prstGeom prst="rect">
            <a:avLst/>
          </a:prstGeom>
          <a:noFill/>
        </p:spPr>
        <p:txBody>
          <a:bodyPr wrap="square" rtlCol="0">
            <a:spAutoFit/>
          </a:bodyPr>
          <a:lstStyle/>
          <a:p>
            <a:r>
              <a:rPr lang="en-US" sz="3200" dirty="0">
                <a:solidFill>
                  <a:srgbClr val="FFCC01"/>
                </a:solidFill>
              </a:rPr>
              <a:t>Shop for care</a:t>
            </a:r>
          </a:p>
        </p:txBody>
      </p:sp>
      <p:sp>
        <p:nvSpPr>
          <p:cNvPr id="11" name="Rectangle 10">
            <a:extLst>
              <a:ext uri="{FF2B5EF4-FFF2-40B4-BE49-F238E27FC236}">
                <a16:creationId xmlns:a16="http://schemas.microsoft.com/office/drawing/2014/main" id="{622DC291-4C03-4891-86F1-BB8D62B22BBF}"/>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14</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8" name="Title 1">
            <a:extLst>
              <a:ext uri="{FF2B5EF4-FFF2-40B4-BE49-F238E27FC236}">
                <a16:creationId xmlns:a16="http://schemas.microsoft.com/office/drawing/2014/main" id="{F3BD0600-5A44-4DCD-9A79-D8CE139697DC}"/>
              </a:ext>
            </a:extLst>
          </p:cNvPr>
          <p:cNvSpPr txBox="1">
            <a:spLocks/>
          </p:cNvSpPr>
          <p:nvPr/>
        </p:nvSpPr>
        <p:spPr>
          <a:xfrm>
            <a:off x="429175" y="1686337"/>
            <a:ext cx="3998590" cy="421864"/>
          </a:xfrm>
          <a:prstGeom prst="rect">
            <a:avLst/>
          </a:prstGeom>
        </p:spPr>
        <p:txBody>
          <a:bodyPr vert="horz" lIns="91440" tIns="45720" rIns="91440" bIns="45720" rtlCol="0" anchor="ctr">
            <a:noAutofit/>
          </a:bodyPr>
          <a:lstStyle>
            <a:lvl1pPr algn="l" defTabSz="914400" rtl="0" eaLnBrk="1" latinLnBrk="0" hangingPunct="1">
              <a:lnSpc>
                <a:spcPts val="4020"/>
              </a:lnSpc>
              <a:spcBef>
                <a:spcPct val="0"/>
              </a:spcBef>
              <a:buNone/>
              <a:defRPr sz="3600" b="1" kern="1200">
                <a:solidFill>
                  <a:schemeClr val="bg1"/>
                </a:solidFill>
                <a:latin typeface="+mj-lt"/>
                <a:ea typeface="+mj-ea"/>
                <a:cs typeface="+mj-cs"/>
              </a:defRPr>
            </a:lvl1pPr>
          </a:lstStyle>
          <a:p>
            <a:r>
              <a:rPr lang="en-US" dirty="0">
                <a:solidFill>
                  <a:srgbClr val="FFCC01"/>
                </a:solidFill>
              </a:rPr>
              <a:t>HSA </a:t>
            </a:r>
            <a:br>
              <a:rPr lang="en-US" dirty="0">
                <a:solidFill>
                  <a:srgbClr val="FFCC01"/>
                </a:solidFill>
              </a:rPr>
            </a:br>
            <a:r>
              <a:rPr lang="en-US" dirty="0">
                <a:solidFill>
                  <a:srgbClr val="FFCC01"/>
                </a:solidFill>
              </a:rPr>
              <a:t>strategy:</a:t>
            </a:r>
          </a:p>
        </p:txBody>
      </p:sp>
    </p:spTree>
    <p:extLst>
      <p:ext uri="{BB962C8B-B14F-4D97-AF65-F5344CB8AC3E}">
        <p14:creationId xmlns:p14="http://schemas.microsoft.com/office/powerpoint/2010/main" val="389379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monitor, desk, screenshot&#10;&#10;Description automatically generated">
            <a:extLst>
              <a:ext uri="{FF2B5EF4-FFF2-40B4-BE49-F238E27FC236}">
                <a16:creationId xmlns:a16="http://schemas.microsoft.com/office/drawing/2014/main" id="{57C21631-6704-DD40-83BB-B95AA51EAF25}"/>
              </a:ext>
            </a:extLst>
          </p:cNvPr>
          <p:cNvPicPr>
            <a:picLocks noChangeAspect="1"/>
          </p:cNvPicPr>
          <p:nvPr/>
        </p:nvPicPr>
        <p:blipFill rotWithShape="1">
          <a:blip r:embed="rId2"/>
          <a:srcRect l="22885"/>
          <a:stretch/>
        </p:blipFill>
        <p:spPr>
          <a:xfrm>
            <a:off x="2790090" y="0"/>
            <a:ext cx="9401909" cy="685800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6A6FD232-A0B1-4CA6-A96F-A111A581D2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90092" y="0"/>
            <a:ext cx="9401908" cy="6858000"/>
          </a:xfrm>
          <a:prstGeom prst="rect">
            <a:avLst/>
          </a:prstGeom>
        </p:spPr>
      </p:pic>
      <p:sp>
        <p:nvSpPr>
          <p:cNvPr id="2" name="Title 1">
            <a:extLst>
              <a:ext uri="{FF2B5EF4-FFF2-40B4-BE49-F238E27FC236}">
                <a16:creationId xmlns:a16="http://schemas.microsoft.com/office/drawing/2014/main" id="{DC3D78DD-06C5-4B89-B2BD-C1A11B864311}"/>
              </a:ext>
            </a:extLst>
          </p:cNvPr>
          <p:cNvSpPr>
            <a:spLocks noGrp="1"/>
          </p:cNvSpPr>
          <p:nvPr>
            <p:ph type="title"/>
          </p:nvPr>
        </p:nvSpPr>
        <p:spPr>
          <a:xfrm>
            <a:off x="3200806" y="1569811"/>
            <a:ext cx="7886700" cy="769194"/>
          </a:xfrm>
        </p:spPr>
        <p:txBody>
          <a:bodyPr vert="horz" lIns="91440" tIns="45720" rIns="91440" bIns="45720" rtlCol="0" anchor="ctr">
            <a:normAutofit/>
          </a:bodyPr>
          <a:lstStyle/>
          <a:p>
            <a:pPr algn="ctr"/>
            <a:r>
              <a:rPr lang="en-US" sz="2800" b="1" kern="1200" dirty="0">
                <a:solidFill>
                  <a:srgbClr val="FFCC01"/>
                </a:solidFill>
                <a:latin typeface="+mj-lt"/>
                <a:ea typeface="+mj-ea"/>
                <a:cs typeface="+mj-cs"/>
              </a:rPr>
              <a:t>Delay reimbursements and save receipts</a:t>
            </a:r>
            <a:endParaRPr lang="en-US" sz="2800" kern="1200" dirty="0">
              <a:solidFill>
                <a:srgbClr val="FFCC01"/>
              </a:solidFill>
              <a:latin typeface="+mj-lt"/>
              <a:ea typeface="+mj-ea"/>
              <a:cs typeface="+mj-cs"/>
            </a:endParaRPr>
          </a:p>
        </p:txBody>
      </p:sp>
      <p:sp>
        <p:nvSpPr>
          <p:cNvPr id="7" name="Content Placeholder 2">
            <a:extLst>
              <a:ext uri="{FF2B5EF4-FFF2-40B4-BE49-F238E27FC236}">
                <a16:creationId xmlns:a16="http://schemas.microsoft.com/office/drawing/2014/main" id="{99A49996-9F3E-4CB9-BF97-76B387800F33}"/>
              </a:ext>
            </a:extLst>
          </p:cNvPr>
          <p:cNvSpPr txBox="1">
            <a:spLocks/>
          </p:cNvSpPr>
          <p:nvPr/>
        </p:nvSpPr>
        <p:spPr>
          <a:xfrm>
            <a:off x="3529823" y="2426436"/>
            <a:ext cx="3614333" cy="3526307"/>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ts val="1000"/>
              </a:spcBef>
              <a:spcAft>
                <a:spcPts val="0"/>
              </a:spcAft>
              <a:buClr>
                <a:srgbClr val="FFCD06"/>
              </a:buClr>
              <a:buSzPct val="110000"/>
              <a:buFont typeface="+mj-lt"/>
              <a:buNone/>
              <a:tabLst/>
              <a:defRPr lang="en-US" sz="1400" b="0" i="0" kern="1200" smtClean="0">
                <a:solidFill>
                  <a:srgbClr val="323332"/>
                </a:solidFill>
                <a:effectLst/>
                <a:latin typeface="Calibri" charset="0"/>
                <a:ea typeface="Calibri" charset="0"/>
                <a:cs typeface="Calibri" charset="0"/>
              </a:defRPr>
            </a:lvl1pPr>
            <a:lvl2pPr marL="7086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2pPr>
            <a:lvl3pPr marL="1165860" indent="-251460" algn="l" defTabSz="914400" rtl="0" eaLnBrk="1" latinLnBrk="0" hangingPunct="1">
              <a:lnSpc>
                <a:spcPct val="90000"/>
              </a:lnSpc>
              <a:spcBef>
                <a:spcPts val="500"/>
              </a:spcBef>
              <a:buFont typeface="+mj-lt"/>
              <a:buAutoNum type="romanLcPeriod"/>
              <a:defRPr sz="1600" kern="1200">
                <a:solidFill>
                  <a:schemeClr val="tx1"/>
                </a:solidFill>
                <a:latin typeface="+mn-lt"/>
                <a:ea typeface="+mn-ea"/>
                <a:cs typeface="+mn-cs"/>
              </a:defRPr>
            </a:lvl3pPr>
            <a:lvl4pPr marL="1623060" indent="-251460" algn="l" defTabSz="914400" rtl="0" eaLnBrk="1" latinLnBrk="0" hangingPunct="1">
              <a:lnSpc>
                <a:spcPct val="90000"/>
              </a:lnSpc>
              <a:spcBef>
                <a:spcPts val="500"/>
              </a:spcBef>
              <a:buClr>
                <a:srgbClr val="323332"/>
              </a:buClr>
              <a:buFont typeface="+mj-lt"/>
              <a:buAutoNum type="arabicPeriod"/>
              <a:defRPr sz="1600" kern="1200">
                <a:solidFill>
                  <a:schemeClr val="tx1"/>
                </a:solidFill>
                <a:latin typeface="+mn-lt"/>
                <a:ea typeface="+mn-ea"/>
                <a:cs typeface="+mn-cs"/>
              </a:defRPr>
            </a:lvl4pPr>
            <a:lvl5pPr marL="20802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8600">
              <a:lnSpc>
                <a:spcPct val="100000"/>
              </a:lnSpc>
              <a:buFont typeface="Arial" panose="020B0604020202020204" pitchFamily="34" charset="0"/>
              <a:buChar char="•"/>
            </a:pPr>
            <a:r>
              <a:rPr lang="en-US" sz="1600" dirty="0">
                <a:solidFill>
                  <a:schemeClr val="tx1"/>
                </a:solidFill>
                <a:latin typeface="+mn-lt"/>
                <a:ea typeface="+mn-ea"/>
                <a:cs typeface="Arial" panose="020B0604020202020204" pitchFamily="34" charset="0"/>
              </a:rPr>
              <a:t>Opt out of the crossover feature</a:t>
            </a:r>
          </a:p>
          <a:p>
            <a:pPr marL="285750" indent="-228600">
              <a:lnSpc>
                <a:spcPct val="100000"/>
              </a:lnSpc>
              <a:buFont typeface="Arial" panose="020B0604020202020204" pitchFamily="34" charset="0"/>
              <a:buChar char="•"/>
            </a:pPr>
            <a:r>
              <a:rPr lang="en-US" sz="1600" dirty="0">
                <a:solidFill>
                  <a:schemeClr val="tx1"/>
                </a:solidFill>
                <a:latin typeface="+mn-lt"/>
                <a:ea typeface="+mn-ea"/>
                <a:cs typeface="Arial" panose="020B0604020202020204" pitchFamily="34" charset="0"/>
              </a:rPr>
              <a:t>Any expense you incur after you’ve established your HSA and pay out-of-pocket expenses creates an opportunity for a        tax-free withdrawal</a:t>
            </a:r>
          </a:p>
          <a:p>
            <a:pPr marL="285750" indent="-228600">
              <a:lnSpc>
                <a:spcPct val="100000"/>
              </a:lnSpc>
              <a:buFont typeface="Arial" panose="020B0604020202020204" pitchFamily="34" charset="0"/>
              <a:buChar char="•"/>
            </a:pPr>
            <a:r>
              <a:rPr lang="en-US" sz="1600" dirty="0">
                <a:solidFill>
                  <a:schemeClr val="tx1"/>
                </a:solidFill>
                <a:latin typeface="+mn-lt"/>
                <a:ea typeface="+mn-ea"/>
                <a:cs typeface="Arial" panose="020B0604020202020204" pitchFamily="34" charset="0"/>
              </a:rPr>
              <a:t>Your ability to submit claims never expires as long as you have a balance in your HSA</a:t>
            </a:r>
          </a:p>
          <a:p>
            <a:pPr marL="285750" indent="-228600">
              <a:lnSpc>
                <a:spcPct val="100000"/>
              </a:lnSpc>
              <a:buFont typeface="Arial" panose="020B0604020202020204" pitchFamily="34" charset="0"/>
              <a:buChar char="•"/>
            </a:pPr>
            <a:r>
              <a:rPr lang="en-US" sz="1600" dirty="0">
                <a:solidFill>
                  <a:schemeClr val="tx1"/>
                </a:solidFill>
                <a:latin typeface="+mn-lt"/>
                <a:ea typeface="+mn-ea"/>
                <a:cs typeface="Arial" panose="020B0604020202020204" pitchFamily="34" charset="0"/>
              </a:rPr>
              <a:t>You retain a higher HSA balance to earn interest or invest, increasing the potential for growth</a:t>
            </a:r>
          </a:p>
        </p:txBody>
      </p:sp>
      <p:sp>
        <p:nvSpPr>
          <p:cNvPr id="11" name="Content Placeholder 2">
            <a:extLst>
              <a:ext uri="{FF2B5EF4-FFF2-40B4-BE49-F238E27FC236}">
                <a16:creationId xmlns:a16="http://schemas.microsoft.com/office/drawing/2014/main" id="{40AD2ECE-D595-2940-AF65-8BA79173BC7C}"/>
              </a:ext>
            </a:extLst>
          </p:cNvPr>
          <p:cNvSpPr txBox="1">
            <a:spLocks/>
          </p:cNvSpPr>
          <p:nvPr/>
        </p:nvSpPr>
        <p:spPr>
          <a:xfrm>
            <a:off x="7048581" y="2426436"/>
            <a:ext cx="3614333" cy="2508603"/>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ts val="1000"/>
              </a:spcBef>
              <a:spcAft>
                <a:spcPts val="0"/>
              </a:spcAft>
              <a:buClr>
                <a:srgbClr val="FFCD06"/>
              </a:buClr>
              <a:buSzPct val="110000"/>
              <a:buFont typeface="+mj-lt"/>
              <a:buNone/>
              <a:tabLst/>
              <a:defRPr lang="en-US" sz="1400" b="0" i="0" kern="1200" smtClean="0">
                <a:solidFill>
                  <a:srgbClr val="323332"/>
                </a:solidFill>
                <a:effectLst/>
                <a:latin typeface="Calibri" charset="0"/>
                <a:ea typeface="Calibri" charset="0"/>
                <a:cs typeface="Calibri" charset="0"/>
              </a:defRPr>
            </a:lvl1pPr>
            <a:lvl2pPr marL="7086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2pPr>
            <a:lvl3pPr marL="1165860" indent="-251460" algn="l" defTabSz="914400" rtl="0" eaLnBrk="1" latinLnBrk="0" hangingPunct="1">
              <a:lnSpc>
                <a:spcPct val="90000"/>
              </a:lnSpc>
              <a:spcBef>
                <a:spcPts val="500"/>
              </a:spcBef>
              <a:buFont typeface="+mj-lt"/>
              <a:buAutoNum type="romanLcPeriod"/>
              <a:defRPr sz="1600" kern="1200">
                <a:solidFill>
                  <a:schemeClr val="tx1"/>
                </a:solidFill>
                <a:latin typeface="+mn-lt"/>
                <a:ea typeface="+mn-ea"/>
                <a:cs typeface="+mn-cs"/>
              </a:defRPr>
            </a:lvl3pPr>
            <a:lvl4pPr marL="1623060" indent="-251460" algn="l" defTabSz="914400" rtl="0" eaLnBrk="1" latinLnBrk="0" hangingPunct="1">
              <a:lnSpc>
                <a:spcPct val="90000"/>
              </a:lnSpc>
              <a:spcBef>
                <a:spcPts val="500"/>
              </a:spcBef>
              <a:buClr>
                <a:srgbClr val="323332"/>
              </a:buClr>
              <a:buFont typeface="+mj-lt"/>
              <a:buAutoNum type="arabicPeriod"/>
              <a:defRPr sz="1600" kern="1200">
                <a:solidFill>
                  <a:schemeClr val="tx1"/>
                </a:solidFill>
                <a:latin typeface="+mn-lt"/>
                <a:ea typeface="+mn-ea"/>
                <a:cs typeface="+mn-cs"/>
              </a:defRPr>
            </a:lvl4pPr>
            <a:lvl5pPr marL="2080260" indent="-251460" algn="l" defTabSz="914400" rtl="0" eaLnBrk="1" latinLnBrk="0" hangingPunct="1">
              <a:lnSpc>
                <a:spcPct val="90000"/>
              </a:lnSpc>
              <a:spcBef>
                <a:spcPts val="500"/>
              </a:spcBef>
              <a:buClr>
                <a:srgbClr val="323332"/>
              </a:buClr>
              <a:buFont typeface="+mj-lt"/>
              <a:buAutoNum type="alphaLcPeriod"/>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8600">
              <a:lnSpc>
                <a:spcPct val="100000"/>
              </a:lnSpc>
              <a:buFont typeface="Arial" panose="020B0604020202020204" pitchFamily="34" charset="0"/>
              <a:buChar char="•"/>
            </a:pPr>
            <a:r>
              <a:rPr lang="en-US" sz="1600" dirty="0">
                <a:solidFill>
                  <a:schemeClr val="tx1"/>
                </a:solidFill>
                <a:latin typeface="+mn-lt"/>
                <a:ea typeface="+mn-ea"/>
                <a:cs typeface="Arial" panose="020B0604020202020204" pitchFamily="34" charset="0"/>
              </a:rPr>
              <a:t>You can stop and continue this   strategy as you see fit, or as major life events occur – such as an interruption or reduction to income</a:t>
            </a:r>
          </a:p>
          <a:p>
            <a:pPr marL="285750" indent="-228600">
              <a:lnSpc>
                <a:spcPct val="100000"/>
              </a:lnSpc>
              <a:buFont typeface="Arial" panose="020B0604020202020204" pitchFamily="34" charset="0"/>
              <a:buChar char="•"/>
            </a:pPr>
            <a:r>
              <a:rPr lang="en-US" sz="1600" dirty="0">
                <a:solidFill>
                  <a:schemeClr val="tx1"/>
                </a:solidFill>
                <a:latin typeface="+mn-lt"/>
                <a:cs typeface="Arial" panose="020B0604020202020204" pitchFamily="34" charset="0"/>
              </a:rPr>
              <a:t>At age 65, you can make distributions from your HSA for non-eligible expenses without a penalty; just pay your income taxes</a:t>
            </a:r>
            <a:endParaRPr lang="en-US" sz="1600" dirty="0">
              <a:solidFill>
                <a:schemeClr val="tx1"/>
              </a:solidFill>
              <a:latin typeface="+mn-lt"/>
              <a:ea typeface="+mn-ea"/>
              <a:cs typeface="Arial" panose="020B0604020202020204" pitchFamily="34" charset="0"/>
            </a:endParaRPr>
          </a:p>
          <a:p>
            <a:pPr marL="285750" indent="-228600">
              <a:buFont typeface="Arial" panose="020B0604020202020204" pitchFamily="34" charset="0"/>
              <a:buChar char="•"/>
            </a:pPr>
            <a:endParaRPr lang="en-US" sz="1600" dirty="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80F21462-E94F-7E45-BF6E-505B9A09D5BF}"/>
              </a:ext>
            </a:extLst>
          </p:cNvPr>
          <p:cNvPicPr>
            <a:picLocks noChangeAspect="1"/>
          </p:cNvPicPr>
          <p:nvPr/>
        </p:nvPicPr>
        <p:blipFill>
          <a:blip r:embed="rId4"/>
          <a:stretch>
            <a:fillRect/>
          </a:stretch>
        </p:blipFill>
        <p:spPr>
          <a:xfrm>
            <a:off x="3749215" y="5070318"/>
            <a:ext cx="6789883" cy="984533"/>
          </a:xfrm>
          <a:prstGeom prst="rect">
            <a:avLst/>
          </a:prstGeom>
        </p:spPr>
      </p:pic>
      <p:sp>
        <p:nvSpPr>
          <p:cNvPr id="10" name="Rectangle 9">
            <a:extLst>
              <a:ext uri="{FF2B5EF4-FFF2-40B4-BE49-F238E27FC236}">
                <a16:creationId xmlns:a16="http://schemas.microsoft.com/office/drawing/2014/main" id="{921FAD9D-614F-48B9-84BE-C0BBDD272243}"/>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15</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itle 1">
            <a:extLst>
              <a:ext uri="{FF2B5EF4-FFF2-40B4-BE49-F238E27FC236}">
                <a16:creationId xmlns:a16="http://schemas.microsoft.com/office/drawing/2014/main" id="{86ED4744-AFFD-4AEB-9466-CE95ECC5CB09}"/>
              </a:ext>
            </a:extLst>
          </p:cNvPr>
          <p:cNvSpPr txBox="1">
            <a:spLocks/>
          </p:cNvSpPr>
          <p:nvPr/>
        </p:nvSpPr>
        <p:spPr>
          <a:xfrm>
            <a:off x="429175" y="1686337"/>
            <a:ext cx="3998590" cy="421864"/>
          </a:xfrm>
          <a:prstGeom prst="rect">
            <a:avLst/>
          </a:prstGeom>
        </p:spPr>
        <p:txBody>
          <a:bodyPr vert="horz" lIns="91440" tIns="45720" rIns="91440" bIns="45720" rtlCol="0" anchor="ctr">
            <a:noAutofit/>
          </a:bodyPr>
          <a:lstStyle>
            <a:lvl1pPr algn="l" defTabSz="914400" rtl="0" eaLnBrk="1" latinLnBrk="0" hangingPunct="1">
              <a:lnSpc>
                <a:spcPts val="4020"/>
              </a:lnSpc>
              <a:spcBef>
                <a:spcPct val="0"/>
              </a:spcBef>
              <a:buNone/>
              <a:defRPr sz="3600" b="1" kern="1200">
                <a:solidFill>
                  <a:schemeClr val="bg1"/>
                </a:solidFill>
                <a:latin typeface="+mj-lt"/>
                <a:ea typeface="+mj-ea"/>
                <a:cs typeface="+mj-cs"/>
              </a:defRPr>
            </a:lvl1pPr>
          </a:lstStyle>
          <a:p>
            <a:r>
              <a:rPr lang="en-US" dirty="0">
                <a:solidFill>
                  <a:srgbClr val="FFCC01"/>
                </a:solidFill>
              </a:rPr>
              <a:t>HSA </a:t>
            </a:r>
            <a:br>
              <a:rPr lang="en-US" dirty="0">
                <a:solidFill>
                  <a:srgbClr val="FFCC01"/>
                </a:solidFill>
              </a:rPr>
            </a:br>
            <a:r>
              <a:rPr lang="en-US" dirty="0">
                <a:solidFill>
                  <a:srgbClr val="FFCC01"/>
                </a:solidFill>
              </a:rPr>
              <a:t>strategy:</a:t>
            </a:r>
          </a:p>
        </p:txBody>
      </p:sp>
    </p:spTree>
    <p:extLst>
      <p:ext uri="{BB962C8B-B14F-4D97-AF65-F5344CB8AC3E}">
        <p14:creationId xmlns:p14="http://schemas.microsoft.com/office/powerpoint/2010/main" val="78072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1FE3FB-55F7-6144-A0CD-46B9D72C00E2}"/>
              </a:ext>
            </a:extLst>
          </p:cNvPr>
          <p:cNvSpPr/>
          <p:nvPr/>
        </p:nvSpPr>
        <p:spPr>
          <a:xfrm>
            <a:off x="0" y="0"/>
            <a:ext cx="4714875" cy="68580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18872" y="4040482"/>
            <a:ext cx="3998590" cy="421864"/>
          </a:xfrm>
        </p:spPr>
        <p:txBody>
          <a:bodyPr/>
          <a:lstStyle/>
          <a:p>
            <a:pPr>
              <a:lnSpc>
                <a:spcPct val="100000"/>
              </a:lnSpc>
            </a:pPr>
            <a:r>
              <a:rPr lang="en-US" sz="3200" dirty="0">
                <a:solidFill>
                  <a:srgbClr val="FFCC01"/>
                </a:solidFill>
              </a:rPr>
              <a:t>5 ways </a:t>
            </a:r>
            <a:br>
              <a:rPr lang="en-US" sz="3200" dirty="0">
                <a:solidFill>
                  <a:srgbClr val="FFCC01"/>
                </a:solidFill>
              </a:rPr>
            </a:br>
            <a:r>
              <a:rPr lang="en-US" sz="3200" dirty="0">
                <a:solidFill>
                  <a:srgbClr val="FFCC01"/>
                </a:solidFill>
              </a:rPr>
              <a:t>an HSA can </a:t>
            </a:r>
            <a:br>
              <a:rPr lang="en-US" sz="3200" dirty="0">
                <a:solidFill>
                  <a:srgbClr val="FFCC01"/>
                </a:solidFill>
              </a:rPr>
            </a:br>
            <a:r>
              <a:rPr lang="en-US" sz="3200" dirty="0">
                <a:solidFill>
                  <a:srgbClr val="FFCC01"/>
                </a:solidFill>
              </a:rPr>
              <a:t>help you save </a:t>
            </a:r>
            <a:br>
              <a:rPr lang="en-US" sz="3200" dirty="0">
                <a:solidFill>
                  <a:srgbClr val="FFCC01"/>
                </a:solidFill>
              </a:rPr>
            </a:br>
            <a:r>
              <a:rPr lang="en-US" sz="3200" dirty="0">
                <a:solidFill>
                  <a:srgbClr val="FFCC01"/>
                </a:solidFill>
              </a:rPr>
              <a:t>for your future</a:t>
            </a:r>
          </a:p>
        </p:txBody>
      </p:sp>
      <p:sp>
        <p:nvSpPr>
          <p:cNvPr id="4" name="Text Placeholder 3"/>
          <p:cNvSpPr>
            <a:spLocks noGrp="1"/>
          </p:cNvSpPr>
          <p:nvPr>
            <p:ph type="body" sz="quarter" idx="13"/>
          </p:nvPr>
        </p:nvSpPr>
        <p:spPr>
          <a:xfrm>
            <a:off x="5031796" y="649608"/>
            <a:ext cx="6972473" cy="2217922"/>
          </a:xfrm>
        </p:spPr>
        <p:txBody>
          <a:bodyPr>
            <a:noAutofit/>
          </a:bodyPr>
          <a:lstStyle/>
          <a:p>
            <a:pPr>
              <a:lnSpc>
                <a:spcPct val="100000"/>
              </a:lnSpc>
              <a:spcBef>
                <a:spcPts val="600"/>
              </a:spcBef>
            </a:pPr>
            <a:r>
              <a:rPr lang="en-US" sz="2000" b="1" dirty="0">
                <a:solidFill>
                  <a:schemeClr val="tx1"/>
                </a:solidFill>
              </a:rPr>
              <a:t>Money is not taxed</a:t>
            </a:r>
            <a:br>
              <a:rPr lang="en-US" sz="2000" b="1" dirty="0">
                <a:solidFill>
                  <a:schemeClr val="tx1"/>
                </a:solidFill>
              </a:rPr>
            </a:br>
            <a:r>
              <a:rPr lang="en-US" sz="1400" dirty="0">
                <a:solidFill>
                  <a:schemeClr val="tx1"/>
                </a:solidFill>
              </a:rPr>
              <a:t>Money goes into your HSA without paying state</a:t>
            </a:r>
            <a:r>
              <a:rPr lang="en-US" sz="1400" baseline="30000" dirty="0">
                <a:solidFill>
                  <a:schemeClr val="tx1"/>
                </a:solidFill>
              </a:rPr>
              <a:t>*</a:t>
            </a:r>
            <a:r>
              <a:rPr lang="en-US" sz="1400" dirty="0">
                <a:solidFill>
                  <a:schemeClr val="tx1"/>
                </a:solidFill>
              </a:rPr>
              <a:t> or federal taxes. That reduces your taxable income and saves you money on your medical expenses.</a:t>
            </a:r>
          </a:p>
          <a:p>
            <a:pPr>
              <a:lnSpc>
                <a:spcPct val="100000"/>
              </a:lnSpc>
              <a:spcBef>
                <a:spcPts val="600"/>
              </a:spcBef>
            </a:pPr>
            <a:endParaRPr lang="en-US" sz="1400" dirty="0">
              <a:solidFill>
                <a:schemeClr val="tx1"/>
              </a:solidFill>
            </a:endParaRPr>
          </a:p>
          <a:p>
            <a:pPr>
              <a:lnSpc>
                <a:spcPct val="100000"/>
              </a:lnSpc>
              <a:spcBef>
                <a:spcPts val="600"/>
              </a:spcBef>
            </a:pPr>
            <a:r>
              <a:rPr lang="en-US" sz="2000" b="1" dirty="0">
                <a:solidFill>
                  <a:schemeClr val="tx1"/>
                </a:solidFill>
              </a:rPr>
              <a:t>No “use it or lose it” rule</a:t>
            </a:r>
            <a:br>
              <a:rPr lang="en-US" sz="2000" b="1" dirty="0">
                <a:solidFill>
                  <a:schemeClr val="tx1"/>
                </a:solidFill>
              </a:rPr>
            </a:br>
            <a:r>
              <a:rPr lang="en-US" sz="1400" dirty="0">
                <a:solidFill>
                  <a:schemeClr val="tx1"/>
                </a:solidFill>
              </a:rPr>
              <a:t>Money in your HSA belongs to you, even if you change jobs, health plans, or retire</a:t>
            </a:r>
          </a:p>
          <a:p>
            <a:pPr>
              <a:spcBef>
                <a:spcPts val="600"/>
              </a:spcBef>
            </a:pPr>
            <a:endParaRPr lang="en-US" sz="1400" dirty="0">
              <a:solidFill>
                <a:schemeClr val="tx1"/>
              </a:solidFill>
            </a:endParaRPr>
          </a:p>
          <a:p>
            <a:pPr>
              <a:lnSpc>
                <a:spcPct val="100000"/>
              </a:lnSpc>
              <a:spcBef>
                <a:spcPts val="600"/>
              </a:spcBef>
            </a:pPr>
            <a:r>
              <a:rPr lang="en-US" sz="2000" b="1" dirty="0">
                <a:solidFill>
                  <a:schemeClr val="tx1"/>
                </a:solidFill>
              </a:rPr>
              <a:t>Invest and grow your money</a:t>
            </a:r>
            <a:br>
              <a:rPr lang="en-US" sz="2000" b="1" dirty="0">
                <a:solidFill>
                  <a:schemeClr val="tx1"/>
                </a:solidFill>
              </a:rPr>
            </a:br>
            <a:r>
              <a:rPr lang="en-US" sz="1400" dirty="0">
                <a:solidFill>
                  <a:schemeClr val="tx1"/>
                </a:solidFill>
              </a:rPr>
              <a:t>Your money can earn interest, tax-free, from day one. When your Base Balance reaches $1,000, you can open a basic investment account with access to invest in over 30 mutual funds</a:t>
            </a:r>
          </a:p>
          <a:p>
            <a:pPr>
              <a:spcBef>
                <a:spcPts val="600"/>
              </a:spcBef>
            </a:pPr>
            <a:endParaRPr lang="en-US" sz="1400" dirty="0">
              <a:solidFill>
                <a:schemeClr val="tx1"/>
              </a:solidFill>
            </a:endParaRPr>
          </a:p>
          <a:p>
            <a:pPr>
              <a:lnSpc>
                <a:spcPct val="100000"/>
              </a:lnSpc>
              <a:spcBef>
                <a:spcPts val="600"/>
              </a:spcBef>
            </a:pPr>
            <a:r>
              <a:rPr lang="en-US" sz="2000" b="1" dirty="0">
                <a:solidFill>
                  <a:schemeClr val="tx1"/>
                </a:solidFill>
              </a:rPr>
              <a:t>More flexibility and choice</a:t>
            </a:r>
            <a:br>
              <a:rPr lang="en-US" sz="2000" b="1" dirty="0">
                <a:solidFill>
                  <a:schemeClr val="tx1"/>
                </a:solidFill>
              </a:rPr>
            </a:br>
            <a:r>
              <a:rPr lang="en-US" sz="1400" dirty="0">
                <a:solidFill>
                  <a:schemeClr val="tx1"/>
                </a:solidFill>
              </a:rPr>
              <a:t>You can use your HSA dollars for certain health care expenses that aren’t covered by your health plan, allowing you to purchase these services tax-free</a:t>
            </a:r>
          </a:p>
          <a:p>
            <a:pPr>
              <a:spcBef>
                <a:spcPts val="600"/>
              </a:spcBef>
            </a:pPr>
            <a:endParaRPr lang="en-US" sz="1400" dirty="0">
              <a:solidFill>
                <a:schemeClr val="tx1"/>
              </a:solidFill>
            </a:endParaRPr>
          </a:p>
          <a:p>
            <a:pPr>
              <a:lnSpc>
                <a:spcPct val="100000"/>
              </a:lnSpc>
              <a:spcBef>
                <a:spcPts val="600"/>
              </a:spcBef>
            </a:pPr>
            <a:r>
              <a:rPr lang="en-US" sz="2000" b="1" dirty="0">
                <a:solidFill>
                  <a:schemeClr val="tx1"/>
                </a:solidFill>
              </a:rPr>
              <a:t>Even out medical expense highs and lows</a:t>
            </a:r>
            <a:br>
              <a:rPr lang="en-US" sz="2000" b="1" dirty="0">
                <a:solidFill>
                  <a:schemeClr val="tx1"/>
                </a:solidFill>
              </a:rPr>
            </a:br>
            <a:r>
              <a:rPr lang="en-US" sz="1400" dirty="0">
                <a:solidFill>
                  <a:schemeClr val="tx1"/>
                </a:solidFill>
              </a:rPr>
              <a:t>Since you manage your funds, you can choose to save HSA money when you’re healthy so it’s ready when you need it</a:t>
            </a:r>
          </a:p>
        </p:txBody>
      </p:sp>
      <p:pic>
        <p:nvPicPr>
          <p:cNvPr id="10" name="Picture 9" descr="Icon&#10;&#10;Description automatically generated">
            <a:extLst>
              <a:ext uri="{FF2B5EF4-FFF2-40B4-BE49-F238E27FC236}">
                <a16:creationId xmlns:a16="http://schemas.microsoft.com/office/drawing/2014/main" id="{E8E942A3-90B9-4D44-A923-15B0B233136B}"/>
              </a:ext>
            </a:extLst>
          </p:cNvPr>
          <p:cNvPicPr>
            <a:picLocks noChangeAspect="1"/>
          </p:cNvPicPr>
          <p:nvPr/>
        </p:nvPicPr>
        <p:blipFill>
          <a:blip r:embed="rId3"/>
          <a:stretch>
            <a:fillRect/>
          </a:stretch>
        </p:blipFill>
        <p:spPr>
          <a:xfrm>
            <a:off x="-424922" y="1811573"/>
            <a:ext cx="2706601" cy="2706601"/>
          </a:xfrm>
          <a:prstGeom prst="rect">
            <a:avLst/>
          </a:prstGeom>
        </p:spPr>
      </p:pic>
      <p:pic>
        <p:nvPicPr>
          <p:cNvPr id="24" name="Picture 23" descr="Logo, icon&#10;&#10;Description automatically generated">
            <a:extLst>
              <a:ext uri="{FF2B5EF4-FFF2-40B4-BE49-F238E27FC236}">
                <a16:creationId xmlns:a16="http://schemas.microsoft.com/office/drawing/2014/main" id="{8B628D07-1539-F644-8BDF-A654554251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18578" y="501419"/>
            <a:ext cx="774338" cy="737531"/>
          </a:xfrm>
          <a:prstGeom prst="rect">
            <a:avLst/>
          </a:prstGeom>
        </p:spPr>
      </p:pic>
      <p:pic>
        <p:nvPicPr>
          <p:cNvPr id="25" name="Picture 24" descr="Logo&#10;&#10;Description automatically generated">
            <a:extLst>
              <a:ext uri="{FF2B5EF4-FFF2-40B4-BE49-F238E27FC236}">
                <a16:creationId xmlns:a16="http://schemas.microsoft.com/office/drawing/2014/main" id="{F6ABD6CF-B3BE-A442-BE9F-B655397748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40692" y="1852231"/>
            <a:ext cx="730110" cy="720864"/>
          </a:xfrm>
          <a:prstGeom prst="rect">
            <a:avLst/>
          </a:prstGeom>
        </p:spPr>
      </p:pic>
      <p:pic>
        <p:nvPicPr>
          <p:cNvPr id="26" name="Picture 25" descr="Logo&#10;&#10;Description automatically generated">
            <a:extLst>
              <a:ext uri="{FF2B5EF4-FFF2-40B4-BE49-F238E27FC236}">
                <a16:creationId xmlns:a16="http://schemas.microsoft.com/office/drawing/2014/main" id="{FA6048AB-11BD-0E44-81F1-037A0471B1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9577" y="2785585"/>
            <a:ext cx="712340" cy="720864"/>
          </a:xfrm>
          <a:prstGeom prst="rect">
            <a:avLst/>
          </a:prstGeom>
        </p:spPr>
      </p:pic>
      <p:pic>
        <p:nvPicPr>
          <p:cNvPr id="27" name="Picture 26" descr="Logo, icon&#10;&#10;Description automatically generated">
            <a:extLst>
              <a:ext uri="{FF2B5EF4-FFF2-40B4-BE49-F238E27FC236}">
                <a16:creationId xmlns:a16="http://schemas.microsoft.com/office/drawing/2014/main" id="{D4AB0FB0-F24E-534E-BD0E-19179268C4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49224" y="4157148"/>
            <a:ext cx="713047" cy="715270"/>
          </a:xfrm>
          <a:prstGeom prst="rect">
            <a:avLst/>
          </a:prstGeom>
        </p:spPr>
      </p:pic>
      <p:pic>
        <p:nvPicPr>
          <p:cNvPr id="28" name="Picture 27" descr="Logo&#10;&#10;Description automatically generated">
            <a:extLst>
              <a:ext uri="{FF2B5EF4-FFF2-40B4-BE49-F238E27FC236}">
                <a16:creationId xmlns:a16="http://schemas.microsoft.com/office/drawing/2014/main" id="{118E4618-92D0-CA48-85FF-324364CD0A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49225" y="5259101"/>
            <a:ext cx="713045" cy="766096"/>
          </a:xfrm>
          <a:prstGeom prst="rect">
            <a:avLst/>
          </a:prstGeom>
        </p:spPr>
      </p:pic>
      <p:sp>
        <p:nvSpPr>
          <p:cNvPr id="11" name="Rectangle 10">
            <a:extLst>
              <a:ext uri="{FF2B5EF4-FFF2-40B4-BE49-F238E27FC236}">
                <a16:creationId xmlns:a16="http://schemas.microsoft.com/office/drawing/2014/main" id="{C74923EE-A735-4B7B-88EE-05F6CF432A27}"/>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16</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ext Placeholder 2">
            <a:extLst>
              <a:ext uri="{FF2B5EF4-FFF2-40B4-BE49-F238E27FC236}">
                <a16:creationId xmlns:a16="http://schemas.microsoft.com/office/drawing/2014/main" id="{2F09BDF0-FEC4-427F-8359-93E07AB71217}"/>
              </a:ext>
            </a:extLst>
          </p:cNvPr>
          <p:cNvSpPr txBox="1">
            <a:spLocks/>
          </p:cNvSpPr>
          <p:nvPr/>
        </p:nvSpPr>
        <p:spPr>
          <a:xfrm>
            <a:off x="5031796" y="6415601"/>
            <a:ext cx="3146826" cy="206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1100" baseline="30000" dirty="0">
                <a:latin typeface="+mj-lt"/>
                <a:ea typeface="Calibri" panose="020F0502020204030204" pitchFamily="34" charset="0"/>
                <a:cs typeface="Times New Roman" panose="02020603050405020304" pitchFamily="18" charset="0"/>
              </a:rPr>
              <a:t>* Tax laws vary by </a:t>
            </a:r>
            <a:r>
              <a:rPr lang="en-US" sz="1100" baseline="30000" dirty="0">
                <a:ea typeface="Calibri" panose="020F0502020204030204" pitchFamily="34" charset="0"/>
                <a:cs typeface="Times New Roman" panose="02020603050405020304" pitchFamily="18" charset="0"/>
              </a:rPr>
              <a:t>state</a:t>
            </a:r>
            <a:r>
              <a:rPr lang="en-US" sz="1100" baseline="30000" dirty="0">
                <a:latin typeface="+mj-lt"/>
                <a:ea typeface="Calibri" panose="020F0502020204030204" pitchFamily="34" charset="0"/>
                <a:cs typeface="Times New Roman" panose="02020603050405020304" pitchFamily="18" charset="0"/>
              </a:rPr>
              <a:t>. Please consult your tax advisor with questions.</a:t>
            </a:r>
            <a:endParaRPr lang="en-US" sz="1100" dirty="0"/>
          </a:p>
        </p:txBody>
      </p:sp>
    </p:spTree>
    <p:extLst>
      <p:ext uri="{BB962C8B-B14F-4D97-AF65-F5344CB8AC3E}">
        <p14:creationId xmlns:p14="http://schemas.microsoft.com/office/powerpoint/2010/main" val="288332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C9855A5-A04F-4743-BC06-481D547511EB}"/>
              </a:ext>
            </a:extLst>
          </p:cNvPr>
          <p:cNvGrpSpPr/>
          <p:nvPr/>
        </p:nvGrpSpPr>
        <p:grpSpPr>
          <a:xfrm>
            <a:off x="7489886" y="1902691"/>
            <a:ext cx="3791243" cy="3611418"/>
            <a:chOff x="7489886" y="1902691"/>
            <a:chExt cx="3791243" cy="3611418"/>
          </a:xfrm>
        </p:grpSpPr>
        <p:sp>
          <p:nvSpPr>
            <p:cNvPr id="25" name="TextBox 24">
              <a:extLst>
                <a:ext uri="{FF2B5EF4-FFF2-40B4-BE49-F238E27FC236}">
                  <a16:creationId xmlns:a16="http://schemas.microsoft.com/office/drawing/2014/main" id="{C1FD897E-C076-4DF7-B342-A09FEACEA40A}"/>
                </a:ext>
              </a:extLst>
            </p:cNvPr>
            <p:cNvSpPr txBox="1"/>
            <p:nvPr/>
          </p:nvSpPr>
          <p:spPr>
            <a:xfrm>
              <a:off x="7655260" y="4428969"/>
              <a:ext cx="3527078" cy="1077218"/>
            </a:xfrm>
            <a:prstGeom prst="rect">
              <a:avLst/>
            </a:prstGeom>
            <a:noFill/>
          </p:spPr>
          <p:txBody>
            <a:bodyPr wrap="square" rtlCol="0">
              <a:spAutoFit/>
            </a:bodyPr>
            <a:lstStyle/>
            <a:p>
              <a:r>
                <a:rPr lang="en-US" sz="1600" dirty="0"/>
                <a:t>When Basic Investment account assets exceed $10,000, employee can choose to invest funds with a self-directed brokerage account</a:t>
              </a:r>
            </a:p>
          </p:txBody>
        </p:sp>
        <p:sp>
          <p:nvSpPr>
            <p:cNvPr id="29" name="TextBox 28">
              <a:extLst>
                <a:ext uri="{FF2B5EF4-FFF2-40B4-BE49-F238E27FC236}">
                  <a16:creationId xmlns:a16="http://schemas.microsoft.com/office/drawing/2014/main" id="{B160A4DE-45A5-43C3-A66E-8D99C20C945D}"/>
                </a:ext>
              </a:extLst>
            </p:cNvPr>
            <p:cNvSpPr txBox="1"/>
            <p:nvPr/>
          </p:nvSpPr>
          <p:spPr>
            <a:xfrm>
              <a:off x="8990018" y="2819172"/>
              <a:ext cx="2291111" cy="1200329"/>
            </a:xfrm>
            <a:prstGeom prst="rect">
              <a:avLst/>
            </a:prstGeom>
            <a:noFill/>
          </p:spPr>
          <p:txBody>
            <a:bodyPr wrap="square" rtlCol="0">
              <a:spAutoFit/>
            </a:bodyPr>
            <a:lstStyle/>
            <a:p>
              <a:r>
                <a:rPr lang="en-US" sz="3600" b="1" dirty="0"/>
                <a:t>$10,000+</a:t>
              </a:r>
            </a:p>
            <a:p>
              <a:r>
                <a:rPr lang="en-US" b="1" dirty="0"/>
                <a:t>Self-directed brokerage account </a:t>
              </a:r>
            </a:p>
          </p:txBody>
        </p:sp>
        <p:pic>
          <p:nvPicPr>
            <p:cNvPr id="2058" name="Picture 10" descr="Further Icons_4_twocolor">
              <a:extLst>
                <a:ext uri="{FF2B5EF4-FFF2-40B4-BE49-F238E27FC236}">
                  <a16:creationId xmlns:a16="http://schemas.microsoft.com/office/drawing/2014/main" id="{52E78EDC-C9CF-4080-A42F-9B7706CB17D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450" t="15055" r="21994" b="14153"/>
            <a:stretch/>
          </p:blipFill>
          <p:spPr bwMode="auto">
            <a:xfrm>
              <a:off x="7501200" y="2178578"/>
              <a:ext cx="1661704" cy="21174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8655BA0-29DC-4F8A-A17E-6BB6E6DDBBC7}"/>
                </a:ext>
              </a:extLst>
            </p:cNvPr>
            <p:cNvSpPr/>
            <p:nvPr/>
          </p:nvSpPr>
          <p:spPr>
            <a:xfrm>
              <a:off x="7489886" y="1902691"/>
              <a:ext cx="3791243" cy="3611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0DA7659-7637-4BAB-A51B-63D10E909FCA}"/>
              </a:ext>
            </a:extLst>
          </p:cNvPr>
          <p:cNvGrpSpPr/>
          <p:nvPr/>
        </p:nvGrpSpPr>
        <p:grpSpPr>
          <a:xfrm>
            <a:off x="3651166" y="2373746"/>
            <a:ext cx="3457725" cy="3140363"/>
            <a:chOff x="3651166" y="2358431"/>
            <a:chExt cx="3457725" cy="2768423"/>
          </a:xfrm>
        </p:grpSpPr>
        <p:sp>
          <p:nvSpPr>
            <p:cNvPr id="23" name="TextBox 22">
              <a:extLst>
                <a:ext uri="{FF2B5EF4-FFF2-40B4-BE49-F238E27FC236}">
                  <a16:creationId xmlns:a16="http://schemas.microsoft.com/office/drawing/2014/main" id="{8724BD2B-61A0-464A-A3C4-CBE6C667C960}"/>
                </a:ext>
              </a:extLst>
            </p:cNvPr>
            <p:cNvSpPr txBox="1"/>
            <p:nvPr/>
          </p:nvSpPr>
          <p:spPr>
            <a:xfrm>
              <a:off x="3775701" y="4170237"/>
              <a:ext cx="3312021" cy="949634"/>
            </a:xfrm>
            <a:prstGeom prst="rect">
              <a:avLst/>
            </a:prstGeom>
            <a:noFill/>
          </p:spPr>
          <p:txBody>
            <a:bodyPr wrap="square" rtlCol="0">
              <a:spAutoFit/>
            </a:bodyPr>
            <a:lstStyle/>
            <a:p>
              <a:r>
                <a:rPr lang="en-US" sz="1600" dirty="0"/>
                <a:t>After minimum Base Balance is met, employee is invited to </a:t>
              </a:r>
            </a:p>
            <a:p>
              <a:r>
                <a:rPr lang="en-US" sz="1600" dirty="0"/>
                <a:t>access a Basic Investment lineup of 30+ mutual funds</a:t>
              </a:r>
              <a:endParaRPr lang="en-US" sz="1600" strike="sngStrike" dirty="0"/>
            </a:p>
          </p:txBody>
        </p:sp>
        <p:sp>
          <p:nvSpPr>
            <p:cNvPr id="27" name="TextBox 26">
              <a:extLst>
                <a:ext uri="{FF2B5EF4-FFF2-40B4-BE49-F238E27FC236}">
                  <a16:creationId xmlns:a16="http://schemas.microsoft.com/office/drawing/2014/main" id="{7A421F39-F590-46BE-A407-B58BA859B146}"/>
                </a:ext>
              </a:extLst>
            </p:cNvPr>
            <p:cNvSpPr txBox="1"/>
            <p:nvPr/>
          </p:nvSpPr>
          <p:spPr>
            <a:xfrm>
              <a:off x="4849413" y="2548910"/>
              <a:ext cx="2238309" cy="1383752"/>
            </a:xfrm>
            <a:prstGeom prst="rect">
              <a:avLst/>
            </a:prstGeom>
            <a:noFill/>
          </p:spPr>
          <p:txBody>
            <a:bodyPr wrap="square" rtlCol="0">
              <a:spAutoFit/>
            </a:bodyPr>
            <a:lstStyle/>
            <a:p>
              <a:r>
                <a:rPr lang="en-US" sz="2400" b="1" dirty="0"/>
                <a:t>Up to </a:t>
              </a:r>
              <a:r>
                <a:rPr lang="en-US" sz="3600" b="1" dirty="0"/>
                <a:t>$10,000</a:t>
              </a:r>
            </a:p>
            <a:p>
              <a:r>
                <a:rPr lang="en-US" b="1" dirty="0"/>
                <a:t>Basic Investment account </a:t>
              </a:r>
            </a:p>
          </p:txBody>
        </p:sp>
        <p:pic>
          <p:nvPicPr>
            <p:cNvPr id="2056" name="Picture 8" descr="Further Icons_4_twocolor">
              <a:extLst>
                <a:ext uri="{FF2B5EF4-FFF2-40B4-BE49-F238E27FC236}">
                  <a16:creationId xmlns:a16="http://schemas.microsoft.com/office/drawing/2014/main" id="{AE44F3EE-E557-48BB-865C-A94C08D8B1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77" t="11641" r="24355" b="13222"/>
            <a:stretch/>
          </p:blipFill>
          <p:spPr bwMode="auto">
            <a:xfrm>
              <a:off x="3787015" y="2595497"/>
              <a:ext cx="1089891" cy="152307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7D17CBCA-EA9A-4EF0-869D-9A732B1B73FD}"/>
                </a:ext>
              </a:extLst>
            </p:cNvPr>
            <p:cNvSpPr/>
            <p:nvPr/>
          </p:nvSpPr>
          <p:spPr>
            <a:xfrm>
              <a:off x="3651166" y="2358431"/>
              <a:ext cx="3457725" cy="2768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69F65039-C8E6-4EC0-B5C3-2C372BD9DDFA}"/>
              </a:ext>
            </a:extLst>
          </p:cNvPr>
          <p:cNvGrpSpPr/>
          <p:nvPr/>
        </p:nvGrpSpPr>
        <p:grpSpPr>
          <a:xfrm>
            <a:off x="516498" y="3229926"/>
            <a:ext cx="2790113" cy="2284182"/>
            <a:chOff x="183491" y="2653682"/>
            <a:chExt cx="2790113" cy="1890610"/>
          </a:xfrm>
        </p:grpSpPr>
        <p:sp>
          <p:nvSpPr>
            <p:cNvPr id="6" name="TextBox 5">
              <a:extLst>
                <a:ext uri="{FF2B5EF4-FFF2-40B4-BE49-F238E27FC236}">
                  <a16:creationId xmlns:a16="http://schemas.microsoft.com/office/drawing/2014/main" id="{3D392783-2595-4D0F-908B-F26669771D0D}"/>
                </a:ext>
              </a:extLst>
            </p:cNvPr>
            <p:cNvSpPr txBox="1"/>
            <p:nvPr/>
          </p:nvSpPr>
          <p:spPr>
            <a:xfrm>
              <a:off x="486944" y="3839558"/>
              <a:ext cx="2486660" cy="584775"/>
            </a:xfrm>
            <a:prstGeom prst="rect">
              <a:avLst/>
            </a:prstGeom>
            <a:noFill/>
          </p:spPr>
          <p:txBody>
            <a:bodyPr wrap="square" rtlCol="0">
              <a:spAutoFit/>
            </a:bodyPr>
            <a:lstStyle/>
            <a:p>
              <a:r>
                <a:rPr lang="en-US" sz="1600" dirty="0"/>
                <a:t>Employee maintains </a:t>
              </a:r>
            </a:p>
            <a:p>
              <a:r>
                <a:rPr lang="en-US" sz="1600" dirty="0"/>
                <a:t>$1,000 balance in HSA</a:t>
              </a:r>
            </a:p>
          </p:txBody>
        </p:sp>
        <p:sp>
          <p:nvSpPr>
            <p:cNvPr id="7" name="TextBox 6">
              <a:extLst>
                <a:ext uri="{FF2B5EF4-FFF2-40B4-BE49-F238E27FC236}">
                  <a16:creationId xmlns:a16="http://schemas.microsoft.com/office/drawing/2014/main" id="{8DC4B82A-F2B5-4927-B5CE-3DC5F571F370}"/>
                </a:ext>
              </a:extLst>
            </p:cNvPr>
            <p:cNvSpPr txBox="1"/>
            <p:nvPr/>
          </p:nvSpPr>
          <p:spPr>
            <a:xfrm>
              <a:off x="1129110" y="2829337"/>
              <a:ext cx="1844494" cy="971604"/>
            </a:xfrm>
            <a:prstGeom prst="rect">
              <a:avLst/>
            </a:prstGeom>
            <a:noFill/>
          </p:spPr>
          <p:txBody>
            <a:bodyPr wrap="square" rtlCol="0">
              <a:spAutoFit/>
            </a:bodyPr>
            <a:lstStyle/>
            <a:p>
              <a:r>
                <a:rPr lang="en-US" sz="3600" b="1" dirty="0"/>
                <a:t>$1,000</a:t>
              </a:r>
            </a:p>
            <a:p>
              <a:r>
                <a:rPr lang="en-US" b="1" dirty="0"/>
                <a:t>Base Balance </a:t>
              </a:r>
            </a:p>
          </p:txBody>
        </p:sp>
        <p:pic>
          <p:nvPicPr>
            <p:cNvPr id="2054" name="Picture 6" descr="Further Icons_4_twocolor">
              <a:extLst>
                <a:ext uri="{FF2B5EF4-FFF2-40B4-BE49-F238E27FC236}">
                  <a16:creationId xmlns:a16="http://schemas.microsoft.com/office/drawing/2014/main" id="{98D617BC-B0D9-4F39-958F-609492F0EC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3491" y="2653682"/>
              <a:ext cx="1257185" cy="132291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C6231C79-BCB1-4EAE-803A-9E5D3C469D10}"/>
                </a:ext>
              </a:extLst>
            </p:cNvPr>
            <p:cNvSpPr/>
            <p:nvPr/>
          </p:nvSpPr>
          <p:spPr>
            <a:xfrm>
              <a:off x="330801" y="2653682"/>
              <a:ext cx="2606363" cy="1890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itle 11">
            <a:extLst>
              <a:ext uri="{FF2B5EF4-FFF2-40B4-BE49-F238E27FC236}">
                <a16:creationId xmlns:a16="http://schemas.microsoft.com/office/drawing/2014/main" id="{2D4191BA-B3A9-4E2D-96E2-21F2940210CE}"/>
              </a:ext>
            </a:extLst>
          </p:cNvPr>
          <p:cNvSpPr>
            <a:spLocks noGrp="1"/>
          </p:cNvSpPr>
          <p:nvPr>
            <p:ph type="title"/>
          </p:nvPr>
        </p:nvSpPr>
        <p:spPr>
          <a:xfrm>
            <a:off x="838200" y="596624"/>
            <a:ext cx="10515600" cy="769194"/>
          </a:xfrm>
        </p:spPr>
        <p:txBody>
          <a:bodyPr/>
          <a:lstStyle/>
          <a:p>
            <a:r>
              <a:rPr lang="en-US" b="1" dirty="0"/>
              <a:t>Investment options</a:t>
            </a:r>
          </a:p>
        </p:txBody>
      </p:sp>
      <p:grpSp>
        <p:nvGrpSpPr>
          <p:cNvPr id="16" name="Group 15">
            <a:extLst>
              <a:ext uri="{FF2B5EF4-FFF2-40B4-BE49-F238E27FC236}">
                <a16:creationId xmlns:a16="http://schemas.microsoft.com/office/drawing/2014/main" id="{B8A6229E-074F-41B7-8162-DBAA21BEF6AE}"/>
              </a:ext>
            </a:extLst>
          </p:cNvPr>
          <p:cNvGrpSpPr/>
          <p:nvPr/>
        </p:nvGrpSpPr>
        <p:grpSpPr>
          <a:xfrm>
            <a:off x="6946607" y="4311751"/>
            <a:ext cx="697721" cy="616604"/>
            <a:chOff x="7696106" y="3497030"/>
            <a:chExt cx="697721" cy="616604"/>
          </a:xfrm>
        </p:grpSpPr>
        <p:sp>
          <p:nvSpPr>
            <p:cNvPr id="42" name="Oval 23">
              <a:extLst>
                <a:ext uri="{FF2B5EF4-FFF2-40B4-BE49-F238E27FC236}">
                  <a16:creationId xmlns:a16="http://schemas.microsoft.com/office/drawing/2014/main" id="{5976ACA1-CAA3-4045-BA68-49A96A1B326A}"/>
                </a:ext>
              </a:extLst>
            </p:cNvPr>
            <p:cNvSpPr>
              <a:spLocks noChangeArrowheads="1"/>
            </p:cNvSpPr>
            <p:nvPr/>
          </p:nvSpPr>
          <p:spPr bwMode="gray">
            <a:xfrm>
              <a:off x="7696106" y="3497030"/>
              <a:ext cx="697721" cy="616604"/>
            </a:xfrm>
            <a:prstGeom prst="ellipse">
              <a:avLst/>
            </a:prstGeom>
            <a:solidFill>
              <a:schemeClr val="tx2">
                <a:lumMod val="20000"/>
                <a:lumOff val="80000"/>
              </a:schemeClr>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Arial" panose="020B0604020202020204" pitchFamily="34" charset="0"/>
              </a:endParaRPr>
            </a:p>
          </p:txBody>
        </p:sp>
        <p:sp>
          <p:nvSpPr>
            <p:cNvPr id="43" name="Right Arrow 32">
              <a:extLst>
                <a:ext uri="{FF2B5EF4-FFF2-40B4-BE49-F238E27FC236}">
                  <a16:creationId xmlns:a16="http://schemas.microsoft.com/office/drawing/2014/main" id="{46C6FDB7-A1E8-4C75-AEF9-7F2C48E826FB}"/>
                </a:ext>
              </a:extLst>
            </p:cNvPr>
            <p:cNvSpPr>
              <a:spLocks noChangeArrowheads="1"/>
            </p:cNvSpPr>
            <p:nvPr/>
          </p:nvSpPr>
          <p:spPr bwMode="gray">
            <a:xfrm>
              <a:off x="7869322" y="3638117"/>
              <a:ext cx="404047" cy="33965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dirty="0">
                <a:solidFill>
                  <a:prstClr val="black"/>
                </a:solidFill>
                <a:latin typeface="Arial" panose="020B0604020202020204" pitchFamily="34" charset="0"/>
              </a:endParaRPr>
            </a:p>
          </p:txBody>
        </p:sp>
      </p:grpSp>
      <p:grpSp>
        <p:nvGrpSpPr>
          <p:cNvPr id="45" name="Group 44">
            <a:extLst>
              <a:ext uri="{FF2B5EF4-FFF2-40B4-BE49-F238E27FC236}">
                <a16:creationId xmlns:a16="http://schemas.microsoft.com/office/drawing/2014/main" id="{FDCA798F-6199-46D4-94DD-A628AF1D61D3}"/>
              </a:ext>
            </a:extLst>
          </p:cNvPr>
          <p:cNvGrpSpPr/>
          <p:nvPr/>
        </p:nvGrpSpPr>
        <p:grpSpPr>
          <a:xfrm>
            <a:off x="3071609" y="4330012"/>
            <a:ext cx="697721" cy="616604"/>
            <a:chOff x="7696106" y="3497030"/>
            <a:chExt cx="697721" cy="616604"/>
          </a:xfrm>
        </p:grpSpPr>
        <p:sp>
          <p:nvSpPr>
            <p:cNvPr id="46" name="Oval 23">
              <a:extLst>
                <a:ext uri="{FF2B5EF4-FFF2-40B4-BE49-F238E27FC236}">
                  <a16:creationId xmlns:a16="http://schemas.microsoft.com/office/drawing/2014/main" id="{F5590CD3-B550-4474-9ECC-DDD1C600023C}"/>
                </a:ext>
              </a:extLst>
            </p:cNvPr>
            <p:cNvSpPr>
              <a:spLocks noChangeArrowheads="1"/>
            </p:cNvSpPr>
            <p:nvPr/>
          </p:nvSpPr>
          <p:spPr bwMode="gray">
            <a:xfrm>
              <a:off x="7696106" y="3497030"/>
              <a:ext cx="697721" cy="616604"/>
            </a:xfrm>
            <a:prstGeom prst="ellipse">
              <a:avLst/>
            </a:prstGeom>
            <a:solidFill>
              <a:schemeClr val="tx2">
                <a:lumMod val="20000"/>
                <a:lumOff val="80000"/>
              </a:schemeClr>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Arial" panose="020B0604020202020204" pitchFamily="34" charset="0"/>
              </a:endParaRPr>
            </a:p>
          </p:txBody>
        </p:sp>
        <p:sp>
          <p:nvSpPr>
            <p:cNvPr id="47" name="Right Arrow 32">
              <a:extLst>
                <a:ext uri="{FF2B5EF4-FFF2-40B4-BE49-F238E27FC236}">
                  <a16:creationId xmlns:a16="http://schemas.microsoft.com/office/drawing/2014/main" id="{0972CE65-DC35-4E30-95E9-4E1D5CC3B5FF}"/>
                </a:ext>
              </a:extLst>
            </p:cNvPr>
            <p:cNvSpPr>
              <a:spLocks noChangeArrowheads="1"/>
            </p:cNvSpPr>
            <p:nvPr/>
          </p:nvSpPr>
          <p:spPr bwMode="gray">
            <a:xfrm>
              <a:off x="7869322" y="3638117"/>
              <a:ext cx="404047" cy="33965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dirty="0">
                <a:solidFill>
                  <a:prstClr val="black"/>
                </a:solidFill>
                <a:latin typeface="Arial" panose="020B0604020202020204" pitchFamily="34" charset="0"/>
              </a:endParaRPr>
            </a:p>
          </p:txBody>
        </p:sp>
      </p:grpSp>
    </p:spTree>
    <p:extLst>
      <p:ext uri="{BB962C8B-B14F-4D97-AF65-F5344CB8AC3E}">
        <p14:creationId xmlns:p14="http://schemas.microsoft.com/office/powerpoint/2010/main" val="151927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More than 30 mutual funds offered</a:t>
            </a:r>
          </a:p>
        </p:txBody>
      </p:sp>
      <p:pic>
        <p:nvPicPr>
          <p:cNvPr id="4" name="Picture 3">
            <a:extLst>
              <a:ext uri="{FF2B5EF4-FFF2-40B4-BE49-F238E27FC236}">
                <a16:creationId xmlns:a16="http://schemas.microsoft.com/office/drawing/2014/main" id="{694517C8-D303-784C-8F04-300D372C4F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2692" y="1147214"/>
            <a:ext cx="8546615" cy="50436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5420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pPr marL="285750" indent="-285750">
              <a:lnSpc>
                <a:spcPct val="100000"/>
              </a:lnSpc>
              <a:spcBef>
                <a:spcPts val="1200"/>
              </a:spcBef>
              <a:buClr>
                <a:schemeClr val="accent1"/>
              </a:buClr>
              <a:buFont typeface="Arial" panose="020B0604020202020204" pitchFamily="34" charset="0"/>
              <a:buChar char="•"/>
            </a:pPr>
            <a:r>
              <a:rPr lang="en-US" sz="1800" dirty="0"/>
              <a:t>Review activity</a:t>
            </a:r>
          </a:p>
          <a:p>
            <a:pPr marL="285750" indent="-285750">
              <a:lnSpc>
                <a:spcPct val="100000"/>
              </a:lnSpc>
              <a:spcBef>
                <a:spcPts val="1200"/>
              </a:spcBef>
              <a:buClr>
                <a:schemeClr val="accent1"/>
              </a:buClr>
              <a:buFont typeface="Arial" panose="020B0604020202020204" pitchFamily="34" charset="0"/>
              <a:buChar char="•"/>
            </a:pPr>
            <a:r>
              <a:rPr lang="en-US" sz="1800" dirty="0"/>
              <a:t>Manage asset allocation</a:t>
            </a:r>
          </a:p>
          <a:p>
            <a:pPr marL="285750" indent="-285750">
              <a:lnSpc>
                <a:spcPct val="100000"/>
              </a:lnSpc>
              <a:spcBef>
                <a:spcPts val="1200"/>
              </a:spcBef>
              <a:buClr>
                <a:schemeClr val="accent1"/>
              </a:buClr>
              <a:buFont typeface="Arial" panose="020B0604020202020204" pitchFamily="34" charset="0"/>
              <a:buChar char="•"/>
            </a:pPr>
            <a:r>
              <a:rPr lang="en-US" sz="1800" dirty="0"/>
              <a:t>View fund performance</a:t>
            </a:r>
          </a:p>
        </p:txBody>
      </p:sp>
      <p:sp>
        <p:nvSpPr>
          <p:cNvPr id="5" name="Picture Placeholder 4">
            <a:extLst>
              <a:ext uri="{FF2B5EF4-FFF2-40B4-BE49-F238E27FC236}">
                <a16:creationId xmlns:a16="http://schemas.microsoft.com/office/drawing/2014/main" id="{D4F97C19-9A21-43FB-953E-BB653FD89D34}"/>
              </a:ext>
            </a:extLst>
          </p:cNvPr>
          <p:cNvSpPr>
            <a:spLocks noGrp="1"/>
          </p:cNvSpPr>
          <p:nvPr>
            <p:ph type="pic" sz="quarter" idx="15"/>
          </p:nvPr>
        </p:nvSpPr>
        <p:spPr/>
      </p:sp>
      <p:grpSp>
        <p:nvGrpSpPr>
          <p:cNvPr id="8" name="Group 7"/>
          <p:cNvGrpSpPr/>
          <p:nvPr/>
        </p:nvGrpSpPr>
        <p:grpSpPr>
          <a:xfrm>
            <a:off x="5923205" y="1803590"/>
            <a:ext cx="6468883" cy="3817522"/>
            <a:chOff x="5566017" y="947189"/>
            <a:chExt cx="8546615" cy="5043667"/>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6017" y="947189"/>
              <a:ext cx="8546615" cy="5043667"/>
            </a:xfrm>
            <a:prstGeom prst="rect">
              <a:avLst/>
            </a:prstGeom>
            <a:ln>
              <a:noFill/>
            </a:ln>
            <a:effectLst>
              <a:outerShdw blurRad="292100" dist="139700" dir="2700000" algn="tl" rotWithShape="0">
                <a:srgbClr val="333333">
                  <a:alpha val="65000"/>
                </a:srgbClr>
              </a:outerShdw>
            </a:effectLst>
          </p:spPr>
        </p:pic>
        <p:pic>
          <p:nvPicPr>
            <p:cNvPr id="6" name="Chart Placeholder 7">
              <a:extLst>
                <a:ext uri="{FF2B5EF4-FFF2-40B4-BE49-F238E27FC236}">
                  <a16:creationId xmlns:a16="http://schemas.microsoft.com/office/drawing/2014/main" id="{CEBBFC79-894C-4B54-A366-B41218654F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0852" y="1671292"/>
              <a:ext cx="4817778" cy="3402078"/>
            </a:xfrm>
            <a:prstGeom prst="rect">
              <a:avLst/>
            </a:prstGeom>
            <a:ln>
              <a:noFill/>
            </a:ln>
            <a:effectLst>
              <a:outerShdw blurRad="292100" dist="139700" dir="2700000" algn="tl" rotWithShape="0">
                <a:srgbClr val="333333">
                  <a:alpha val="65000"/>
                </a:srgbClr>
              </a:outerShdw>
            </a:effectLst>
          </p:spPr>
        </p:pic>
      </p:grpSp>
      <p:sp>
        <p:nvSpPr>
          <p:cNvPr id="10" name="Title 1">
            <a:extLst>
              <a:ext uri="{FF2B5EF4-FFF2-40B4-BE49-F238E27FC236}">
                <a16:creationId xmlns:a16="http://schemas.microsoft.com/office/drawing/2014/main" id="{7836DD88-C526-4E84-B1BC-40553FFE278C}"/>
              </a:ext>
            </a:extLst>
          </p:cNvPr>
          <p:cNvSpPr txBox="1">
            <a:spLocks/>
          </p:cNvSpPr>
          <p:nvPr/>
        </p:nvSpPr>
        <p:spPr>
          <a:xfrm>
            <a:off x="962481" y="1411704"/>
            <a:ext cx="4114800" cy="1325563"/>
          </a:xfrm>
          <a:prstGeom prst="rect">
            <a:avLst/>
          </a:prstGeom>
        </p:spPr>
        <p:txBody>
          <a:bodyPr vert="horz" lIns="91440" tIns="45720" rIns="91440" bIns="45720" rtlCol="0" anchor="b">
            <a:noAutofit/>
          </a:bodyPr>
          <a:lstStyle>
            <a:lvl1pPr algn="l" defTabSz="914400" rtl="0" eaLnBrk="1" latinLnBrk="0" hangingPunct="1">
              <a:lnSpc>
                <a:spcPts val="4320"/>
              </a:lnSpc>
              <a:spcBef>
                <a:spcPct val="0"/>
              </a:spcBef>
              <a:buNone/>
              <a:defRPr sz="2400" b="1" kern="1200">
                <a:solidFill>
                  <a:schemeClr val="tx1"/>
                </a:solidFill>
                <a:latin typeface="+mj-lt"/>
                <a:ea typeface="+mj-ea"/>
                <a:cs typeface="+mj-cs"/>
              </a:defRPr>
            </a:lvl1pPr>
          </a:lstStyle>
          <a:p>
            <a:pPr>
              <a:lnSpc>
                <a:spcPct val="100000"/>
              </a:lnSpc>
            </a:pPr>
            <a:r>
              <a:rPr lang="en-US" dirty="0"/>
              <a:t>Quarterly investment statements</a:t>
            </a:r>
          </a:p>
        </p:txBody>
      </p:sp>
      <p:pic>
        <p:nvPicPr>
          <p:cNvPr id="9" name="Picture 8">
            <a:extLst>
              <a:ext uri="{FF2B5EF4-FFF2-40B4-BE49-F238E27FC236}">
                <a16:creationId xmlns:a16="http://schemas.microsoft.com/office/drawing/2014/main" id="{1B750B5C-49B4-414A-AF62-B91F003689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11" name="Picture 10">
            <a:extLst>
              <a:ext uri="{FF2B5EF4-FFF2-40B4-BE49-F238E27FC236}">
                <a16:creationId xmlns:a16="http://schemas.microsoft.com/office/drawing/2014/main" id="{50E866CB-7B37-4A2A-A3D9-D437D15C43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spTree>
    <p:extLst>
      <p:ext uri="{BB962C8B-B14F-4D97-AF65-F5344CB8AC3E}">
        <p14:creationId xmlns:p14="http://schemas.microsoft.com/office/powerpoint/2010/main" val="66733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2</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476011"/>
            <a:ext cx="10846904" cy="2488041"/>
          </a:xfrm>
        </p:spPr>
        <p:txBody>
          <a:bodyPr/>
          <a:lstStyle/>
          <a:p>
            <a:pPr algn="l">
              <a:lnSpc>
                <a:spcPts val="5500"/>
              </a:lnSpc>
            </a:pPr>
            <a:r>
              <a:rPr lang="en-US" sz="5400" b="0" dirty="0">
                <a:solidFill>
                  <a:schemeClr val="accent1"/>
                </a:solidFill>
              </a:rPr>
              <a:t>Health Savings </a:t>
            </a:r>
            <a:br>
              <a:rPr lang="en-US" sz="5400" b="0" dirty="0">
                <a:solidFill>
                  <a:schemeClr val="accent1"/>
                </a:solidFill>
              </a:rPr>
            </a:br>
            <a:r>
              <a:rPr lang="en-US" sz="5400" b="0" dirty="0">
                <a:solidFill>
                  <a:schemeClr val="accent1"/>
                </a:solidFill>
              </a:rPr>
              <a:t>Account</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27493"/>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192672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5794BD-2266-4F41-A718-30DC42AB197F}"/>
              </a:ext>
            </a:extLst>
          </p:cNvPr>
          <p:cNvGrpSpPr/>
          <p:nvPr/>
        </p:nvGrpSpPr>
        <p:grpSpPr>
          <a:xfrm>
            <a:off x="-21682" y="11766"/>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10" y="687471"/>
            <a:ext cx="4797082" cy="769194"/>
          </a:xfrm>
        </p:spPr>
        <p:txBody>
          <a:bodyPr/>
          <a:lstStyle/>
          <a:p>
            <a:r>
              <a:rPr lang="en-US" sz="3400" dirty="0">
                <a:solidFill>
                  <a:srgbClr val="FFCC01"/>
                </a:solidFill>
              </a:rPr>
              <a:t>After you’re enrolled</a:t>
            </a:r>
          </a:p>
        </p:txBody>
      </p:sp>
      <p:sp>
        <p:nvSpPr>
          <p:cNvPr id="25" name="TextBox 24">
            <a:extLst>
              <a:ext uri="{FF2B5EF4-FFF2-40B4-BE49-F238E27FC236}">
                <a16:creationId xmlns:a16="http://schemas.microsoft.com/office/drawing/2014/main" id="{E257F174-3428-4189-837E-BBBC320ECA4F}"/>
              </a:ext>
            </a:extLst>
          </p:cNvPr>
          <p:cNvSpPr txBox="1"/>
          <p:nvPr/>
        </p:nvSpPr>
        <p:spPr>
          <a:xfrm>
            <a:off x="2133754" y="2431106"/>
            <a:ext cx="4618737" cy="4216539"/>
          </a:xfrm>
          <a:prstGeom prst="rect">
            <a:avLst/>
          </a:prstGeom>
          <a:noFill/>
        </p:spPr>
        <p:txBody>
          <a:bodyPr wrap="square">
            <a:spAutoFit/>
          </a:bodyPr>
          <a:lstStyle/>
          <a:p>
            <a:pPr>
              <a:spcAft>
                <a:spcPts val="900"/>
              </a:spcAft>
            </a:pPr>
            <a:r>
              <a:rPr lang="en-US" sz="1800" dirty="0">
                <a:effectLst/>
              </a:rPr>
              <a:t>Receive your Spending Account I.D. and Visa</a:t>
            </a:r>
            <a:r>
              <a:rPr lang="en-US" sz="1800" baseline="30000" dirty="0">
                <a:effectLst/>
              </a:rPr>
              <a:t>®</a:t>
            </a:r>
            <a:r>
              <a:rPr lang="en-US" sz="1800" dirty="0">
                <a:effectLst/>
              </a:rPr>
              <a:t> debit card by mail</a:t>
            </a:r>
          </a:p>
          <a:p>
            <a:pPr>
              <a:spcAft>
                <a:spcPts val="900"/>
              </a:spcAft>
            </a:pPr>
            <a:r>
              <a:rPr lang="en-US" sz="1800" dirty="0">
                <a:effectLst/>
              </a:rPr>
              <a:t>Register on hellofurther.com</a:t>
            </a:r>
          </a:p>
          <a:p>
            <a:pPr>
              <a:spcAft>
                <a:spcPts val="900"/>
              </a:spcAft>
            </a:pPr>
            <a:r>
              <a:rPr lang="en-US" sz="1800" dirty="0">
                <a:effectLst/>
              </a:rPr>
              <a:t>Download mobile app</a:t>
            </a:r>
          </a:p>
          <a:p>
            <a:pPr>
              <a:spcAft>
                <a:spcPts val="900"/>
              </a:spcAft>
            </a:pPr>
            <a:r>
              <a:rPr lang="en-US" sz="1800" dirty="0">
                <a:effectLst/>
              </a:rPr>
              <a:t>Pay providers with your Visa</a:t>
            </a:r>
            <a:r>
              <a:rPr lang="en-US" sz="1800" baseline="30000" dirty="0">
                <a:effectLst/>
              </a:rPr>
              <a:t>®</a:t>
            </a:r>
            <a:r>
              <a:rPr lang="en-US" sz="1800" dirty="0">
                <a:effectLst/>
              </a:rPr>
              <a:t> debit card or submit claims for reimbursement</a:t>
            </a:r>
          </a:p>
          <a:p>
            <a:pPr>
              <a:spcAft>
                <a:spcPts val="900"/>
              </a:spcAft>
            </a:pPr>
            <a:r>
              <a:rPr lang="en-US" sz="1800" dirty="0">
                <a:effectLst/>
              </a:rPr>
              <a:t>View account activity and check balances</a:t>
            </a:r>
          </a:p>
          <a:p>
            <a:pPr>
              <a:spcAft>
                <a:spcPts val="900"/>
              </a:spcAft>
            </a:pPr>
            <a:r>
              <a:rPr lang="en-US" sz="1800" dirty="0">
                <a:effectLst/>
              </a:rPr>
              <a:t>Download forms and upload receipts</a:t>
            </a:r>
          </a:p>
          <a:p>
            <a:pPr>
              <a:spcAft>
                <a:spcPts val="900"/>
              </a:spcAft>
            </a:pPr>
            <a:r>
              <a:rPr lang="en-US" sz="1800" dirty="0">
                <a:effectLst/>
              </a:rPr>
              <a:t>View and manage investments over $1,000</a:t>
            </a:r>
          </a:p>
          <a:p>
            <a:pPr>
              <a:spcAft>
                <a:spcPts val="900"/>
              </a:spcAft>
            </a:pPr>
            <a:r>
              <a:rPr lang="en-US" sz="1800" dirty="0">
                <a:effectLst/>
              </a:rPr>
              <a:t>Request additional Visa</a:t>
            </a:r>
            <a:r>
              <a:rPr lang="en-US" sz="1800" baseline="30000" dirty="0">
                <a:effectLst/>
              </a:rPr>
              <a:t>®</a:t>
            </a:r>
            <a:r>
              <a:rPr lang="en-US" sz="1800" dirty="0">
                <a:effectLst/>
              </a:rPr>
              <a:t> debit cards</a:t>
            </a:r>
          </a:p>
          <a:p>
            <a:pPr eaLnBrk="0" fontAlgn="base" hangingPunct="0">
              <a:lnSpc>
                <a:spcPct val="100000"/>
              </a:lnSpc>
              <a:spcBef>
                <a:spcPts val="1200"/>
              </a:spcBef>
              <a:spcAft>
                <a:spcPts val="900"/>
              </a:spcAft>
              <a:buClr>
                <a:schemeClr val="accent1"/>
              </a:buClr>
              <a:buSzPct val="100000"/>
              <a:defRPr/>
            </a:pPr>
            <a:endParaRPr lang="en-US" sz="1800" strike="sngStrike" kern="0" dirty="0">
              <a:solidFill>
                <a:schemeClr val="tx2"/>
              </a:solidFill>
              <a:ea typeface="ＭＳ Ｐゴシック" pitchFamily="-105" charset="-128"/>
              <a:cs typeface="Arial Narrow" pitchFamily="34" charset="0"/>
            </a:endParaRPr>
          </a:p>
        </p:txBody>
      </p:sp>
      <p:pic>
        <p:nvPicPr>
          <p:cNvPr id="4" name="Picture 3" descr="Icon&#10;&#10;Description automatically generated">
            <a:extLst>
              <a:ext uri="{FF2B5EF4-FFF2-40B4-BE49-F238E27FC236}">
                <a16:creationId xmlns:a16="http://schemas.microsoft.com/office/drawing/2014/main" id="{1754D9B2-7077-4462-96F5-6B489CD44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897" y="2338130"/>
            <a:ext cx="548640" cy="548640"/>
          </a:xfrm>
          <a:prstGeom prst="rect">
            <a:avLst/>
          </a:prstGeom>
        </p:spPr>
      </p:pic>
      <p:pic>
        <p:nvPicPr>
          <p:cNvPr id="27" name="Picture 26" descr="Icon&#10;&#10;Description automatically generated">
            <a:extLst>
              <a:ext uri="{FF2B5EF4-FFF2-40B4-BE49-F238E27FC236}">
                <a16:creationId xmlns:a16="http://schemas.microsoft.com/office/drawing/2014/main" id="{0F44EB4F-406B-40BA-9D69-D6045209F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955" y="3012383"/>
            <a:ext cx="548640" cy="548640"/>
          </a:xfrm>
          <a:prstGeom prst="rect">
            <a:avLst/>
          </a:prstGeom>
        </p:spPr>
      </p:pic>
      <p:pic>
        <p:nvPicPr>
          <p:cNvPr id="28" name="Picture 27" descr="Icon&#10;&#10;Description automatically generated">
            <a:extLst>
              <a:ext uri="{FF2B5EF4-FFF2-40B4-BE49-F238E27FC236}">
                <a16:creationId xmlns:a16="http://schemas.microsoft.com/office/drawing/2014/main" id="{CB7D0D6C-C28C-41CC-BF42-D46DBFF67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897" y="3463711"/>
            <a:ext cx="548640" cy="548640"/>
          </a:xfrm>
          <a:prstGeom prst="rect">
            <a:avLst/>
          </a:prstGeom>
        </p:spPr>
      </p:pic>
      <p:pic>
        <p:nvPicPr>
          <p:cNvPr id="33" name="Picture 32" descr="Icon&#10;&#10;Description automatically generated">
            <a:extLst>
              <a:ext uri="{FF2B5EF4-FFF2-40B4-BE49-F238E27FC236}">
                <a16:creationId xmlns:a16="http://schemas.microsoft.com/office/drawing/2014/main" id="{F76AA533-139E-401E-A6B5-7C12AE632B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0839" y="3889924"/>
            <a:ext cx="548640" cy="548640"/>
          </a:xfrm>
          <a:prstGeom prst="rect">
            <a:avLst/>
          </a:prstGeom>
        </p:spPr>
      </p:pic>
      <p:pic>
        <p:nvPicPr>
          <p:cNvPr id="34" name="Picture 33" descr="Icon&#10;&#10;Description automatically generated">
            <a:extLst>
              <a:ext uri="{FF2B5EF4-FFF2-40B4-BE49-F238E27FC236}">
                <a16:creationId xmlns:a16="http://schemas.microsoft.com/office/drawing/2014/main" id="{93B3CC8B-4647-44E5-A20A-06DC7589B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4347" y="5669736"/>
            <a:ext cx="548640" cy="548640"/>
          </a:xfrm>
          <a:prstGeom prst="rect">
            <a:avLst/>
          </a:prstGeom>
        </p:spPr>
      </p:pic>
      <p:pic>
        <p:nvPicPr>
          <p:cNvPr id="7" name="Picture 6" descr="Icon&#10;&#10;Description automatically generated">
            <a:extLst>
              <a:ext uri="{FF2B5EF4-FFF2-40B4-BE49-F238E27FC236}">
                <a16:creationId xmlns:a16="http://schemas.microsoft.com/office/drawing/2014/main" id="{4B404721-8CFB-494B-BF46-5A84D69681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60856" y="1541806"/>
            <a:ext cx="1591059" cy="1594107"/>
          </a:xfrm>
          <a:prstGeom prst="rect">
            <a:avLst/>
          </a:prstGeom>
        </p:spPr>
      </p:pic>
      <p:pic>
        <p:nvPicPr>
          <p:cNvPr id="21" name="Picture 20" descr="Icon&#10;&#10;Description automatically generated">
            <a:extLst>
              <a:ext uri="{FF2B5EF4-FFF2-40B4-BE49-F238E27FC236}">
                <a16:creationId xmlns:a16="http://schemas.microsoft.com/office/drawing/2014/main" id="{DC7E865B-0FF8-48AA-99A8-F918D988E8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955" y="4417507"/>
            <a:ext cx="548640" cy="548640"/>
          </a:xfrm>
          <a:prstGeom prst="rect">
            <a:avLst/>
          </a:prstGeom>
        </p:spPr>
      </p:pic>
      <p:grpSp>
        <p:nvGrpSpPr>
          <p:cNvPr id="19" name="Group 18">
            <a:extLst>
              <a:ext uri="{FF2B5EF4-FFF2-40B4-BE49-F238E27FC236}">
                <a16:creationId xmlns:a16="http://schemas.microsoft.com/office/drawing/2014/main" id="{587B50BD-CEB6-475E-8278-17C9AA7A7AEF}"/>
              </a:ext>
            </a:extLst>
          </p:cNvPr>
          <p:cNvGrpSpPr/>
          <p:nvPr/>
        </p:nvGrpSpPr>
        <p:grpSpPr>
          <a:xfrm>
            <a:off x="5886751" y="2319339"/>
            <a:ext cx="6432698" cy="3796168"/>
            <a:chOff x="-223283" y="1594404"/>
            <a:chExt cx="6432698" cy="3796168"/>
          </a:xfrm>
        </p:grpSpPr>
        <p:pic>
          <p:nvPicPr>
            <p:cNvPr id="20" name="Picture 19">
              <a:extLst>
                <a:ext uri="{FF2B5EF4-FFF2-40B4-BE49-F238E27FC236}">
                  <a16:creationId xmlns:a16="http://schemas.microsoft.com/office/drawing/2014/main" id="{EF79148E-C1E5-4E79-B957-A26C90D7A92C}"/>
                </a:ext>
              </a:extLst>
            </p:cNvPr>
            <p:cNvPicPr>
              <a:picLocks noChangeAspect="1"/>
            </p:cNvPicPr>
            <p:nvPr/>
          </p:nvPicPr>
          <p:blipFill rotWithShape="1">
            <a:blip r:embed="rId6">
              <a:extLst>
                <a:ext uri="{28A0092B-C50C-407E-A947-70E740481C1C}">
                  <a14:useLocalDpi xmlns:a14="http://schemas.microsoft.com/office/drawing/2010/main" val="0"/>
                </a:ext>
              </a:extLst>
            </a:blip>
            <a:srcRect t="31457" b="7918"/>
            <a:stretch/>
          </p:blipFill>
          <p:spPr>
            <a:xfrm>
              <a:off x="-223283" y="1594404"/>
              <a:ext cx="6432698" cy="3796168"/>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F8550AB5-BA8A-4AE1-994E-6945F37E58B0}"/>
                </a:ext>
              </a:extLst>
            </p:cNvPr>
            <p:cNvPicPr>
              <a:picLocks noChangeAspect="1"/>
            </p:cNvPicPr>
            <p:nvPr/>
          </p:nvPicPr>
          <p:blipFill rotWithShape="1">
            <a:blip r:embed="rId7">
              <a:extLst>
                <a:ext uri="{28A0092B-C50C-407E-A947-70E740481C1C}">
                  <a14:useLocalDpi xmlns:a14="http://schemas.microsoft.com/office/drawing/2010/main" val="0"/>
                </a:ext>
              </a:extLst>
            </a:blip>
            <a:srcRect l="2892" r="2892" b="43688"/>
            <a:stretch/>
          </p:blipFill>
          <p:spPr>
            <a:xfrm>
              <a:off x="914400" y="2089092"/>
              <a:ext cx="4157330" cy="2610499"/>
            </a:xfrm>
            <a:prstGeom prst="rect">
              <a:avLst/>
            </a:prstGeom>
            <a:ln>
              <a:noFill/>
            </a:ln>
            <a:effectLst>
              <a:outerShdw blurRad="292100" dist="139700" dir="2700000" algn="tl" rotWithShape="0">
                <a:srgbClr val="333333">
                  <a:alpha val="65000"/>
                </a:srgbClr>
              </a:outerShdw>
            </a:effectLst>
          </p:spPr>
        </p:pic>
      </p:grpSp>
      <p:pic>
        <p:nvPicPr>
          <p:cNvPr id="22" name="Picture 21" descr="Icon&#10;&#10;Description automatically generated">
            <a:extLst>
              <a:ext uri="{FF2B5EF4-FFF2-40B4-BE49-F238E27FC236}">
                <a16:creationId xmlns:a16="http://schemas.microsoft.com/office/drawing/2014/main" id="{9A9A411F-9A94-45F5-A2FE-90C28BED7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955" y="5240467"/>
            <a:ext cx="548640" cy="548640"/>
          </a:xfrm>
          <a:prstGeom prst="rect">
            <a:avLst/>
          </a:prstGeom>
        </p:spPr>
      </p:pic>
      <p:pic>
        <p:nvPicPr>
          <p:cNvPr id="24" name="Picture 23" descr="Icon&#10;&#10;Description automatically generated">
            <a:extLst>
              <a:ext uri="{FF2B5EF4-FFF2-40B4-BE49-F238E27FC236}">
                <a16:creationId xmlns:a16="http://schemas.microsoft.com/office/drawing/2014/main" id="{1E7A9A6A-C0C7-4B7E-9D5E-D6886FBEE4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955" y="4819986"/>
            <a:ext cx="548640" cy="548640"/>
          </a:xfrm>
          <a:prstGeom prst="rect">
            <a:avLst/>
          </a:prstGeom>
        </p:spPr>
      </p:pic>
    </p:spTree>
    <p:extLst>
      <p:ext uri="{BB962C8B-B14F-4D97-AF65-F5344CB8AC3E}">
        <p14:creationId xmlns:p14="http://schemas.microsoft.com/office/powerpoint/2010/main" val="47997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3CC9DC01-7642-449E-9CC8-89AAF791FEBB}"/>
              </a:ext>
            </a:extLst>
          </p:cNvPr>
          <p:cNvPicPr>
            <a:picLocks noChangeAspect="1"/>
          </p:cNvPicPr>
          <p:nvPr/>
        </p:nvPicPr>
        <p:blipFill>
          <a:blip r:embed="rId2"/>
          <a:stretch>
            <a:fillRect/>
          </a:stretch>
        </p:blipFill>
        <p:spPr>
          <a:xfrm>
            <a:off x="9033220" y="2766751"/>
            <a:ext cx="2921000" cy="2921000"/>
          </a:xfrm>
          <a:prstGeom prst="rect">
            <a:avLst/>
          </a:prstGeom>
        </p:spPr>
      </p:pic>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88" y="2158491"/>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Mobile App</a:t>
            </a:r>
          </a:p>
        </p:txBody>
      </p:sp>
      <p:sp>
        <p:nvSpPr>
          <p:cNvPr id="3" name="Text Placeholder 2"/>
          <p:cNvSpPr>
            <a:spLocks noGrp="1"/>
          </p:cNvSpPr>
          <p:nvPr>
            <p:ph type="body" sz="quarter" idx="10"/>
          </p:nvPr>
        </p:nvSpPr>
        <p:spPr>
          <a:xfrm>
            <a:off x="9656591" y="4043808"/>
            <a:ext cx="1544810" cy="1143803"/>
          </a:xfrm>
        </p:spPr>
        <p:txBody>
          <a:bodyPr/>
          <a:lstStyle/>
          <a:p>
            <a:pPr marL="0" indent="0">
              <a:lnSpc>
                <a:spcPct val="100000"/>
              </a:lnSpc>
              <a:buClr>
                <a:schemeClr val="accent1"/>
              </a:buClr>
              <a:buNone/>
            </a:pPr>
            <a:r>
              <a:rPr lang="en-US" sz="1800" b="1" dirty="0">
                <a:solidFill>
                  <a:schemeClr val="accent1"/>
                </a:solidFill>
              </a:rPr>
              <a:t>Text options </a:t>
            </a:r>
            <a:r>
              <a:rPr lang="en-US" sz="1800" dirty="0"/>
              <a:t>for account activities</a:t>
            </a:r>
          </a:p>
          <a:p>
            <a:pPr marL="285750" indent="-285750">
              <a:buClr>
                <a:schemeClr val="accent1"/>
              </a:buClr>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2358994"/>
            <a:ext cx="3852646" cy="538212"/>
          </a:xfrm>
        </p:spPr>
        <p:txBody>
          <a:bodyPr/>
          <a:lstStyle/>
          <a:p>
            <a:r>
              <a:rPr lang="en-US" dirty="0"/>
              <a:t>Easy to use tool that </a:t>
            </a:r>
            <a:r>
              <a:rPr lang="en-US" b="1" dirty="0">
                <a:solidFill>
                  <a:schemeClr val="accent1"/>
                </a:solidFill>
              </a:rPr>
              <a:t>features:</a:t>
            </a:r>
          </a:p>
          <a:p>
            <a:endParaRPr lang="en-US" dirty="0"/>
          </a:p>
        </p:txBody>
      </p:sp>
      <p:grpSp>
        <p:nvGrpSpPr>
          <p:cNvPr id="16" name="Group 15">
            <a:extLst>
              <a:ext uri="{FF2B5EF4-FFF2-40B4-BE49-F238E27FC236}">
                <a16:creationId xmlns:a16="http://schemas.microsoft.com/office/drawing/2014/main" id="{3471B675-0063-4727-9710-8E23ABE38C84}"/>
              </a:ext>
            </a:extLst>
          </p:cNvPr>
          <p:cNvGrpSpPr/>
          <p:nvPr/>
        </p:nvGrpSpPr>
        <p:grpSpPr>
          <a:xfrm>
            <a:off x="4772215" y="1459116"/>
            <a:ext cx="4527240" cy="5269375"/>
            <a:chOff x="6432354" y="939692"/>
            <a:chExt cx="4527240" cy="5269375"/>
          </a:xfrm>
        </p:grpSpPr>
        <p:pic>
          <p:nvPicPr>
            <p:cNvPr id="18" name="Picture 17">
              <a:extLst>
                <a:ext uri="{FF2B5EF4-FFF2-40B4-BE49-F238E27FC236}">
                  <a16:creationId xmlns:a16="http://schemas.microsoft.com/office/drawing/2014/main" id="{267B3160-9228-4638-B256-45CBA5695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2354" y="939692"/>
              <a:ext cx="2359624" cy="4001880"/>
            </a:xfrm>
            <a:prstGeom prst="rect">
              <a:avLst/>
            </a:prstGeom>
          </p:spPr>
        </p:pic>
        <p:pic>
          <p:nvPicPr>
            <p:cNvPr id="19" name="Picture 18">
              <a:extLst>
                <a:ext uri="{FF2B5EF4-FFF2-40B4-BE49-F238E27FC236}">
                  <a16:creationId xmlns:a16="http://schemas.microsoft.com/office/drawing/2014/main" id="{CFC87A97-4FE2-47FA-B02C-F7849EC8F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970" y="2067991"/>
              <a:ext cx="2359624" cy="4141076"/>
            </a:xfrm>
            <a:prstGeom prst="rect">
              <a:avLst/>
            </a:prstGeom>
          </p:spPr>
        </p:pic>
      </p:gr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766751"/>
            <a:ext cx="4774130" cy="300840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Fingerprint and facial ID unlock</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Snap and save document photos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Barcode scanner to check eligibility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Mobile access to all primary actions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View activity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Pay bills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Make deposits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Get reimbursed</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effectLst/>
              <a:uLnTx/>
              <a:uFillTx/>
              <a:latin typeface="Arial" panose="020B0604020202020204"/>
              <a:ea typeface="+mn-ea"/>
              <a:cs typeface="+mn-cs"/>
            </a:endParaRPr>
          </a:p>
        </p:txBody>
      </p:sp>
      <p:pic>
        <p:nvPicPr>
          <p:cNvPr id="34" name="Picture 33" descr="Icon&#10;&#10;Description automatically generated">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588" y="137565"/>
            <a:ext cx="989847" cy="989847"/>
          </a:xfrm>
          <a:prstGeom prst="rect">
            <a:avLst/>
          </a:prstGeom>
        </p:spPr>
      </p:pic>
    </p:spTree>
    <p:extLst>
      <p:ext uri="{BB962C8B-B14F-4D97-AF65-F5344CB8AC3E}">
        <p14:creationId xmlns:p14="http://schemas.microsoft.com/office/powerpoint/2010/main" val="283968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59B8C-87B3-431C-9103-ECF2E9C1B71F}"/>
              </a:ext>
            </a:extLst>
          </p:cNvPr>
          <p:cNvSpPr/>
          <p:nvPr/>
        </p:nvSpPr>
        <p:spPr>
          <a:xfrm>
            <a:off x="6102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2481" y="1108851"/>
            <a:ext cx="4114800" cy="1325563"/>
          </a:xfrm>
        </p:spPr>
        <p:txBody>
          <a:bodyPr/>
          <a:lstStyle/>
          <a:p>
            <a:r>
              <a:rPr lang="en-US" dirty="0"/>
              <a:t>Further debit card</a:t>
            </a:r>
          </a:p>
        </p:txBody>
      </p:sp>
      <p:sp>
        <p:nvSpPr>
          <p:cNvPr id="3" name="Text Placeholder 2"/>
          <p:cNvSpPr>
            <a:spLocks noGrp="1"/>
          </p:cNvSpPr>
          <p:nvPr>
            <p:ph type="body" sz="quarter" idx="13"/>
          </p:nvPr>
        </p:nvSpPr>
        <p:spPr>
          <a:xfrm>
            <a:off x="962480" y="2434414"/>
            <a:ext cx="4828719" cy="3350204"/>
          </a:xfrm>
        </p:spPr>
        <p:txBody>
          <a:bodyPr/>
          <a:lstStyle/>
          <a:p>
            <a:pPr marL="285750" indent="-285750">
              <a:lnSpc>
                <a:spcPct val="100000"/>
              </a:lnSpc>
              <a:buClr>
                <a:schemeClr val="accent1"/>
              </a:buClr>
              <a:buFont typeface="Arial" panose="020B0604020202020204" pitchFamily="34" charset="0"/>
              <a:buChar char="•"/>
            </a:pPr>
            <a:r>
              <a:rPr lang="en-US" sz="1800" dirty="0"/>
              <a:t>Can use for HSA, FSA, HRA and </a:t>
            </a:r>
            <a:br>
              <a:rPr lang="en-US" sz="1800" dirty="0"/>
            </a:br>
            <a:r>
              <a:rPr lang="en-US" sz="1800" dirty="0"/>
              <a:t>VEBA purchases</a:t>
            </a:r>
          </a:p>
          <a:p>
            <a:pPr marL="285750" indent="-285750">
              <a:lnSpc>
                <a:spcPct val="100000"/>
              </a:lnSpc>
              <a:buClr>
                <a:schemeClr val="accent1"/>
              </a:buClr>
              <a:buFont typeface="Arial" panose="020B0604020202020204" pitchFamily="34" charset="0"/>
              <a:buChar char="•"/>
            </a:pPr>
            <a:r>
              <a:rPr lang="en-US" sz="1800" dirty="0"/>
              <a:t>A convenient way to pay for qualified purchases from your spending account(s)</a:t>
            </a:r>
          </a:p>
          <a:p>
            <a:pPr marL="285750" indent="-285750">
              <a:lnSpc>
                <a:spcPct val="100000"/>
              </a:lnSpc>
              <a:buClr>
                <a:schemeClr val="accent1"/>
              </a:buClr>
              <a:buFont typeface="Arial" panose="020B0604020202020204" pitchFamily="34" charset="0"/>
              <a:buChar char="•"/>
            </a:pPr>
            <a:r>
              <a:rPr lang="en-US" sz="1800" dirty="0"/>
              <a:t>Can be added to your digital wallet</a:t>
            </a:r>
            <a:r>
              <a:rPr lang="en-US" sz="1200" baseline="30000" dirty="0"/>
              <a:t>1</a:t>
            </a:r>
          </a:p>
          <a:p>
            <a:pPr marL="285750" indent="-285750">
              <a:lnSpc>
                <a:spcPct val="100000"/>
              </a:lnSpc>
              <a:buClr>
                <a:schemeClr val="accent1"/>
              </a:buClr>
              <a:buFont typeface="Arial" panose="020B0604020202020204" pitchFamily="34" charset="0"/>
              <a:buChar char="•"/>
            </a:pPr>
            <a:r>
              <a:rPr lang="en-US" sz="1800" dirty="0"/>
              <a:t>Can order additional cards for spouse or dependent free of cost</a:t>
            </a:r>
          </a:p>
          <a:p>
            <a:pPr marL="285750" indent="-285750">
              <a:lnSpc>
                <a:spcPct val="100000"/>
              </a:lnSpc>
              <a:buClr>
                <a:schemeClr val="accent1"/>
              </a:buClr>
              <a:buFont typeface="Arial" panose="020B0604020202020204" pitchFamily="34" charset="0"/>
              <a:buChar char="•"/>
            </a:pPr>
            <a:r>
              <a:rPr lang="en-US" sz="1800" dirty="0"/>
              <a:t>Accepted anywhere VISA</a:t>
            </a:r>
            <a:r>
              <a:rPr lang="en-US" sz="1800" baseline="30000" dirty="0"/>
              <a:t>® </a:t>
            </a:r>
            <a:r>
              <a:rPr lang="en-US" sz="1800" dirty="0"/>
              <a:t>is accepted</a:t>
            </a:r>
          </a:p>
          <a:p>
            <a:pPr marL="285750" indent="-285750">
              <a:buClr>
                <a:schemeClr val="accent1"/>
              </a:buClr>
              <a:buFont typeface="Arial" panose="020B0604020202020204" pitchFamily="34" charset="0"/>
              <a:buChar char="•"/>
            </a:pPr>
            <a:endParaRPr lang="en-US" dirty="0"/>
          </a:p>
        </p:txBody>
      </p:sp>
      <p:sp>
        <p:nvSpPr>
          <p:cNvPr id="10" name="Picture Placeholder 9">
            <a:extLst>
              <a:ext uri="{FF2B5EF4-FFF2-40B4-BE49-F238E27FC236}">
                <a16:creationId xmlns:a16="http://schemas.microsoft.com/office/drawing/2014/main" id="{A5C22312-0B84-4F4C-804E-C020D9DC9C1C}"/>
              </a:ext>
            </a:extLst>
          </p:cNvPr>
          <p:cNvSpPr>
            <a:spLocks noGrp="1"/>
          </p:cNvSpPr>
          <p:nvPr>
            <p:ph type="pic" sz="quarter" idx="15"/>
          </p:nvPr>
        </p:nvSpPr>
        <p:spPr/>
      </p:sp>
      <p:sp>
        <p:nvSpPr>
          <p:cNvPr id="9" name="Text Placeholder 2">
            <a:extLst>
              <a:ext uri="{FF2B5EF4-FFF2-40B4-BE49-F238E27FC236}">
                <a16:creationId xmlns:a16="http://schemas.microsoft.com/office/drawing/2014/main" id="{4D8A5397-0D06-45F7-96DE-AA3FF8CA6858}"/>
              </a:ext>
            </a:extLst>
          </p:cNvPr>
          <p:cNvSpPr txBox="1">
            <a:spLocks/>
          </p:cNvSpPr>
          <p:nvPr/>
        </p:nvSpPr>
        <p:spPr>
          <a:xfrm>
            <a:off x="6708436" y="5590916"/>
            <a:ext cx="4889416" cy="507514"/>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accent1"/>
              </a:buClr>
            </a:pPr>
            <a:r>
              <a:rPr lang="en-US" sz="1200" i="1" dirty="0">
                <a:solidFill>
                  <a:srgbClr val="333232"/>
                </a:solidFill>
              </a:rPr>
              <a:t>The debit card will come in a plain envelope – do not throw it away.</a:t>
            </a:r>
          </a:p>
        </p:txBody>
      </p:sp>
      <p:pic>
        <p:nvPicPr>
          <p:cNvPr id="4" name="Picture 3">
            <a:extLst>
              <a:ext uri="{FF2B5EF4-FFF2-40B4-BE49-F238E27FC236}">
                <a16:creationId xmlns:a16="http://schemas.microsoft.com/office/drawing/2014/main" id="{4070DE0E-B910-42B6-A8E7-0E15A5C629F9}"/>
              </a:ext>
            </a:extLst>
          </p:cNvPr>
          <p:cNvPicPr>
            <a:picLocks noChangeAspect="1"/>
          </p:cNvPicPr>
          <p:nvPr/>
        </p:nvPicPr>
        <p:blipFill>
          <a:blip r:embed="rId2"/>
          <a:stretch>
            <a:fillRect/>
          </a:stretch>
        </p:blipFill>
        <p:spPr>
          <a:xfrm>
            <a:off x="6708436" y="2205349"/>
            <a:ext cx="4889416" cy="316409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9E81920-592F-43F9-9213-856E4D0FFC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12" name="Picture 11">
            <a:extLst>
              <a:ext uri="{FF2B5EF4-FFF2-40B4-BE49-F238E27FC236}">
                <a16:creationId xmlns:a16="http://schemas.microsoft.com/office/drawing/2014/main" id="{8C91D5AA-F55C-4711-9A19-2B6541CD6E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sp>
        <p:nvSpPr>
          <p:cNvPr id="14" name="TextBox 13">
            <a:extLst>
              <a:ext uri="{FF2B5EF4-FFF2-40B4-BE49-F238E27FC236}">
                <a16:creationId xmlns:a16="http://schemas.microsoft.com/office/drawing/2014/main" id="{0C49D223-FD82-4631-A8C6-309D9C500797}"/>
              </a:ext>
            </a:extLst>
          </p:cNvPr>
          <p:cNvSpPr txBox="1"/>
          <p:nvPr/>
        </p:nvSpPr>
        <p:spPr>
          <a:xfrm>
            <a:off x="7810947" y="6496875"/>
            <a:ext cx="3281516" cy="246221"/>
          </a:xfrm>
          <a:prstGeom prst="rect">
            <a:avLst/>
          </a:prstGeom>
          <a:noFill/>
        </p:spPr>
        <p:txBody>
          <a:bodyPr wrap="square">
            <a:spAutoFit/>
          </a:bodyPr>
          <a:lstStyle/>
          <a:p>
            <a:pPr marL="55563" marR="0" lvl="0" indent="-55563" algn="l" defTabSz="914400" rtl="0" eaLnBrk="1" fontAlgn="auto" latinLnBrk="0" hangingPunct="1">
              <a:lnSpc>
                <a:spcPct val="100000"/>
              </a:lnSpc>
              <a:spcBef>
                <a:spcPts val="0"/>
              </a:spcBef>
              <a:spcAft>
                <a:spcPts val="0"/>
              </a:spcAft>
              <a:buClrTx/>
              <a:buSzTx/>
              <a:buFontTx/>
              <a:buNone/>
              <a:tabLst>
                <a:tab pos="55563" algn="l"/>
              </a:tabLst>
              <a:defRPr/>
            </a:pPr>
            <a:r>
              <a:rPr kumimoji="0" lang="en-US" sz="850" b="0" i="0" u="none" strike="noStrike" kern="1200" cap="none" spc="0" normalizeH="0" baseline="30000" noProof="0" dirty="0">
                <a:ln>
                  <a:noFill/>
                </a:ln>
                <a:solidFill>
                  <a:srgbClr val="333232"/>
                </a:solidFill>
                <a:effectLst/>
                <a:uLnTx/>
                <a:uFillTx/>
                <a:latin typeface="Arial" panose="020B0604020202020204"/>
                <a:ea typeface="Calibri" panose="020F0502020204030204" pitchFamily="34" charset="0"/>
                <a:cs typeface="Times New Roman" panose="02020603050405020304" pitchFamily="18" charset="0"/>
              </a:rPr>
              <a:t>1</a:t>
            </a:r>
            <a:r>
              <a:rPr kumimoji="0" lang="en-US" sz="1000" b="0" i="0" u="none" strike="noStrike" kern="1200" cap="none" spc="0" normalizeH="0" baseline="0" noProof="0" dirty="0">
                <a:ln>
                  <a:noFill/>
                </a:ln>
                <a:solidFill>
                  <a:srgbClr val="333232"/>
                </a:solidFill>
                <a:effectLst/>
                <a:uLnTx/>
                <a:uFillTx/>
                <a:latin typeface="Arial" panose="020B0604020202020204"/>
                <a:ea typeface="Calibri" panose="020F0502020204030204" pitchFamily="34" charset="0"/>
                <a:cs typeface="Times New Roman" panose="02020603050405020304" pitchFamily="18" charset="0"/>
              </a:rPr>
              <a:t>Digital payments not available on all accounts.</a:t>
            </a:r>
            <a:endParaRPr kumimoji="0" lang="en-US" sz="1000" b="0" i="0" u="none" strike="noStrike" kern="1200" cap="none" spc="0" normalizeH="0" baseline="0" noProof="0" dirty="0">
              <a:ln>
                <a:noFill/>
              </a:ln>
              <a:solidFill>
                <a:srgbClr val="333232"/>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82840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D7DC8ED-6337-449D-A27A-F9450E3348B5}"/>
              </a:ext>
            </a:extLst>
          </p:cNvPr>
          <p:cNvGrpSpPr/>
          <p:nvPr/>
        </p:nvGrpSpPr>
        <p:grpSpPr>
          <a:xfrm>
            <a:off x="6297807" y="1710816"/>
            <a:ext cx="5894193" cy="3484827"/>
            <a:chOff x="-262028" y="1539286"/>
            <a:chExt cx="6432698" cy="3796168"/>
          </a:xfrm>
        </p:grpSpPr>
        <p:grpSp>
          <p:nvGrpSpPr>
            <p:cNvPr id="13" name="Group 12">
              <a:extLst>
                <a:ext uri="{FF2B5EF4-FFF2-40B4-BE49-F238E27FC236}">
                  <a16:creationId xmlns:a16="http://schemas.microsoft.com/office/drawing/2014/main" id="{ECD2DCB9-F76C-4D40-BADC-1F52940AE023}"/>
                </a:ext>
              </a:extLst>
            </p:cNvPr>
            <p:cNvGrpSpPr/>
            <p:nvPr/>
          </p:nvGrpSpPr>
          <p:grpSpPr>
            <a:xfrm>
              <a:off x="-262028" y="1539286"/>
              <a:ext cx="6432698" cy="3796168"/>
              <a:chOff x="-223283" y="1594404"/>
              <a:chExt cx="6432698" cy="3796168"/>
            </a:xfrm>
          </p:grpSpPr>
          <p:pic>
            <p:nvPicPr>
              <p:cNvPr id="15" name="Picture 14">
                <a:extLst>
                  <a:ext uri="{FF2B5EF4-FFF2-40B4-BE49-F238E27FC236}">
                    <a16:creationId xmlns:a16="http://schemas.microsoft.com/office/drawing/2014/main" id="{7E146E95-A2BF-4F12-8563-FFA3BB80B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3283" y="1594404"/>
                <a:ext cx="6432698" cy="379616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854BA507-F821-4609-B4EF-D32DBDD692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 y="2089092"/>
                <a:ext cx="4157330" cy="2610499"/>
              </a:xfrm>
              <a:prstGeom prst="rect">
                <a:avLst/>
              </a:prstGeom>
              <a:ln>
                <a:no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F334B2E5-5B5E-4DC6-8CD2-AA2F2BCEFC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655" y="2058687"/>
              <a:ext cx="4157330" cy="2585786"/>
            </a:xfrm>
            <a:prstGeom prst="rect">
              <a:avLst/>
            </a:prstGeom>
            <a:ln>
              <a:noFill/>
            </a:ln>
            <a:effectLst>
              <a:outerShdw blurRad="292100" dist="139700" dir="2700000" algn="tl" rotWithShape="0">
                <a:srgbClr val="333333">
                  <a:alpha val="65000"/>
                </a:srgbClr>
              </a:outerShdw>
            </a:effectLst>
          </p:spPr>
        </p:pic>
      </p:grpSp>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088" y="1710816"/>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Learning Center</a:t>
            </a:r>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1911319"/>
            <a:ext cx="5406044" cy="538212"/>
          </a:xfrm>
        </p:spPr>
        <p:txBody>
          <a:bodyPr/>
          <a:lstStyle/>
          <a:p>
            <a:r>
              <a:rPr lang="en-US" dirty="0">
                <a:solidFill>
                  <a:schemeClr val="tx2"/>
                </a:solidFill>
              </a:rPr>
              <a:t>The Learning Center offers a robust array of articles, tools, and </a:t>
            </a:r>
            <a:r>
              <a:rPr lang="en-US" b="1" dirty="0">
                <a:solidFill>
                  <a:schemeClr val="accent1"/>
                </a:solidFill>
              </a:rPr>
              <a:t>resources including</a:t>
            </a:r>
            <a:r>
              <a:rPr lang="en-US" dirty="0">
                <a:solidFill>
                  <a:schemeClr val="tx2"/>
                </a:solidFill>
              </a:rPr>
              <a:t>:</a:t>
            </a:r>
            <a:endParaRPr lang="en-US" b="1" dirty="0">
              <a:solidFill>
                <a:schemeClr val="tx2"/>
              </a:solidFill>
            </a:endParaRPr>
          </a:p>
          <a:p>
            <a:endParaRPr lang="en-US" dirty="0">
              <a:solidFill>
                <a:schemeClr val="tx2"/>
              </a:solidFill>
            </a:endParaRPr>
          </a:p>
        </p:txBody>
      </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680536"/>
            <a:ext cx="7507706" cy="264694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Savings</a:t>
            </a:r>
            <a:r>
              <a:rPr lang="en-US" sz="1800" dirty="0">
                <a:solidFill>
                  <a:schemeClr val="tx2"/>
                </a:solidFill>
                <a:latin typeface="Arial" panose="020B0604020202020204"/>
              </a:rPr>
              <a:t> </a:t>
            </a: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calculators, videos and popular forms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Guidance to help compare products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Employer walkthrough of open-enrollment communication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Tips for submitting claims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Help using and managing your account</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Tax implication information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How to get reimbursed</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FAQs</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8588" y="137565"/>
            <a:ext cx="989847" cy="989847"/>
          </a:xfrm>
          <a:prstGeom prst="rect">
            <a:avLst/>
          </a:prstGeom>
        </p:spPr>
      </p:pic>
      <p:grpSp>
        <p:nvGrpSpPr>
          <p:cNvPr id="7" name="Group 6">
            <a:extLst>
              <a:ext uri="{FF2B5EF4-FFF2-40B4-BE49-F238E27FC236}">
                <a16:creationId xmlns:a16="http://schemas.microsoft.com/office/drawing/2014/main" id="{787D20F4-DE43-47A9-83EE-C0C6B2A0D246}"/>
              </a:ext>
            </a:extLst>
          </p:cNvPr>
          <p:cNvGrpSpPr/>
          <p:nvPr/>
        </p:nvGrpSpPr>
        <p:grpSpPr>
          <a:xfrm>
            <a:off x="8874360" y="3717944"/>
            <a:ext cx="3386308" cy="3386308"/>
            <a:chOff x="4754393" y="3844944"/>
            <a:chExt cx="3386308" cy="3386308"/>
          </a:xfrm>
        </p:grpSpPr>
        <p:pic>
          <p:nvPicPr>
            <p:cNvPr id="18" name="Picture 17" descr="Icon&#10;&#10;Description automatically generated with medium confidence">
              <a:extLst>
                <a:ext uri="{FF2B5EF4-FFF2-40B4-BE49-F238E27FC236}">
                  <a16:creationId xmlns:a16="http://schemas.microsoft.com/office/drawing/2014/main" id="{3E57B96E-C46B-4396-BF49-433EC3B9913B}"/>
                </a:ext>
              </a:extLst>
            </p:cNvPr>
            <p:cNvPicPr>
              <a:picLocks noChangeAspect="1"/>
            </p:cNvPicPr>
            <p:nvPr/>
          </p:nvPicPr>
          <p:blipFill>
            <a:blip r:embed="rId7"/>
            <a:stretch>
              <a:fillRect/>
            </a:stretch>
          </p:blipFill>
          <p:spPr>
            <a:xfrm>
              <a:off x="4754393" y="3844944"/>
              <a:ext cx="3386308" cy="3386308"/>
            </a:xfrm>
            <a:prstGeom prst="rect">
              <a:avLst/>
            </a:prstGeom>
          </p:spPr>
        </p:pic>
        <p:sp>
          <p:nvSpPr>
            <p:cNvPr id="19" name="Text Placeholder 2">
              <a:extLst>
                <a:ext uri="{FF2B5EF4-FFF2-40B4-BE49-F238E27FC236}">
                  <a16:creationId xmlns:a16="http://schemas.microsoft.com/office/drawing/2014/main" id="{FF113544-B1B5-400E-BB5C-C44A6985256E}"/>
                </a:ext>
              </a:extLst>
            </p:cNvPr>
            <p:cNvSpPr txBox="1">
              <a:spLocks/>
            </p:cNvSpPr>
            <p:nvPr/>
          </p:nvSpPr>
          <p:spPr>
            <a:xfrm>
              <a:off x="5460912" y="5065049"/>
              <a:ext cx="1549488" cy="1143803"/>
            </a:xfrm>
            <a:prstGeom prst="rect">
              <a:avLst/>
            </a:prstGeom>
          </p:spPr>
          <p:txBody>
            <a:bodyPr vert="horz" lIns="91440" tIns="45720" rIns="91440" bIns="45720" rtlCol="0">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kern="1200">
                  <a:solidFill>
                    <a:schemeClr val="tx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dirty="0"/>
                <a:t>Designed to help you understand and </a:t>
              </a:r>
              <a:r>
                <a:rPr lang="en-US" sz="1500" b="1" dirty="0">
                  <a:solidFill>
                    <a:schemeClr val="accent1"/>
                  </a:solidFill>
                </a:rPr>
                <a:t>maximize</a:t>
              </a:r>
              <a:r>
                <a:rPr lang="en-US" sz="1500" dirty="0"/>
                <a:t> your health savings accounts</a:t>
              </a:r>
            </a:p>
            <a:p>
              <a:pPr marL="285750" indent="-285750" algn="ctr"/>
              <a:endParaRPr lang="en-US" sz="1500" dirty="0"/>
            </a:p>
          </p:txBody>
        </p:sp>
      </p:grpSp>
    </p:spTree>
    <p:extLst>
      <p:ext uri="{BB962C8B-B14F-4D97-AF65-F5344CB8AC3E}">
        <p14:creationId xmlns:p14="http://schemas.microsoft.com/office/powerpoint/2010/main" val="278655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0"/>
            <a:ext cx="10515600" cy="1325563"/>
          </a:xfrm>
        </p:spPr>
        <p:txBody>
          <a:bodyPr>
            <a:noAutofit/>
          </a:bodyPr>
          <a:lstStyle/>
          <a:p>
            <a:r>
              <a:rPr lang="en-US" sz="3200" dirty="0">
                <a:latin typeface="+mn-lt"/>
              </a:rPr>
              <a:t>Let’s get started</a:t>
            </a:r>
            <a:br>
              <a:rPr lang="en-US" sz="3200" dirty="0">
                <a:latin typeface="+mn-lt"/>
              </a:rPr>
            </a:br>
            <a:r>
              <a:rPr lang="en-US" sz="2000" dirty="0">
                <a:latin typeface="+mn-lt"/>
              </a:rPr>
              <a:t>Our expert service team is ready to help.</a:t>
            </a:r>
            <a:endParaRPr lang="en-US" dirty="0">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152" y="3270417"/>
            <a:ext cx="887522" cy="8875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18" y="3270417"/>
            <a:ext cx="925032" cy="925032"/>
          </a:xfrm>
          <a:prstGeom prst="rect">
            <a:avLst/>
          </a:prstGeom>
        </p:spPr>
      </p:pic>
      <p:sp>
        <p:nvSpPr>
          <p:cNvPr id="7" name="Rectangle 6"/>
          <p:cNvSpPr/>
          <p:nvPr/>
        </p:nvSpPr>
        <p:spPr>
          <a:xfrm>
            <a:off x="6113403" y="4144795"/>
            <a:ext cx="3831265" cy="430887"/>
          </a:xfrm>
          <a:prstGeom prst="rect">
            <a:avLst/>
          </a:prstGeom>
        </p:spPr>
        <p:txBody>
          <a:bodyPr wrap="square">
            <a:spAutoFit/>
          </a:bodyPr>
          <a:lstStyle/>
          <a:p>
            <a:pPr algn="ctr"/>
            <a:r>
              <a:rPr lang="en-US" sz="2200" dirty="0">
                <a:solidFill>
                  <a:schemeClr val="bg1"/>
                </a:solidFill>
                <a:ea typeface="ＭＳ Ｐゴシック" pitchFamily="-105" charset="-128"/>
                <a:cs typeface="Arial Narrow" pitchFamily="34" charset="0"/>
              </a:rPr>
              <a:t>hellofurther.com</a:t>
            </a:r>
          </a:p>
        </p:txBody>
      </p:sp>
      <p:sp>
        <p:nvSpPr>
          <p:cNvPr id="9" name="Rectangle 8">
            <a:extLst>
              <a:ext uri="{FF2B5EF4-FFF2-40B4-BE49-F238E27FC236}">
                <a16:creationId xmlns:a16="http://schemas.microsoft.com/office/drawing/2014/main" id="{0F79778E-3F6B-4D65-9B65-C1DA2B1D1577}"/>
              </a:ext>
            </a:extLst>
          </p:cNvPr>
          <p:cNvSpPr/>
          <p:nvPr/>
        </p:nvSpPr>
        <p:spPr>
          <a:xfrm>
            <a:off x="2124103" y="4168884"/>
            <a:ext cx="3831265" cy="1015663"/>
          </a:xfrm>
          <a:prstGeom prst="rect">
            <a:avLst/>
          </a:prstGeom>
        </p:spPr>
        <p:txBody>
          <a:bodyPr wrap="square">
            <a:spAutoFit/>
          </a:bodyPr>
          <a:lstStyle/>
          <a:p>
            <a:pPr algn="ctr"/>
            <a:r>
              <a:rPr lang="mr-IN" sz="2200" dirty="0">
                <a:solidFill>
                  <a:schemeClr val="bg1"/>
                </a:solidFill>
              </a:rPr>
              <a:t>800-859-2144</a:t>
            </a:r>
            <a:endParaRPr lang="en-US" sz="2200" dirty="0">
              <a:solidFill>
                <a:schemeClr val="bg1"/>
              </a:solidFill>
            </a:endParaRPr>
          </a:p>
          <a:p>
            <a:pPr algn="ctr"/>
            <a:r>
              <a:rPr lang="en-US" sz="1600" dirty="0">
                <a:solidFill>
                  <a:schemeClr val="bg1"/>
                </a:solidFill>
              </a:rPr>
              <a:t>M-F 7 AM - 8 pm CST</a:t>
            </a:r>
          </a:p>
          <a:p>
            <a:pPr algn="ctr"/>
            <a:endParaRPr lang="en-US" sz="2200" dirty="0">
              <a:solidFill>
                <a:schemeClr val="bg1"/>
              </a:solidFill>
            </a:endParaRPr>
          </a:p>
        </p:txBody>
      </p:sp>
    </p:spTree>
    <p:extLst>
      <p:ext uri="{BB962C8B-B14F-4D97-AF65-F5344CB8AC3E}">
        <p14:creationId xmlns:p14="http://schemas.microsoft.com/office/powerpoint/2010/main" val="193111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4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DA11F5C-84FB-F84B-B22C-3E4D2E8F5E73}"/>
              </a:ext>
            </a:extLst>
          </p:cNvPr>
          <p:cNvPicPr>
            <a:picLocks noChangeAspect="1"/>
          </p:cNvPicPr>
          <p:nvPr/>
        </p:nvPicPr>
        <p:blipFill>
          <a:blip r:embed="rId3"/>
          <a:stretch>
            <a:fillRect/>
          </a:stretch>
        </p:blipFill>
        <p:spPr>
          <a:xfrm>
            <a:off x="0" y="-1"/>
            <a:ext cx="12171144" cy="6858001"/>
          </a:xfrm>
          <a:prstGeom prst="rect">
            <a:avLst/>
          </a:prstGeom>
        </p:spPr>
      </p:pic>
      <p:sp>
        <p:nvSpPr>
          <p:cNvPr id="2" name="Title 1"/>
          <p:cNvSpPr>
            <a:spLocks noGrp="1"/>
          </p:cNvSpPr>
          <p:nvPr>
            <p:ph type="title"/>
          </p:nvPr>
        </p:nvSpPr>
        <p:spPr>
          <a:xfrm>
            <a:off x="-20856" y="725176"/>
            <a:ext cx="12192000" cy="769194"/>
          </a:xfrm>
        </p:spPr>
        <p:txBody>
          <a:bodyPr/>
          <a:lstStyle/>
          <a:p>
            <a:pPr algn="ctr"/>
            <a:r>
              <a:rPr lang="en-US" dirty="0">
                <a:solidFill>
                  <a:schemeClr val="accent1"/>
                </a:solidFill>
              </a:rPr>
              <a:t>Your Health Savings Account (HSA)</a:t>
            </a:r>
          </a:p>
        </p:txBody>
      </p:sp>
      <p:sp>
        <p:nvSpPr>
          <p:cNvPr id="10" name="Text Placeholder 2">
            <a:extLst>
              <a:ext uri="{FF2B5EF4-FFF2-40B4-BE49-F238E27FC236}">
                <a16:creationId xmlns:a16="http://schemas.microsoft.com/office/drawing/2014/main" id="{005E1C2A-10E1-48C1-975D-AC787B2E70F4}"/>
              </a:ext>
            </a:extLst>
          </p:cNvPr>
          <p:cNvSpPr txBox="1">
            <a:spLocks/>
          </p:cNvSpPr>
          <p:nvPr/>
        </p:nvSpPr>
        <p:spPr>
          <a:xfrm>
            <a:off x="272846" y="3705824"/>
            <a:ext cx="1975089" cy="466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Account </a:t>
            </a:r>
            <a:r>
              <a:rPr lang="en-US" sz="1600" b="1" dirty="0">
                <a:solidFill>
                  <a:srgbClr val="FFCC01"/>
                </a:solidFill>
              </a:rPr>
              <a:t>you own</a:t>
            </a:r>
            <a:r>
              <a:rPr lang="en-US" sz="1400" dirty="0"/>
              <a:t> that works with      your HSA-qualified health plan</a:t>
            </a:r>
          </a:p>
          <a:p>
            <a:endParaRPr lang="en-US" dirty="0"/>
          </a:p>
        </p:txBody>
      </p:sp>
      <p:pic>
        <p:nvPicPr>
          <p:cNvPr id="8" name="Picture 7" descr="Icon&#10;&#10;Description automatically generated">
            <a:extLst>
              <a:ext uri="{FF2B5EF4-FFF2-40B4-BE49-F238E27FC236}">
                <a16:creationId xmlns:a16="http://schemas.microsoft.com/office/drawing/2014/main" id="{911D49F1-2E00-D949-8B3B-B040B12142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37589" y="2326395"/>
            <a:ext cx="873940" cy="873940"/>
          </a:xfrm>
          <a:prstGeom prst="rect">
            <a:avLst/>
          </a:prstGeom>
        </p:spPr>
      </p:pic>
      <p:pic>
        <p:nvPicPr>
          <p:cNvPr id="16" name="Picture 15" descr="Icon&#10;&#10;Description automatically generated">
            <a:extLst>
              <a:ext uri="{FF2B5EF4-FFF2-40B4-BE49-F238E27FC236}">
                <a16:creationId xmlns:a16="http://schemas.microsoft.com/office/drawing/2014/main" id="{FF9CD686-FF9E-2145-BD51-1E4462281A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919" y="2262530"/>
            <a:ext cx="1001670" cy="1001670"/>
          </a:xfrm>
          <a:prstGeom prst="rect">
            <a:avLst/>
          </a:prstGeom>
        </p:spPr>
      </p:pic>
      <p:pic>
        <p:nvPicPr>
          <p:cNvPr id="20" name="Picture 19" descr="Icon&#10;&#10;Description automatically generated">
            <a:extLst>
              <a:ext uri="{FF2B5EF4-FFF2-40B4-BE49-F238E27FC236}">
                <a16:creationId xmlns:a16="http://schemas.microsoft.com/office/drawing/2014/main" id="{ECB07831-3D05-3244-B2BD-1F7E2972C0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0881" y="2262530"/>
            <a:ext cx="1001670" cy="1001670"/>
          </a:xfrm>
          <a:prstGeom prst="rect">
            <a:avLst/>
          </a:prstGeom>
        </p:spPr>
      </p:pic>
      <p:pic>
        <p:nvPicPr>
          <p:cNvPr id="22" name="Picture 21" descr="Icon&#10;&#10;Description automatically generated">
            <a:extLst>
              <a:ext uri="{FF2B5EF4-FFF2-40B4-BE49-F238E27FC236}">
                <a16:creationId xmlns:a16="http://schemas.microsoft.com/office/drawing/2014/main" id="{2EFB9FF2-0E1F-3342-B6A3-55AD5341B7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46551" y="2252681"/>
            <a:ext cx="1021368" cy="1021368"/>
          </a:xfrm>
          <a:prstGeom prst="rect">
            <a:avLst/>
          </a:prstGeom>
        </p:spPr>
      </p:pic>
      <p:pic>
        <p:nvPicPr>
          <p:cNvPr id="25" name="Picture 24" descr="Icon&#10;&#10;Description automatically generated">
            <a:extLst>
              <a:ext uri="{FF2B5EF4-FFF2-40B4-BE49-F238E27FC236}">
                <a16:creationId xmlns:a16="http://schemas.microsoft.com/office/drawing/2014/main" id="{42F29499-7E75-2F4B-B000-652BB77143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45531" y="2292266"/>
            <a:ext cx="942198" cy="942198"/>
          </a:xfrm>
          <a:prstGeom prst="rect">
            <a:avLst/>
          </a:prstGeom>
        </p:spPr>
      </p:pic>
      <p:pic>
        <p:nvPicPr>
          <p:cNvPr id="26" name="Picture 25" descr="Icon&#10;&#10;Description automatically generated">
            <a:extLst>
              <a:ext uri="{FF2B5EF4-FFF2-40B4-BE49-F238E27FC236}">
                <a16:creationId xmlns:a16="http://schemas.microsoft.com/office/drawing/2014/main" id="{018C8402-A43A-7548-A795-A2B27FDDBB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683" y="2292266"/>
            <a:ext cx="942198" cy="942198"/>
          </a:xfrm>
          <a:prstGeom prst="rect">
            <a:avLst/>
          </a:prstGeom>
        </p:spPr>
      </p:pic>
      <p:cxnSp>
        <p:nvCxnSpPr>
          <p:cNvPr id="28" name="Straight Connector 27">
            <a:extLst>
              <a:ext uri="{FF2B5EF4-FFF2-40B4-BE49-F238E27FC236}">
                <a16:creationId xmlns:a16="http://schemas.microsoft.com/office/drawing/2014/main" id="{A8E59D94-FFB8-8C42-AB2F-A48B7CD29933}"/>
              </a:ext>
            </a:extLst>
          </p:cNvPr>
          <p:cNvCxnSpPr>
            <a:cxnSpLocks/>
          </p:cNvCxnSpPr>
          <p:nvPr/>
        </p:nvCxnSpPr>
        <p:spPr>
          <a:xfrm>
            <a:off x="395289"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B0BDB70B-089A-254C-9A8D-EA26E00E5F91}"/>
              </a:ext>
            </a:extLst>
          </p:cNvPr>
          <p:cNvCxnSpPr>
            <a:cxnSpLocks/>
          </p:cNvCxnSpPr>
          <p:nvPr/>
        </p:nvCxnSpPr>
        <p:spPr>
          <a:xfrm>
            <a:off x="2302268"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B6670FD5-934D-E044-BA71-BE906FB90F3F}"/>
              </a:ext>
            </a:extLst>
          </p:cNvPr>
          <p:cNvCxnSpPr>
            <a:cxnSpLocks/>
          </p:cNvCxnSpPr>
          <p:nvPr/>
        </p:nvCxnSpPr>
        <p:spPr>
          <a:xfrm>
            <a:off x="4209247"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D98FB0B7-FA97-8F4C-983C-78C9EB1526D5}"/>
              </a:ext>
            </a:extLst>
          </p:cNvPr>
          <p:cNvCxnSpPr>
            <a:cxnSpLocks/>
          </p:cNvCxnSpPr>
          <p:nvPr/>
        </p:nvCxnSpPr>
        <p:spPr>
          <a:xfrm>
            <a:off x="6116226"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D670E67-62D5-4849-BD83-317E2BE5F3DB}"/>
              </a:ext>
            </a:extLst>
          </p:cNvPr>
          <p:cNvCxnSpPr>
            <a:cxnSpLocks/>
          </p:cNvCxnSpPr>
          <p:nvPr/>
        </p:nvCxnSpPr>
        <p:spPr>
          <a:xfrm>
            <a:off x="8023205"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260B913B-549E-2A49-8E7B-FC945FCB7E53}"/>
              </a:ext>
            </a:extLst>
          </p:cNvPr>
          <p:cNvCxnSpPr>
            <a:cxnSpLocks/>
          </p:cNvCxnSpPr>
          <p:nvPr/>
        </p:nvCxnSpPr>
        <p:spPr>
          <a:xfrm>
            <a:off x="9930182" y="3574473"/>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sp>
        <p:nvSpPr>
          <p:cNvPr id="39" name="Text Placeholder 2">
            <a:extLst>
              <a:ext uri="{FF2B5EF4-FFF2-40B4-BE49-F238E27FC236}">
                <a16:creationId xmlns:a16="http://schemas.microsoft.com/office/drawing/2014/main" id="{C94E0B03-29ED-6F40-916F-8A2600DF78CB}"/>
              </a:ext>
            </a:extLst>
          </p:cNvPr>
          <p:cNvSpPr txBox="1">
            <a:spLocks/>
          </p:cNvSpPr>
          <p:nvPr/>
        </p:nvSpPr>
        <p:spPr>
          <a:xfrm>
            <a:off x="2169301" y="3705824"/>
            <a:ext cx="1975089" cy="466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Allows you to           set aside a portion     of </a:t>
            </a:r>
            <a:r>
              <a:rPr lang="en-US" sz="1600" b="1" dirty="0">
                <a:solidFill>
                  <a:srgbClr val="FFCC01"/>
                </a:solidFill>
              </a:rPr>
              <a:t>pretax      payroll</a:t>
            </a:r>
            <a:endParaRPr lang="en-US" dirty="0"/>
          </a:p>
        </p:txBody>
      </p:sp>
      <p:sp>
        <p:nvSpPr>
          <p:cNvPr id="40" name="Text Placeholder 2">
            <a:extLst>
              <a:ext uri="{FF2B5EF4-FFF2-40B4-BE49-F238E27FC236}">
                <a16:creationId xmlns:a16="http://schemas.microsoft.com/office/drawing/2014/main" id="{9FEAA571-4B01-E04A-BA4A-B5C773FC257D}"/>
              </a:ext>
            </a:extLst>
          </p:cNvPr>
          <p:cNvSpPr txBox="1">
            <a:spLocks/>
          </p:cNvSpPr>
          <p:nvPr/>
        </p:nvSpPr>
        <p:spPr>
          <a:xfrm>
            <a:off x="4165246" y="3705824"/>
            <a:ext cx="1975089" cy="1410461"/>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You </a:t>
            </a:r>
            <a:r>
              <a:rPr lang="en-US" sz="1600" b="1" dirty="0">
                <a:solidFill>
                  <a:srgbClr val="FFCC01"/>
                </a:solidFill>
              </a:rPr>
              <a:t>pay no taxes </a:t>
            </a:r>
            <a:r>
              <a:rPr lang="en-US" sz="1400" dirty="0"/>
              <a:t>on the money you   </a:t>
            </a:r>
            <a:r>
              <a:rPr lang="en-US" sz="1400" b="1" dirty="0"/>
              <a:t>put into the account – or funds you take out</a:t>
            </a:r>
            <a:r>
              <a:rPr lang="en-US" sz="1400" dirty="0"/>
              <a:t> to pay for qualified medical expenses</a:t>
            </a:r>
          </a:p>
          <a:p>
            <a:endParaRPr lang="en-US" dirty="0"/>
          </a:p>
        </p:txBody>
      </p:sp>
      <p:sp>
        <p:nvSpPr>
          <p:cNvPr id="42" name="Text Placeholder 2">
            <a:extLst>
              <a:ext uri="{FF2B5EF4-FFF2-40B4-BE49-F238E27FC236}">
                <a16:creationId xmlns:a16="http://schemas.microsoft.com/office/drawing/2014/main" id="{C670392C-718A-0B49-B219-19BDD568C9E2}"/>
              </a:ext>
            </a:extLst>
          </p:cNvPr>
          <p:cNvSpPr txBox="1">
            <a:spLocks/>
          </p:cNvSpPr>
          <p:nvPr/>
        </p:nvSpPr>
        <p:spPr>
          <a:xfrm>
            <a:off x="6105878" y="3705824"/>
            <a:ext cx="1975089" cy="466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Any interest        earned is               </a:t>
            </a:r>
            <a:r>
              <a:rPr lang="en-US" sz="1600" b="1" u="sng" dirty="0">
                <a:solidFill>
                  <a:srgbClr val="FFCC01"/>
                </a:solidFill>
              </a:rPr>
              <a:t>tax-free</a:t>
            </a:r>
            <a:endParaRPr lang="en-US" u="sng" dirty="0"/>
          </a:p>
        </p:txBody>
      </p:sp>
      <p:sp>
        <p:nvSpPr>
          <p:cNvPr id="43" name="Text Placeholder 2">
            <a:extLst>
              <a:ext uri="{FF2B5EF4-FFF2-40B4-BE49-F238E27FC236}">
                <a16:creationId xmlns:a16="http://schemas.microsoft.com/office/drawing/2014/main" id="{DD12572C-F9F8-074F-BB39-0C6F401DC2CE}"/>
              </a:ext>
            </a:extLst>
          </p:cNvPr>
          <p:cNvSpPr txBox="1">
            <a:spLocks/>
          </p:cNvSpPr>
          <p:nvPr/>
        </p:nvSpPr>
        <p:spPr>
          <a:xfrm>
            <a:off x="7988004" y="3705824"/>
            <a:ext cx="1975089" cy="466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No “use it or           lose it” stipulation; </a:t>
            </a:r>
            <a:r>
              <a:rPr lang="en-US" sz="1400" b="1" dirty="0"/>
              <a:t>unused funds</a:t>
            </a:r>
            <a:r>
              <a:rPr lang="en-US" sz="1400" dirty="0"/>
              <a:t>       </a:t>
            </a:r>
            <a:r>
              <a:rPr lang="en-US" sz="1600" b="1" dirty="0">
                <a:solidFill>
                  <a:srgbClr val="FFCC01"/>
                </a:solidFill>
              </a:rPr>
              <a:t>rollover to the        next year</a:t>
            </a:r>
            <a:endParaRPr lang="en-US" dirty="0"/>
          </a:p>
        </p:txBody>
      </p:sp>
      <p:sp>
        <p:nvSpPr>
          <p:cNvPr id="44" name="Text Placeholder 2">
            <a:extLst>
              <a:ext uri="{FF2B5EF4-FFF2-40B4-BE49-F238E27FC236}">
                <a16:creationId xmlns:a16="http://schemas.microsoft.com/office/drawing/2014/main" id="{71C60748-0BD3-9742-953D-9B7225744FD0}"/>
              </a:ext>
            </a:extLst>
          </p:cNvPr>
          <p:cNvSpPr txBox="1">
            <a:spLocks/>
          </p:cNvSpPr>
          <p:nvPr/>
        </p:nvSpPr>
        <p:spPr>
          <a:xfrm>
            <a:off x="9870734" y="3705824"/>
            <a:ext cx="1975089" cy="46672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The account       </a:t>
            </a:r>
            <a:r>
              <a:rPr lang="en-US" sz="1600" b="1" dirty="0">
                <a:solidFill>
                  <a:srgbClr val="FFCC01"/>
                </a:solidFill>
              </a:rPr>
              <a:t>stays with you, </a:t>
            </a:r>
            <a:r>
              <a:rPr lang="en-US" sz="1400" dirty="0"/>
              <a:t>even if you        change jobs              or retire</a:t>
            </a:r>
          </a:p>
          <a:p>
            <a:endParaRPr lang="en-US" dirty="0"/>
          </a:p>
        </p:txBody>
      </p:sp>
      <p:sp>
        <p:nvSpPr>
          <p:cNvPr id="23" name="Rectangle 22">
            <a:extLst>
              <a:ext uri="{FF2B5EF4-FFF2-40B4-BE49-F238E27FC236}">
                <a16:creationId xmlns:a16="http://schemas.microsoft.com/office/drawing/2014/main" id="{479178E6-DC65-488D-82E2-C774210DF714}"/>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3</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1321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plate, hand&#10;&#10;Description automatically generated">
            <a:extLst>
              <a:ext uri="{FF2B5EF4-FFF2-40B4-BE49-F238E27FC236}">
                <a16:creationId xmlns:a16="http://schemas.microsoft.com/office/drawing/2014/main" id="{BC74372A-6194-4A21-93BE-D86B95630EE5}"/>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p:pic>
      <p:pic>
        <p:nvPicPr>
          <p:cNvPr id="27" name="Picture Placeholder 26" descr="A close-up of a hand holding a card&#10;&#10;Description automatically generated with low confidence">
            <a:extLst>
              <a:ext uri="{FF2B5EF4-FFF2-40B4-BE49-F238E27FC236}">
                <a16:creationId xmlns:a16="http://schemas.microsoft.com/office/drawing/2014/main" id="{B6AF5606-94DA-4F5A-B8DA-1F050012375F}"/>
              </a:ext>
            </a:extLst>
          </p:cNvPr>
          <p:cNvPicPr>
            <a:picLocks noGrp="1" noChangeAspect="1"/>
          </p:cNvPicPr>
          <p:nvPr>
            <p:ph type="pic" sz="quarter" idx="23"/>
          </p:nvPr>
        </p:nvPicPr>
        <p:blipFill>
          <a:blip r:embed="rId3" cstate="screen">
            <a:extLst>
              <a:ext uri="{28A0092B-C50C-407E-A947-70E740481C1C}">
                <a14:useLocalDpi xmlns:a14="http://schemas.microsoft.com/office/drawing/2010/main"/>
              </a:ext>
            </a:extLst>
          </a:blip>
          <a:srcRect/>
          <a:stretch>
            <a:fillRect/>
          </a:stretch>
        </p:blipFill>
        <p:spPr/>
      </p:pic>
      <p:pic>
        <p:nvPicPr>
          <p:cNvPr id="29" name="Picture Placeholder 28" descr="A picture containing text, indoor, close&#10;&#10;Description automatically generated">
            <a:extLst>
              <a:ext uri="{FF2B5EF4-FFF2-40B4-BE49-F238E27FC236}">
                <a16:creationId xmlns:a16="http://schemas.microsoft.com/office/drawing/2014/main" id="{9D282E12-B76E-4CD9-B245-6F636496563B}"/>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8D700BF6-F2C2-4E50-B26F-40DC76FCE1FD}"/>
              </a:ext>
            </a:extLst>
          </p:cNvPr>
          <p:cNvSpPr>
            <a:spLocks noGrp="1"/>
          </p:cNvSpPr>
          <p:nvPr>
            <p:ph type="body" sz="quarter" idx="25"/>
          </p:nvPr>
        </p:nvSpPr>
        <p:spPr>
          <a:xfrm>
            <a:off x="1037420" y="4687887"/>
            <a:ext cx="2520815" cy="377825"/>
          </a:xfrm>
        </p:spPr>
        <p:txBody>
          <a:bodyPr/>
          <a:lstStyle/>
          <a:p>
            <a:r>
              <a:rPr lang="en-US" dirty="0"/>
              <a:t>Contribute</a:t>
            </a:r>
          </a:p>
        </p:txBody>
      </p:sp>
      <p:sp>
        <p:nvSpPr>
          <p:cNvPr id="15" name="Text Placeholder 14">
            <a:extLst>
              <a:ext uri="{FF2B5EF4-FFF2-40B4-BE49-F238E27FC236}">
                <a16:creationId xmlns:a16="http://schemas.microsoft.com/office/drawing/2014/main" id="{3063161D-A914-4718-9D2D-0259DB72271D}"/>
              </a:ext>
            </a:extLst>
          </p:cNvPr>
          <p:cNvSpPr>
            <a:spLocks noGrp="1"/>
          </p:cNvSpPr>
          <p:nvPr>
            <p:ph type="body" sz="quarter" idx="26"/>
          </p:nvPr>
        </p:nvSpPr>
        <p:spPr>
          <a:xfrm>
            <a:off x="1246970" y="5044606"/>
            <a:ext cx="2096305" cy="879944"/>
          </a:xfrm>
        </p:spPr>
        <p:txBody>
          <a:bodyPr anchor="t"/>
          <a:lstStyle/>
          <a:p>
            <a:pPr>
              <a:lnSpc>
                <a:spcPct val="100000"/>
              </a:lnSpc>
            </a:pPr>
            <a:r>
              <a:rPr lang="en-US" sz="1200" dirty="0"/>
              <a:t>Your contributions are taken from your paycheck before they’re taxed, so it reduces your taxable income</a:t>
            </a:r>
          </a:p>
          <a:p>
            <a:pPr>
              <a:lnSpc>
                <a:spcPct val="100000"/>
              </a:lnSpc>
            </a:pPr>
            <a:endParaRPr lang="en-US" sz="1200" dirty="0"/>
          </a:p>
        </p:txBody>
      </p:sp>
      <p:sp>
        <p:nvSpPr>
          <p:cNvPr id="16" name="Text Placeholder 15">
            <a:extLst>
              <a:ext uri="{FF2B5EF4-FFF2-40B4-BE49-F238E27FC236}">
                <a16:creationId xmlns:a16="http://schemas.microsoft.com/office/drawing/2014/main" id="{CFA756CA-2E4E-4568-A8D7-A4821581812D}"/>
              </a:ext>
            </a:extLst>
          </p:cNvPr>
          <p:cNvSpPr>
            <a:spLocks noGrp="1"/>
          </p:cNvSpPr>
          <p:nvPr>
            <p:ph type="body" sz="quarter" idx="27"/>
          </p:nvPr>
        </p:nvSpPr>
        <p:spPr/>
        <p:txBody>
          <a:bodyPr/>
          <a:lstStyle/>
          <a:p>
            <a:r>
              <a:rPr lang="en-US" dirty="0"/>
              <a:t>Spend</a:t>
            </a:r>
          </a:p>
        </p:txBody>
      </p:sp>
      <p:sp>
        <p:nvSpPr>
          <p:cNvPr id="17" name="Text Placeholder 16">
            <a:extLst>
              <a:ext uri="{FF2B5EF4-FFF2-40B4-BE49-F238E27FC236}">
                <a16:creationId xmlns:a16="http://schemas.microsoft.com/office/drawing/2014/main" id="{85E1591F-7120-46BA-A923-7A166ABC86A1}"/>
              </a:ext>
            </a:extLst>
          </p:cNvPr>
          <p:cNvSpPr>
            <a:spLocks noGrp="1"/>
          </p:cNvSpPr>
          <p:nvPr>
            <p:ph type="body" sz="quarter" idx="28"/>
          </p:nvPr>
        </p:nvSpPr>
        <p:spPr>
          <a:xfrm>
            <a:off x="4722468" y="5035081"/>
            <a:ext cx="2520815" cy="1422869"/>
          </a:xfrm>
        </p:spPr>
        <p:txBody>
          <a:bodyPr anchor="t"/>
          <a:lstStyle/>
          <a:p>
            <a:pPr>
              <a:lnSpc>
                <a:spcPct val="100000"/>
              </a:lnSpc>
            </a:pPr>
            <a:r>
              <a:rPr lang="en-US" sz="1200" dirty="0"/>
              <a:t>You can make tax-free withdrawals for qualified medical expenses any time</a:t>
            </a:r>
          </a:p>
          <a:p>
            <a:pPr>
              <a:lnSpc>
                <a:spcPct val="100000"/>
              </a:lnSpc>
            </a:pPr>
            <a:endParaRPr lang="en-US" sz="1200" dirty="0"/>
          </a:p>
        </p:txBody>
      </p:sp>
      <p:sp>
        <p:nvSpPr>
          <p:cNvPr id="18" name="Text Placeholder 17">
            <a:extLst>
              <a:ext uri="{FF2B5EF4-FFF2-40B4-BE49-F238E27FC236}">
                <a16:creationId xmlns:a16="http://schemas.microsoft.com/office/drawing/2014/main" id="{614D895E-C885-46BC-B06F-193CF1CDAB3B}"/>
              </a:ext>
            </a:extLst>
          </p:cNvPr>
          <p:cNvSpPr>
            <a:spLocks noGrp="1"/>
          </p:cNvSpPr>
          <p:nvPr>
            <p:ph type="body" sz="quarter" idx="29"/>
          </p:nvPr>
        </p:nvSpPr>
        <p:spPr/>
        <p:txBody>
          <a:bodyPr/>
          <a:lstStyle/>
          <a:p>
            <a:r>
              <a:rPr lang="en-US" dirty="0"/>
              <a:t>Earn interest </a:t>
            </a:r>
          </a:p>
        </p:txBody>
      </p:sp>
      <p:sp>
        <p:nvSpPr>
          <p:cNvPr id="19" name="Text Placeholder 18">
            <a:extLst>
              <a:ext uri="{FF2B5EF4-FFF2-40B4-BE49-F238E27FC236}">
                <a16:creationId xmlns:a16="http://schemas.microsoft.com/office/drawing/2014/main" id="{5658C7F7-F61F-46C9-907D-54EF6E4E13C3}"/>
              </a:ext>
            </a:extLst>
          </p:cNvPr>
          <p:cNvSpPr>
            <a:spLocks noGrp="1"/>
          </p:cNvSpPr>
          <p:nvPr>
            <p:ph type="body" sz="quarter" idx="30"/>
          </p:nvPr>
        </p:nvSpPr>
        <p:spPr>
          <a:xfrm>
            <a:off x="8694028" y="5035081"/>
            <a:ext cx="1973116" cy="1422869"/>
          </a:xfrm>
        </p:spPr>
        <p:txBody>
          <a:bodyPr anchor="t"/>
          <a:lstStyle/>
          <a:p>
            <a:pPr>
              <a:lnSpc>
                <a:spcPct val="100000"/>
              </a:lnSpc>
            </a:pPr>
            <a:r>
              <a:rPr lang="en-US" sz="1200" dirty="0"/>
              <a:t>Any interest, dividends or capital gains your account earns are tax-free</a:t>
            </a:r>
          </a:p>
          <a:p>
            <a:pPr>
              <a:lnSpc>
                <a:spcPct val="100000"/>
              </a:lnSpc>
            </a:pPr>
            <a:endParaRPr lang="en-US" sz="1200" dirty="0"/>
          </a:p>
        </p:txBody>
      </p:sp>
      <p:sp>
        <p:nvSpPr>
          <p:cNvPr id="21" name="Text Placeholder 2">
            <a:extLst>
              <a:ext uri="{FF2B5EF4-FFF2-40B4-BE49-F238E27FC236}">
                <a16:creationId xmlns:a16="http://schemas.microsoft.com/office/drawing/2014/main" id="{428B6D98-5DD5-427C-A08B-41A761111340}"/>
              </a:ext>
            </a:extLst>
          </p:cNvPr>
          <p:cNvSpPr txBox="1">
            <a:spLocks/>
          </p:cNvSpPr>
          <p:nvPr/>
        </p:nvSpPr>
        <p:spPr>
          <a:xfrm>
            <a:off x="0" y="1542131"/>
            <a:ext cx="12192000" cy="407988"/>
          </a:xfrm>
          <a:prstGeom prst="rect">
            <a:avLst/>
          </a:prstGeom>
        </p:spPr>
        <p:txBody>
          <a:bodyPr vert="horz" lIns="91440" tIns="45720" rIns="91440" bIns="45720" rtlCol="0" anchor="t" anchorCtr="0">
            <a:noAutofit/>
          </a:bodyPr>
          <a:lstStyle>
            <a:lvl1pPr marL="0" indent="0" algn="l" defTabSz="914400" rtl="0" eaLnBrk="1" latinLnBrk="0" hangingPunct="1">
              <a:lnSpc>
                <a:spcPts val="3500"/>
              </a:lnSpc>
              <a:spcBef>
                <a:spcPts val="1000"/>
              </a:spcBef>
              <a:buFont typeface="Arial" panose="020B0604020202020204" pitchFamily="34" charset="0"/>
              <a:buNone/>
              <a:defRPr sz="3200" b="1" kern="1200">
                <a:solidFill>
                  <a:schemeClr val="bg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spcAft>
                <a:spcPts val="1200"/>
              </a:spcAft>
              <a:buClr>
                <a:srgbClr val="FFC000"/>
              </a:buClr>
            </a:pPr>
            <a:r>
              <a:rPr lang="en-US" sz="1800" b="0" dirty="0"/>
              <a:t>With the </a:t>
            </a:r>
            <a:r>
              <a:rPr lang="en-US" sz="1800" dirty="0"/>
              <a:t>triple tax advantage</a:t>
            </a:r>
            <a:r>
              <a:rPr lang="en-US" sz="1800" b="0" dirty="0"/>
              <a:t>, an HSA allows you to see significant tax benefits</a:t>
            </a:r>
            <a:endParaRPr lang="en-US" sz="1800" b="0" dirty="0">
              <a:solidFill>
                <a:schemeClr val="bg1"/>
              </a:solidFill>
            </a:endParaRPr>
          </a:p>
          <a:p>
            <a:pPr algn="ctr">
              <a:lnSpc>
                <a:spcPct val="100000"/>
              </a:lnSpc>
              <a:spcBef>
                <a:spcPts val="0"/>
              </a:spcBef>
              <a:spcAft>
                <a:spcPts val="600"/>
              </a:spcAft>
            </a:pPr>
            <a:endParaRPr lang="en-US" dirty="0"/>
          </a:p>
        </p:txBody>
      </p:sp>
      <p:sp>
        <p:nvSpPr>
          <p:cNvPr id="23" name="Text Placeholder 22">
            <a:extLst>
              <a:ext uri="{FF2B5EF4-FFF2-40B4-BE49-F238E27FC236}">
                <a16:creationId xmlns:a16="http://schemas.microsoft.com/office/drawing/2014/main" id="{2408E7F7-F6A9-4E98-A99F-CADAD37F132C}"/>
              </a:ext>
            </a:extLst>
          </p:cNvPr>
          <p:cNvSpPr>
            <a:spLocks noGrp="1"/>
          </p:cNvSpPr>
          <p:nvPr>
            <p:ph type="body" sz="quarter" idx="10"/>
          </p:nvPr>
        </p:nvSpPr>
        <p:spPr>
          <a:xfrm>
            <a:off x="0" y="933450"/>
            <a:ext cx="12192000" cy="698500"/>
          </a:xfrm>
        </p:spPr>
        <p:txBody>
          <a:bodyPr/>
          <a:lstStyle/>
          <a:p>
            <a:pPr algn="ctr"/>
            <a:r>
              <a:rPr kumimoji="0" lang="en-US" sz="2800" b="1" i="0" u="none" strike="noStrike" kern="1200" cap="none" spc="0" normalizeH="0" baseline="0" noProof="0" dirty="0">
                <a:ln>
                  <a:noFill/>
                </a:ln>
                <a:solidFill>
                  <a:srgbClr val="FFCE07"/>
                </a:solidFill>
                <a:effectLst/>
                <a:uLnTx/>
                <a:uFillTx/>
                <a:latin typeface="Arial" panose="020B0604020202020204"/>
                <a:ea typeface="+mj-ea"/>
                <a:cs typeface="+mj-cs"/>
              </a:rPr>
              <a:t>The advantage of an HSA</a:t>
            </a:r>
            <a:endParaRPr lang="en-US" dirty="0"/>
          </a:p>
        </p:txBody>
      </p:sp>
      <p:pic>
        <p:nvPicPr>
          <p:cNvPr id="31" name="Picture 30" descr="Logo&#10;&#10;Description automatically generated">
            <a:extLst>
              <a:ext uri="{FF2B5EF4-FFF2-40B4-BE49-F238E27FC236}">
                <a16:creationId xmlns:a16="http://schemas.microsoft.com/office/drawing/2014/main" id="{8677A186-6E4E-4B39-B69F-7C7357B2D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9325" y="3752850"/>
            <a:ext cx="1123950" cy="1123950"/>
          </a:xfrm>
          <a:prstGeom prst="rect">
            <a:avLst/>
          </a:prstGeom>
        </p:spPr>
      </p:pic>
      <p:pic>
        <p:nvPicPr>
          <p:cNvPr id="32" name="Picture 31" descr="Logo&#10;&#10;Description automatically generated">
            <a:extLst>
              <a:ext uri="{FF2B5EF4-FFF2-40B4-BE49-F238E27FC236}">
                <a16:creationId xmlns:a16="http://schemas.microsoft.com/office/drawing/2014/main" id="{C5731340-A22B-47D2-A026-286D02C144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5483" y="3752850"/>
            <a:ext cx="1123950" cy="1123950"/>
          </a:xfrm>
          <a:prstGeom prst="rect">
            <a:avLst/>
          </a:prstGeom>
        </p:spPr>
      </p:pic>
      <p:pic>
        <p:nvPicPr>
          <p:cNvPr id="33" name="Picture 32" descr="Logo&#10;&#10;Description automatically generated">
            <a:extLst>
              <a:ext uri="{FF2B5EF4-FFF2-40B4-BE49-F238E27FC236}">
                <a16:creationId xmlns:a16="http://schemas.microsoft.com/office/drawing/2014/main" id="{70CC47D3-98D3-43F4-B0B5-767222AF32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3194" y="3752850"/>
            <a:ext cx="1123950" cy="1123950"/>
          </a:xfrm>
          <a:prstGeom prst="rect">
            <a:avLst/>
          </a:prstGeom>
        </p:spPr>
      </p:pic>
      <p:sp>
        <p:nvSpPr>
          <p:cNvPr id="3" name="TextBox 2">
            <a:extLst>
              <a:ext uri="{FF2B5EF4-FFF2-40B4-BE49-F238E27FC236}">
                <a16:creationId xmlns:a16="http://schemas.microsoft.com/office/drawing/2014/main" id="{F2C0EA0A-DE09-6F40-97C9-FF19907D43F4}"/>
              </a:ext>
            </a:extLst>
          </p:cNvPr>
          <p:cNvSpPr txBox="1"/>
          <p:nvPr/>
        </p:nvSpPr>
        <p:spPr>
          <a:xfrm>
            <a:off x="444500" y="650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834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CAE71E3-EC3F-4AE0-95CC-7A0B53E4D449}"/>
              </a:ext>
            </a:extLst>
          </p:cNvPr>
          <p:cNvSpPr>
            <a:spLocks noGrp="1"/>
          </p:cNvSpPr>
          <p:nvPr>
            <p:ph type="title"/>
          </p:nvPr>
        </p:nvSpPr>
        <p:spPr>
          <a:xfrm>
            <a:off x="19356" y="1255766"/>
            <a:ext cx="12192000" cy="560738"/>
          </a:xfrm>
        </p:spPr>
        <p:txBody>
          <a:bodyPr/>
          <a:lstStyle/>
          <a:p>
            <a:pPr algn="ctr"/>
            <a:r>
              <a:rPr lang="en-US" sz="2000" b="0" dirty="0"/>
              <a:t>More of your money stays with you – now and for the future</a:t>
            </a:r>
          </a:p>
        </p:txBody>
      </p:sp>
      <p:sp>
        <p:nvSpPr>
          <p:cNvPr id="3" name="Text Placeholder 2"/>
          <p:cNvSpPr>
            <a:spLocks noGrp="1"/>
          </p:cNvSpPr>
          <p:nvPr>
            <p:ph type="body" sz="quarter" idx="13"/>
          </p:nvPr>
        </p:nvSpPr>
        <p:spPr>
          <a:xfrm>
            <a:off x="1338902" y="2354545"/>
            <a:ext cx="3945367" cy="3639460"/>
          </a:xfrm>
        </p:spPr>
        <p:txBody>
          <a:bodyPr>
            <a:noAutofit/>
          </a:bodyPr>
          <a:lstStyle/>
          <a:p>
            <a:pPr>
              <a:lnSpc>
                <a:spcPct val="100000"/>
              </a:lnSpc>
              <a:spcBef>
                <a:spcPts val="0"/>
              </a:spcBef>
              <a:spcAft>
                <a:spcPts val="1200"/>
              </a:spcAft>
              <a:buClr>
                <a:schemeClr val="accent1"/>
              </a:buClr>
              <a:buSzPct val="100000"/>
            </a:pPr>
            <a:r>
              <a:rPr lang="en-US" sz="2200" b="1" dirty="0">
                <a:solidFill>
                  <a:schemeClr val="bg1"/>
                </a:solidFill>
              </a:rPr>
              <a:t>Lower premiums </a:t>
            </a:r>
            <a:br>
              <a:rPr lang="en-US" sz="500" b="1" dirty="0">
                <a:solidFill>
                  <a:schemeClr val="bg1"/>
                </a:solidFill>
              </a:rPr>
            </a:br>
            <a:r>
              <a:rPr lang="en-US" sz="1600" dirty="0">
                <a:solidFill>
                  <a:schemeClr val="bg1"/>
                </a:solidFill>
              </a:rPr>
              <a:t>You keep more dollars in your pocket each paycheck</a:t>
            </a:r>
          </a:p>
          <a:p>
            <a:pPr>
              <a:lnSpc>
                <a:spcPct val="100000"/>
              </a:lnSpc>
              <a:spcBef>
                <a:spcPts val="0"/>
              </a:spcBef>
              <a:spcAft>
                <a:spcPts val="1200"/>
              </a:spcAft>
              <a:buClr>
                <a:schemeClr val="accent1"/>
              </a:buClr>
              <a:buSzPct val="100000"/>
            </a:pPr>
            <a:r>
              <a:rPr lang="en-US" sz="2200" b="1" dirty="0">
                <a:solidFill>
                  <a:schemeClr val="bg1"/>
                </a:solidFill>
              </a:rPr>
              <a:t>You own the account</a:t>
            </a:r>
            <a:br>
              <a:rPr lang="en-US" sz="2200" b="1" dirty="0">
                <a:solidFill>
                  <a:schemeClr val="bg1"/>
                </a:solidFill>
              </a:rPr>
            </a:br>
            <a:r>
              <a:rPr lang="en-US" sz="1600" dirty="0">
                <a:solidFill>
                  <a:schemeClr val="bg1"/>
                </a:solidFill>
              </a:rPr>
              <a:t>If you change jobs or retire, the HSA and funds go with you</a:t>
            </a:r>
          </a:p>
          <a:p>
            <a:pPr>
              <a:lnSpc>
                <a:spcPct val="100000"/>
              </a:lnSpc>
              <a:spcBef>
                <a:spcPts val="0"/>
              </a:spcBef>
              <a:spcAft>
                <a:spcPts val="1200"/>
              </a:spcAft>
              <a:buClr>
                <a:schemeClr val="accent1"/>
              </a:buClr>
              <a:buSzPct val="100000"/>
            </a:pPr>
            <a:r>
              <a:rPr lang="en-US" sz="2200" b="1" dirty="0">
                <a:solidFill>
                  <a:schemeClr val="bg1"/>
                </a:solidFill>
                <a:effectLst/>
                <a:ea typeface="Calibri" panose="020F0502020204030204" pitchFamily="34" charset="0"/>
                <a:cs typeface="Arial" panose="020B0604020202020204" pitchFamily="34" charset="0"/>
              </a:rPr>
              <a:t>Rollover remaining funds </a:t>
            </a:r>
            <a:br>
              <a:rPr lang="en-US" sz="1800" b="1" dirty="0">
                <a:solidFill>
                  <a:schemeClr val="bg1"/>
                </a:solidFill>
                <a:effectLst/>
                <a:ea typeface="Calibri" panose="020F0502020204030204" pitchFamily="34" charset="0"/>
                <a:cs typeface="Arial" panose="020B0604020202020204" pitchFamily="34" charset="0"/>
              </a:rPr>
            </a:br>
            <a:r>
              <a:rPr lang="en-US" sz="1600" dirty="0">
                <a:solidFill>
                  <a:schemeClr val="bg1"/>
                </a:solidFill>
                <a:ea typeface="Calibri" panose="020F0502020204030204" pitchFamily="34" charset="0"/>
                <a:cs typeface="Arial" panose="020B0604020202020204" pitchFamily="34" charset="0"/>
              </a:rPr>
              <a:t>H</a:t>
            </a:r>
            <a:r>
              <a:rPr lang="en-US" sz="1600" dirty="0">
                <a:solidFill>
                  <a:schemeClr val="bg1"/>
                </a:solidFill>
                <a:effectLst/>
                <a:ea typeface="Calibri" panose="020F0502020204030204" pitchFamily="34" charset="0"/>
                <a:cs typeface="Arial" panose="020B0604020202020204" pitchFamily="34" charset="0"/>
              </a:rPr>
              <a:t>elp you build savings for retirement or a large medical expense</a:t>
            </a:r>
            <a:endParaRPr lang="en-US" sz="1600" dirty="0">
              <a:solidFill>
                <a:schemeClr val="bg1"/>
              </a:solidFill>
            </a:endParaRPr>
          </a:p>
          <a:p>
            <a:pPr marL="285750" indent="-285750">
              <a:lnSpc>
                <a:spcPct val="100000"/>
              </a:lnSpc>
              <a:spcBef>
                <a:spcPts val="0"/>
              </a:spcBef>
              <a:spcAft>
                <a:spcPts val="600"/>
              </a:spcAft>
              <a:buClr>
                <a:schemeClr val="accent1"/>
              </a:buClr>
              <a:buFont typeface="Arial" panose="020B0604020202020204" pitchFamily="34" charset="0"/>
              <a:buChar char="•"/>
            </a:pPr>
            <a:endParaRPr lang="en-US" sz="1800" dirty="0">
              <a:solidFill>
                <a:schemeClr val="bg1"/>
              </a:solidFill>
            </a:endParaRPr>
          </a:p>
          <a:p>
            <a:pPr>
              <a:lnSpc>
                <a:spcPct val="100000"/>
              </a:lnSpc>
              <a:spcBef>
                <a:spcPts val="0"/>
              </a:spcBef>
              <a:spcAft>
                <a:spcPts val="600"/>
              </a:spcAft>
            </a:pPr>
            <a:endParaRPr lang="en-US" dirty="0">
              <a:solidFill>
                <a:schemeClr val="bg1"/>
              </a:solidFill>
            </a:endParaRPr>
          </a:p>
        </p:txBody>
      </p:sp>
      <p:sp>
        <p:nvSpPr>
          <p:cNvPr id="14" name="TextBox 13">
            <a:extLst>
              <a:ext uri="{FF2B5EF4-FFF2-40B4-BE49-F238E27FC236}">
                <a16:creationId xmlns:a16="http://schemas.microsoft.com/office/drawing/2014/main" id="{740E5F72-665C-4A4D-ACC4-C12D7FC05A46}"/>
              </a:ext>
            </a:extLst>
          </p:cNvPr>
          <p:cNvSpPr txBox="1"/>
          <p:nvPr/>
        </p:nvSpPr>
        <p:spPr>
          <a:xfrm>
            <a:off x="7038753" y="6290507"/>
            <a:ext cx="5153247" cy="338554"/>
          </a:xfrm>
          <a:prstGeom prst="rect">
            <a:avLst/>
          </a:prstGeom>
          <a:noFill/>
        </p:spPr>
        <p:txBody>
          <a:bodyPr wrap="square">
            <a:spAutoFit/>
          </a:bodyPr>
          <a:lstStyle/>
          <a:p>
            <a:pPr>
              <a:lnSpc>
                <a:spcPct val="100000"/>
              </a:lnSpc>
              <a:buClr>
                <a:schemeClr val="tx1"/>
              </a:buClr>
              <a:buSzPct val="100000"/>
            </a:pPr>
            <a:r>
              <a:rPr lang="en-US" sz="800" baseline="30000" dirty="0">
                <a:solidFill>
                  <a:schemeClr val="bg1"/>
                </a:solidFill>
                <a:latin typeface="+mj-lt"/>
                <a:cs typeface="Arial" panose="020B0604020202020204" pitchFamily="34" charset="0"/>
              </a:rPr>
              <a:t>1 </a:t>
            </a:r>
            <a:r>
              <a:rPr lang="en-US" sz="800" dirty="0">
                <a:solidFill>
                  <a:schemeClr val="bg1"/>
                </a:solidFill>
              </a:rPr>
              <a:t>Kaiser Family Foundation. 2020 Employer Health Benefits Survey; Summary of Findings. Oct 08 2020. </a:t>
            </a:r>
            <a:r>
              <a:rPr lang="en-US" sz="800" dirty="0">
                <a:solidFill>
                  <a:schemeClr val="bg1"/>
                </a:solidFill>
                <a:hlinkClick r:id="rId3">
                  <a:extLst>
                    <a:ext uri="{A12FA001-AC4F-418D-AE19-62706E023703}">
                      <ahyp:hlinkClr xmlns:ahyp="http://schemas.microsoft.com/office/drawing/2018/hyperlinkcolor" val="tx"/>
                    </a:ext>
                  </a:extLst>
                </a:hlinkClick>
              </a:rPr>
              <a:t>https://www.kff.org/health-costs/report/2020-employer-health-benefits-survey/</a:t>
            </a:r>
            <a:r>
              <a:rPr lang="en-US" sz="800" dirty="0">
                <a:solidFill>
                  <a:schemeClr val="bg1"/>
                </a:solidFill>
              </a:rPr>
              <a:t>.</a:t>
            </a:r>
          </a:p>
        </p:txBody>
      </p:sp>
      <p:sp>
        <p:nvSpPr>
          <p:cNvPr id="15" name="Title 1">
            <a:extLst>
              <a:ext uri="{FF2B5EF4-FFF2-40B4-BE49-F238E27FC236}">
                <a16:creationId xmlns:a16="http://schemas.microsoft.com/office/drawing/2014/main" id="{ED5F7717-52EF-413D-9902-90770BDF088B}"/>
              </a:ext>
            </a:extLst>
          </p:cNvPr>
          <p:cNvSpPr txBox="1">
            <a:spLocks/>
          </p:cNvSpPr>
          <p:nvPr/>
        </p:nvSpPr>
        <p:spPr>
          <a:xfrm>
            <a:off x="38712" y="804066"/>
            <a:ext cx="12153288" cy="5972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rgbClr val="323332"/>
                </a:solidFill>
                <a:latin typeface="Calibri" panose="020F0502020204030204" pitchFamily="34" charset="0"/>
                <a:ea typeface="+mj-ea"/>
                <a:cs typeface="+mj-cs"/>
              </a:defRPr>
            </a:lvl1pPr>
          </a:lstStyle>
          <a:p>
            <a:pPr algn="ctr"/>
            <a:r>
              <a:rPr lang="en-US" sz="3600" dirty="0">
                <a:solidFill>
                  <a:srgbClr val="FFCC01"/>
                </a:solidFill>
                <a:latin typeface="+mj-lt"/>
              </a:rPr>
              <a:t>The advantage of an HSA</a:t>
            </a:r>
          </a:p>
        </p:txBody>
      </p:sp>
      <p:pic>
        <p:nvPicPr>
          <p:cNvPr id="6" name="Picture 5" descr="Icon&#10;&#10;Description automatically generated">
            <a:extLst>
              <a:ext uri="{FF2B5EF4-FFF2-40B4-BE49-F238E27FC236}">
                <a16:creationId xmlns:a16="http://schemas.microsoft.com/office/drawing/2014/main" id="{9B4EA361-DFF6-C14C-86FD-533690CE48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750" y="2321110"/>
            <a:ext cx="527902" cy="527902"/>
          </a:xfrm>
          <a:prstGeom prst="rect">
            <a:avLst/>
          </a:prstGeom>
        </p:spPr>
      </p:pic>
      <p:pic>
        <p:nvPicPr>
          <p:cNvPr id="18" name="Picture 17" descr="Icon&#10;&#10;Description automatically generated">
            <a:extLst>
              <a:ext uri="{FF2B5EF4-FFF2-40B4-BE49-F238E27FC236}">
                <a16:creationId xmlns:a16="http://schemas.microsoft.com/office/drawing/2014/main" id="{C9544DC8-0C8B-1E48-AC41-354CC72E8F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17048" y="3416129"/>
            <a:ext cx="682205" cy="1365227"/>
          </a:xfrm>
          <a:prstGeom prst="rect">
            <a:avLst/>
          </a:prstGeom>
        </p:spPr>
      </p:pic>
      <p:pic>
        <p:nvPicPr>
          <p:cNvPr id="20" name="Picture 19" descr="Logo&#10;&#10;Description automatically generated">
            <a:extLst>
              <a:ext uri="{FF2B5EF4-FFF2-40B4-BE49-F238E27FC236}">
                <a16:creationId xmlns:a16="http://schemas.microsoft.com/office/drawing/2014/main" id="{FD4615AB-1D95-BD41-ADEA-B2142423E1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08301" y="2309295"/>
            <a:ext cx="620213" cy="766239"/>
          </a:xfrm>
          <a:prstGeom prst="rect">
            <a:avLst/>
          </a:prstGeom>
        </p:spPr>
      </p:pic>
      <p:pic>
        <p:nvPicPr>
          <p:cNvPr id="26" name="Picture 25" descr="Icon&#10;&#10;Description automatically generated">
            <a:extLst>
              <a:ext uri="{FF2B5EF4-FFF2-40B4-BE49-F238E27FC236}">
                <a16:creationId xmlns:a16="http://schemas.microsoft.com/office/drawing/2014/main" id="{67C7E322-7C5F-BF43-943B-6D6F82CB25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40574" y="3412091"/>
            <a:ext cx="781714" cy="1365227"/>
          </a:xfrm>
          <a:prstGeom prst="rect">
            <a:avLst/>
          </a:prstGeom>
        </p:spPr>
      </p:pic>
      <p:pic>
        <p:nvPicPr>
          <p:cNvPr id="33" name="Picture 32" descr="Icon&#10;&#10;Description automatically generated">
            <a:extLst>
              <a:ext uri="{FF2B5EF4-FFF2-40B4-BE49-F238E27FC236}">
                <a16:creationId xmlns:a16="http://schemas.microsoft.com/office/drawing/2014/main" id="{068F1067-F4F3-E949-A585-6641E8EDF9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750" y="3277385"/>
            <a:ext cx="527902" cy="527902"/>
          </a:xfrm>
          <a:prstGeom prst="rect">
            <a:avLst/>
          </a:prstGeom>
        </p:spPr>
      </p:pic>
      <p:pic>
        <p:nvPicPr>
          <p:cNvPr id="34" name="Picture 33" descr="Icon&#10;&#10;Description automatically generated">
            <a:extLst>
              <a:ext uri="{FF2B5EF4-FFF2-40B4-BE49-F238E27FC236}">
                <a16:creationId xmlns:a16="http://schemas.microsoft.com/office/drawing/2014/main" id="{BE1AF8EC-940E-3540-9DC1-5982C9F5FB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750" y="4233661"/>
            <a:ext cx="527902" cy="527902"/>
          </a:xfrm>
          <a:prstGeom prst="rect">
            <a:avLst/>
          </a:prstGeom>
        </p:spPr>
      </p:pic>
      <p:sp>
        <p:nvSpPr>
          <p:cNvPr id="37" name="TextBox 36">
            <a:extLst>
              <a:ext uri="{FF2B5EF4-FFF2-40B4-BE49-F238E27FC236}">
                <a16:creationId xmlns:a16="http://schemas.microsoft.com/office/drawing/2014/main" id="{256C731E-03B0-1A4D-B4CA-D65E82FC3016}"/>
              </a:ext>
            </a:extLst>
          </p:cNvPr>
          <p:cNvSpPr txBox="1"/>
          <p:nvPr/>
        </p:nvSpPr>
        <p:spPr>
          <a:xfrm>
            <a:off x="7300803" y="2989027"/>
            <a:ext cx="2862806" cy="584775"/>
          </a:xfrm>
          <a:prstGeom prst="rect">
            <a:avLst/>
          </a:prstGeom>
          <a:noFill/>
        </p:spPr>
        <p:txBody>
          <a:bodyPr wrap="square" rtlCol="0">
            <a:spAutoFit/>
          </a:bodyPr>
          <a:lstStyle/>
          <a:p>
            <a:r>
              <a:rPr lang="en-US" sz="1600" b="1" dirty="0">
                <a:solidFill>
                  <a:schemeClr val="bg1"/>
                </a:solidFill>
              </a:rPr>
              <a:t>Average Annual Premium Cost</a:t>
            </a:r>
            <a:r>
              <a:rPr lang="en-US" sz="1600" b="1" baseline="30000" dirty="0">
                <a:solidFill>
                  <a:schemeClr val="bg1"/>
                </a:solidFill>
              </a:rPr>
              <a:t>1</a:t>
            </a:r>
            <a:endParaRPr lang="en-US" sz="800" b="1" baseline="30000" dirty="0">
              <a:solidFill>
                <a:schemeClr val="bg1"/>
              </a:solidFill>
            </a:endParaRPr>
          </a:p>
        </p:txBody>
      </p:sp>
      <p:sp>
        <p:nvSpPr>
          <p:cNvPr id="38" name="TextBox 37">
            <a:extLst>
              <a:ext uri="{FF2B5EF4-FFF2-40B4-BE49-F238E27FC236}">
                <a16:creationId xmlns:a16="http://schemas.microsoft.com/office/drawing/2014/main" id="{D9C82505-21DF-F94B-9F64-9EA68D2A4238}"/>
              </a:ext>
            </a:extLst>
          </p:cNvPr>
          <p:cNvSpPr txBox="1"/>
          <p:nvPr/>
        </p:nvSpPr>
        <p:spPr>
          <a:xfrm>
            <a:off x="10215730" y="3066960"/>
            <a:ext cx="1319228" cy="369332"/>
          </a:xfrm>
          <a:prstGeom prst="rect">
            <a:avLst/>
          </a:prstGeom>
          <a:noFill/>
        </p:spPr>
        <p:txBody>
          <a:bodyPr wrap="square" rtlCol="0">
            <a:spAutoFit/>
          </a:bodyPr>
          <a:lstStyle/>
          <a:p>
            <a:pPr algn="ctr"/>
            <a:r>
              <a:rPr lang="en-US" b="1" dirty="0">
                <a:solidFill>
                  <a:srgbClr val="FFCC01"/>
                </a:solidFill>
              </a:rPr>
              <a:t>Savings</a:t>
            </a:r>
          </a:p>
        </p:txBody>
      </p:sp>
      <p:sp>
        <p:nvSpPr>
          <p:cNvPr id="39" name="TextBox 38">
            <a:extLst>
              <a:ext uri="{FF2B5EF4-FFF2-40B4-BE49-F238E27FC236}">
                <a16:creationId xmlns:a16="http://schemas.microsoft.com/office/drawing/2014/main" id="{F25CCD82-98F1-6D4D-A236-34E14FF1DF7E}"/>
              </a:ext>
            </a:extLst>
          </p:cNvPr>
          <p:cNvSpPr txBox="1"/>
          <p:nvPr/>
        </p:nvSpPr>
        <p:spPr>
          <a:xfrm>
            <a:off x="10197319" y="3354703"/>
            <a:ext cx="1356051" cy="307777"/>
          </a:xfrm>
          <a:prstGeom prst="rect">
            <a:avLst/>
          </a:prstGeom>
          <a:noFill/>
        </p:spPr>
        <p:txBody>
          <a:bodyPr wrap="square" rtlCol="0">
            <a:spAutoFit/>
          </a:bodyPr>
          <a:lstStyle/>
          <a:p>
            <a:pPr algn="ctr"/>
            <a:r>
              <a:rPr lang="en-US" sz="1400" dirty="0">
                <a:solidFill>
                  <a:schemeClr val="bg1"/>
                </a:solidFill>
              </a:rPr>
              <a:t>with an HSA</a:t>
            </a:r>
          </a:p>
        </p:txBody>
      </p:sp>
      <p:sp>
        <p:nvSpPr>
          <p:cNvPr id="42" name="TextBox 41">
            <a:extLst>
              <a:ext uri="{FF2B5EF4-FFF2-40B4-BE49-F238E27FC236}">
                <a16:creationId xmlns:a16="http://schemas.microsoft.com/office/drawing/2014/main" id="{3D81AC39-5E0C-9748-B855-7079FD06DF4A}"/>
              </a:ext>
            </a:extLst>
          </p:cNvPr>
          <p:cNvSpPr txBox="1"/>
          <p:nvPr/>
        </p:nvSpPr>
        <p:spPr>
          <a:xfrm>
            <a:off x="7606372" y="3880664"/>
            <a:ext cx="1018903" cy="307777"/>
          </a:xfrm>
          <a:prstGeom prst="rect">
            <a:avLst/>
          </a:prstGeom>
          <a:noFill/>
        </p:spPr>
        <p:txBody>
          <a:bodyPr wrap="square" rtlCol="0">
            <a:spAutoFit/>
          </a:bodyPr>
          <a:lstStyle/>
          <a:p>
            <a:pPr algn="r"/>
            <a:r>
              <a:rPr lang="en-US" sz="1400" dirty="0">
                <a:solidFill>
                  <a:schemeClr val="bg1"/>
                </a:solidFill>
              </a:rPr>
              <a:t>Employee</a:t>
            </a:r>
          </a:p>
        </p:txBody>
      </p:sp>
      <p:sp>
        <p:nvSpPr>
          <p:cNvPr id="43" name="TextBox 42">
            <a:extLst>
              <a:ext uri="{FF2B5EF4-FFF2-40B4-BE49-F238E27FC236}">
                <a16:creationId xmlns:a16="http://schemas.microsoft.com/office/drawing/2014/main" id="{DFE768BC-4313-5648-9725-C202832DC0DF}"/>
              </a:ext>
            </a:extLst>
          </p:cNvPr>
          <p:cNvSpPr txBox="1"/>
          <p:nvPr/>
        </p:nvSpPr>
        <p:spPr>
          <a:xfrm>
            <a:off x="7598146" y="4280808"/>
            <a:ext cx="1018903" cy="523220"/>
          </a:xfrm>
          <a:prstGeom prst="rect">
            <a:avLst/>
          </a:prstGeom>
          <a:noFill/>
        </p:spPr>
        <p:txBody>
          <a:bodyPr wrap="square" rtlCol="0">
            <a:spAutoFit/>
          </a:bodyPr>
          <a:lstStyle/>
          <a:p>
            <a:pPr algn="r"/>
            <a:r>
              <a:rPr lang="en-US" sz="1400" dirty="0">
                <a:solidFill>
                  <a:schemeClr val="bg1"/>
                </a:solidFill>
              </a:rPr>
              <a:t>Family Plan</a:t>
            </a:r>
          </a:p>
        </p:txBody>
      </p:sp>
      <p:sp>
        <p:nvSpPr>
          <p:cNvPr id="44" name="TextBox 43">
            <a:extLst>
              <a:ext uri="{FF2B5EF4-FFF2-40B4-BE49-F238E27FC236}">
                <a16:creationId xmlns:a16="http://schemas.microsoft.com/office/drawing/2014/main" id="{1750EC3E-3A35-AF4E-B784-3DCD4AC0C71A}"/>
              </a:ext>
            </a:extLst>
          </p:cNvPr>
          <p:cNvSpPr txBox="1"/>
          <p:nvPr/>
        </p:nvSpPr>
        <p:spPr>
          <a:xfrm>
            <a:off x="8625276" y="3502527"/>
            <a:ext cx="659308" cy="307777"/>
          </a:xfrm>
          <a:prstGeom prst="rect">
            <a:avLst/>
          </a:prstGeom>
          <a:noFill/>
        </p:spPr>
        <p:txBody>
          <a:bodyPr wrap="square" rtlCol="0">
            <a:spAutoFit/>
          </a:bodyPr>
          <a:lstStyle/>
          <a:p>
            <a:pPr algn="ctr"/>
            <a:r>
              <a:rPr lang="en-US" sz="1400" b="1" dirty="0"/>
              <a:t>PPO</a:t>
            </a:r>
          </a:p>
        </p:txBody>
      </p:sp>
      <p:sp>
        <p:nvSpPr>
          <p:cNvPr id="45" name="TextBox 44">
            <a:extLst>
              <a:ext uri="{FF2B5EF4-FFF2-40B4-BE49-F238E27FC236}">
                <a16:creationId xmlns:a16="http://schemas.microsoft.com/office/drawing/2014/main" id="{4D2F4859-90EE-0544-9185-453F70DAB8BA}"/>
              </a:ext>
            </a:extLst>
          </p:cNvPr>
          <p:cNvSpPr txBox="1"/>
          <p:nvPr/>
        </p:nvSpPr>
        <p:spPr>
          <a:xfrm>
            <a:off x="9397258" y="3502527"/>
            <a:ext cx="669039" cy="307777"/>
          </a:xfrm>
          <a:prstGeom prst="rect">
            <a:avLst/>
          </a:prstGeom>
          <a:noFill/>
        </p:spPr>
        <p:txBody>
          <a:bodyPr wrap="square" rtlCol="0">
            <a:spAutoFit/>
          </a:bodyPr>
          <a:lstStyle/>
          <a:p>
            <a:pPr algn="ctr"/>
            <a:r>
              <a:rPr lang="en-US" sz="1400" b="1" dirty="0">
                <a:solidFill>
                  <a:schemeClr val="bg1"/>
                </a:solidFill>
              </a:rPr>
              <a:t>HSA</a:t>
            </a:r>
          </a:p>
        </p:txBody>
      </p:sp>
      <p:cxnSp>
        <p:nvCxnSpPr>
          <p:cNvPr id="47" name="Straight Connector 46">
            <a:extLst>
              <a:ext uri="{FF2B5EF4-FFF2-40B4-BE49-F238E27FC236}">
                <a16:creationId xmlns:a16="http://schemas.microsoft.com/office/drawing/2014/main" id="{971E7EDE-6957-C746-A5C0-D16C34C6A0A9}"/>
              </a:ext>
            </a:extLst>
          </p:cNvPr>
          <p:cNvCxnSpPr>
            <a:cxnSpLocks/>
          </p:cNvCxnSpPr>
          <p:nvPr/>
        </p:nvCxnSpPr>
        <p:spPr>
          <a:xfrm>
            <a:off x="7198242" y="4230895"/>
            <a:ext cx="2868055" cy="0"/>
          </a:xfrm>
          <a:prstGeom prst="line">
            <a:avLst/>
          </a:prstGeom>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27857773-B03A-E74E-A42D-2655DD9A0DA1}"/>
              </a:ext>
            </a:extLst>
          </p:cNvPr>
          <p:cNvSpPr txBox="1"/>
          <p:nvPr/>
        </p:nvSpPr>
        <p:spPr>
          <a:xfrm>
            <a:off x="8625275" y="3879809"/>
            <a:ext cx="673978" cy="276999"/>
          </a:xfrm>
          <a:prstGeom prst="rect">
            <a:avLst/>
          </a:prstGeom>
          <a:noFill/>
        </p:spPr>
        <p:txBody>
          <a:bodyPr wrap="square" rtlCol="0">
            <a:spAutoFit/>
          </a:bodyPr>
          <a:lstStyle/>
          <a:p>
            <a:pPr algn="ctr"/>
            <a:r>
              <a:rPr lang="en-US" sz="1200" dirty="0"/>
              <a:t>$1,335</a:t>
            </a:r>
          </a:p>
        </p:txBody>
      </p:sp>
      <p:sp>
        <p:nvSpPr>
          <p:cNvPr id="49" name="TextBox 48">
            <a:extLst>
              <a:ext uri="{FF2B5EF4-FFF2-40B4-BE49-F238E27FC236}">
                <a16:creationId xmlns:a16="http://schemas.microsoft.com/office/drawing/2014/main" id="{88F1C1A7-9F75-824F-AD62-B7B46F9F2AE7}"/>
              </a:ext>
            </a:extLst>
          </p:cNvPr>
          <p:cNvSpPr txBox="1"/>
          <p:nvPr/>
        </p:nvSpPr>
        <p:spPr>
          <a:xfrm>
            <a:off x="8617047" y="4343588"/>
            <a:ext cx="682205" cy="276999"/>
          </a:xfrm>
          <a:prstGeom prst="rect">
            <a:avLst/>
          </a:prstGeom>
          <a:noFill/>
        </p:spPr>
        <p:txBody>
          <a:bodyPr wrap="square" rtlCol="0">
            <a:spAutoFit/>
          </a:bodyPr>
          <a:lstStyle/>
          <a:p>
            <a:pPr algn="ctr"/>
            <a:r>
              <a:rPr lang="en-US" sz="1200" dirty="0"/>
              <a:t>$6,017</a:t>
            </a:r>
          </a:p>
        </p:txBody>
      </p:sp>
      <p:sp>
        <p:nvSpPr>
          <p:cNvPr id="50" name="TextBox 49">
            <a:extLst>
              <a:ext uri="{FF2B5EF4-FFF2-40B4-BE49-F238E27FC236}">
                <a16:creationId xmlns:a16="http://schemas.microsoft.com/office/drawing/2014/main" id="{01F42133-880B-D744-B661-FFDC2D0FCB71}"/>
              </a:ext>
            </a:extLst>
          </p:cNvPr>
          <p:cNvSpPr txBox="1"/>
          <p:nvPr/>
        </p:nvSpPr>
        <p:spPr>
          <a:xfrm>
            <a:off x="9392319" y="3893103"/>
            <a:ext cx="673978" cy="276999"/>
          </a:xfrm>
          <a:prstGeom prst="rect">
            <a:avLst/>
          </a:prstGeom>
          <a:noFill/>
        </p:spPr>
        <p:txBody>
          <a:bodyPr wrap="square" rtlCol="0">
            <a:spAutoFit/>
          </a:bodyPr>
          <a:lstStyle/>
          <a:p>
            <a:pPr algn="ctr"/>
            <a:r>
              <a:rPr lang="en-US" sz="1200" dirty="0">
                <a:solidFill>
                  <a:schemeClr val="bg1"/>
                </a:solidFill>
              </a:rPr>
              <a:t>$1,061</a:t>
            </a:r>
          </a:p>
        </p:txBody>
      </p:sp>
      <p:cxnSp>
        <p:nvCxnSpPr>
          <p:cNvPr id="35" name="Straight Connector 34">
            <a:extLst>
              <a:ext uri="{FF2B5EF4-FFF2-40B4-BE49-F238E27FC236}">
                <a16:creationId xmlns:a16="http://schemas.microsoft.com/office/drawing/2014/main" id="{CBB60012-A9C3-744B-98D9-16B8BECED065}"/>
              </a:ext>
            </a:extLst>
          </p:cNvPr>
          <p:cNvCxnSpPr>
            <a:cxnSpLocks/>
          </p:cNvCxnSpPr>
          <p:nvPr/>
        </p:nvCxnSpPr>
        <p:spPr>
          <a:xfrm>
            <a:off x="9981372" y="4049978"/>
            <a:ext cx="606040" cy="0"/>
          </a:xfrm>
          <a:prstGeom prst="line">
            <a:avLst/>
          </a:prstGeom>
          <a:ln w="44450" cap="rnd" cmpd="sng">
            <a:solidFill>
              <a:srgbClr val="FFCC01"/>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0F27EC-80F4-644E-A7F2-A6D92ABC75A1}"/>
              </a:ext>
            </a:extLst>
          </p:cNvPr>
          <p:cNvCxnSpPr>
            <a:cxnSpLocks/>
          </p:cNvCxnSpPr>
          <p:nvPr/>
        </p:nvCxnSpPr>
        <p:spPr>
          <a:xfrm>
            <a:off x="9943587" y="4491171"/>
            <a:ext cx="564714" cy="0"/>
          </a:xfrm>
          <a:prstGeom prst="line">
            <a:avLst/>
          </a:prstGeom>
          <a:ln w="44450" cap="rnd" cmpd="sng">
            <a:solidFill>
              <a:srgbClr val="FFCC01"/>
            </a:solidFill>
            <a:prstDash val="sysDot"/>
            <a:round/>
            <a:head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31E299-B4DB-A548-8474-31011517901B}"/>
              </a:ext>
            </a:extLst>
          </p:cNvPr>
          <p:cNvSpPr txBox="1"/>
          <p:nvPr/>
        </p:nvSpPr>
        <p:spPr>
          <a:xfrm>
            <a:off x="9420145" y="4355916"/>
            <a:ext cx="682205" cy="276999"/>
          </a:xfrm>
          <a:prstGeom prst="rect">
            <a:avLst/>
          </a:prstGeom>
          <a:noFill/>
        </p:spPr>
        <p:txBody>
          <a:bodyPr wrap="square" rtlCol="0">
            <a:spAutoFit/>
          </a:bodyPr>
          <a:lstStyle/>
          <a:p>
            <a:pPr algn="ctr"/>
            <a:r>
              <a:rPr lang="en-US" sz="1200" dirty="0">
                <a:solidFill>
                  <a:schemeClr val="bg1"/>
                </a:solidFill>
              </a:rPr>
              <a:t>$4,852</a:t>
            </a:r>
          </a:p>
        </p:txBody>
      </p:sp>
      <p:cxnSp>
        <p:nvCxnSpPr>
          <p:cNvPr id="36" name="Straight Connector 35">
            <a:extLst>
              <a:ext uri="{FF2B5EF4-FFF2-40B4-BE49-F238E27FC236}">
                <a16:creationId xmlns:a16="http://schemas.microsoft.com/office/drawing/2014/main" id="{1210232E-80CA-4578-A27E-DB9DFD27C853}"/>
              </a:ext>
            </a:extLst>
          </p:cNvPr>
          <p:cNvCxnSpPr>
            <a:cxnSpLocks/>
          </p:cNvCxnSpPr>
          <p:nvPr/>
        </p:nvCxnSpPr>
        <p:spPr>
          <a:xfrm flipV="1">
            <a:off x="6570478" y="2288685"/>
            <a:ext cx="0" cy="346715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73C5D59-DA30-4DD6-81BD-D0E89A302186}"/>
              </a:ext>
            </a:extLst>
          </p:cNvPr>
          <p:cNvGrpSpPr/>
          <p:nvPr/>
        </p:nvGrpSpPr>
        <p:grpSpPr>
          <a:xfrm>
            <a:off x="10348644" y="3851911"/>
            <a:ext cx="1120613" cy="377467"/>
            <a:chOff x="10876643" y="1888099"/>
            <a:chExt cx="807946" cy="232185"/>
          </a:xfrm>
        </p:grpSpPr>
        <p:sp>
          <p:nvSpPr>
            <p:cNvPr id="32" name="TextBox 31">
              <a:extLst>
                <a:ext uri="{FF2B5EF4-FFF2-40B4-BE49-F238E27FC236}">
                  <a16:creationId xmlns:a16="http://schemas.microsoft.com/office/drawing/2014/main" id="{3AE5FF88-BDD8-4776-B49C-6CF069BBCEFF}"/>
                </a:ext>
              </a:extLst>
            </p:cNvPr>
            <p:cNvSpPr txBox="1"/>
            <p:nvPr/>
          </p:nvSpPr>
          <p:spPr>
            <a:xfrm>
              <a:off x="10876643" y="1893103"/>
              <a:ext cx="807946" cy="227181"/>
            </a:xfrm>
            <a:prstGeom prst="rect">
              <a:avLst/>
            </a:prstGeom>
            <a:noFill/>
          </p:spPr>
          <p:txBody>
            <a:bodyPr wrap="square" rtlCol="0">
              <a:spAutoFit/>
            </a:bodyPr>
            <a:lstStyle/>
            <a:p>
              <a:pPr algn="ctr"/>
              <a:r>
                <a:rPr lang="en-US" b="1" dirty="0">
                  <a:solidFill>
                    <a:schemeClr val="accent1"/>
                  </a:solidFill>
                </a:rPr>
                <a:t>$274</a:t>
              </a:r>
            </a:p>
          </p:txBody>
        </p:sp>
        <p:sp>
          <p:nvSpPr>
            <p:cNvPr id="41" name="Rectangle: Rounded Corners 40">
              <a:extLst>
                <a:ext uri="{FF2B5EF4-FFF2-40B4-BE49-F238E27FC236}">
                  <a16:creationId xmlns:a16="http://schemas.microsoft.com/office/drawing/2014/main" id="{985909AC-EFB8-44B1-8543-998E85338812}"/>
                </a:ext>
              </a:extLst>
            </p:cNvPr>
            <p:cNvSpPr/>
            <p:nvPr/>
          </p:nvSpPr>
          <p:spPr>
            <a:xfrm>
              <a:off x="11048791" y="1888099"/>
              <a:ext cx="458070" cy="2270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54" name="Group 53">
            <a:extLst>
              <a:ext uri="{FF2B5EF4-FFF2-40B4-BE49-F238E27FC236}">
                <a16:creationId xmlns:a16="http://schemas.microsoft.com/office/drawing/2014/main" id="{4B8EB879-AA86-4C61-B9F9-2C86CB5D08FB}"/>
              </a:ext>
            </a:extLst>
          </p:cNvPr>
          <p:cNvGrpSpPr/>
          <p:nvPr/>
        </p:nvGrpSpPr>
        <p:grpSpPr>
          <a:xfrm>
            <a:off x="10393190" y="4315092"/>
            <a:ext cx="1120613" cy="377467"/>
            <a:chOff x="10876643" y="1888099"/>
            <a:chExt cx="807946" cy="232185"/>
          </a:xfrm>
        </p:grpSpPr>
        <p:sp>
          <p:nvSpPr>
            <p:cNvPr id="55" name="TextBox 54">
              <a:extLst>
                <a:ext uri="{FF2B5EF4-FFF2-40B4-BE49-F238E27FC236}">
                  <a16:creationId xmlns:a16="http://schemas.microsoft.com/office/drawing/2014/main" id="{B3EF3B2E-51F3-4B86-916A-0FC5A953A578}"/>
                </a:ext>
              </a:extLst>
            </p:cNvPr>
            <p:cNvSpPr txBox="1"/>
            <p:nvPr/>
          </p:nvSpPr>
          <p:spPr>
            <a:xfrm>
              <a:off x="10876643" y="1893103"/>
              <a:ext cx="807946" cy="227181"/>
            </a:xfrm>
            <a:prstGeom prst="rect">
              <a:avLst/>
            </a:prstGeom>
            <a:noFill/>
          </p:spPr>
          <p:txBody>
            <a:bodyPr wrap="square" rtlCol="0">
              <a:spAutoFit/>
            </a:bodyPr>
            <a:lstStyle/>
            <a:p>
              <a:pPr algn="ctr"/>
              <a:r>
                <a:rPr lang="en-US" b="1" dirty="0">
                  <a:solidFill>
                    <a:schemeClr val="accent1"/>
                  </a:solidFill>
                </a:rPr>
                <a:t>$1,165</a:t>
              </a:r>
            </a:p>
          </p:txBody>
        </p:sp>
        <p:sp>
          <p:nvSpPr>
            <p:cNvPr id="56" name="Rectangle: Rounded Corners 55">
              <a:extLst>
                <a:ext uri="{FF2B5EF4-FFF2-40B4-BE49-F238E27FC236}">
                  <a16:creationId xmlns:a16="http://schemas.microsoft.com/office/drawing/2014/main" id="{1701CC91-D638-4D15-912F-1D26E1DA5B7F}"/>
                </a:ext>
              </a:extLst>
            </p:cNvPr>
            <p:cNvSpPr/>
            <p:nvPr/>
          </p:nvSpPr>
          <p:spPr>
            <a:xfrm>
              <a:off x="10944147" y="1888099"/>
              <a:ext cx="661514" cy="22705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extLst>
      <p:ext uri="{BB962C8B-B14F-4D97-AF65-F5344CB8AC3E}">
        <p14:creationId xmlns:p14="http://schemas.microsoft.com/office/powerpoint/2010/main" val="75448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Icon&#10;&#10;Description automatically generated">
            <a:extLst>
              <a:ext uri="{FF2B5EF4-FFF2-40B4-BE49-F238E27FC236}">
                <a16:creationId xmlns:a16="http://schemas.microsoft.com/office/drawing/2014/main" id="{7E6D7349-68F9-8E4B-88FC-C9FC00ECAE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3195" y="2798937"/>
            <a:ext cx="1660228" cy="1660228"/>
          </a:xfrm>
          <a:prstGeom prst="rect">
            <a:avLst/>
          </a:prstGeom>
        </p:spPr>
      </p:pic>
      <p:sp>
        <p:nvSpPr>
          <p:cNvPr id="3" name="Text Placeholder 2"/>
          <p:cNvSpPr>
            <a:spLocks noGrp="1"/>
          </p:cNvSpPr>
          <p:nvPr>
            <p:ph type="body" sz="quarter" idx="13"/>
          </p:nvPr>
        </p:nvSpPr>
        <p:spPr>
          <a:xfrm>
            <a:off x="1420941" y="2494364"/>
            <a:ext cx="3875300" cy="3176472"/>
          </a:xfrm>
        </p:spPr>
        <p:txBody>
          <a:bodyPr>
            <a:noAutofit/>
          </a:bodyPr>
          <a:lstStyle/>
          <a:p>
            <a:pPr>
              <a:lnSpc>
                <a:spcPct val="100000"/>
              </a:lnSpc>
              <a:spcBef>
                <a:spcPts val="0"/>
              </a:spcBef>
              <a:spcAft>
                <a:spcPts val="1200"/>
              </a:spcAft>
              <a:buClr>
                <a:schemeClr val="accent1"/>
              </a:buClr>
              <a:buSzPct val="100000"/>
            </a:pPr>
            <a:r>
              <a:rPr lang="en-US" sz="1800" dirty="0">
                <a:solidFill>
                  <a:schemeClr val="bg1"/>
                </a:solidFill>
              </a:rPr>
              <a:t>Most people in traditional health care plans </a:t>
            </a:r>
            <a:r>
              <a:rPr lang="en-US" sz="1800" b="1" dirty="0">
                <a:solidFill>
                  <a:schemeClr val="bg1"/>
                </a:solidFill>
              </a:rPr>
              <a:t>never spend their deductible </a:t>
            </a:r>
            <a:r>
              <a:rPr lang="en-US" sz="1800" dirty="0">
                <a:solidFill>
                  <a:schemeClr val="bg1"/>
                </a:solidFill>
              </a:rPr>
              <a:t>over the year</a:t>
            </a:r>
          </a:p>
          <a:p>
            <a:pPr>
              <a:lnSpc>
                <a:spcPct val="100000"/>
              </a:lnSpc>
              <a:spcBef>
                <a:spcPts val="0"/>
              </a:spcBef>
              <a:spcAft>
                <a:spcPts val="1200"/>
              </a:spcAft>
              <a:buClr>
                <a:schemeClr val="accent1"/>
              </a:buClr>
              <a:buSzPct val="100000"/>
            </a:pPr>
            <a:endParaRPr lang="en-US" sz="800" dirty="0">
              <a:solidFill>
                <a:schemeClr val="bg1"/>
              </a:solidFill>
            </a:endParaRPr>
          </a:p>
          <a:p>
            <a:pPr>
              <a:lnSpc>
                <a:spcPct val="100000"/>
              </a:lnSpc>
              <a:spcBef>
                <a:spcPts val="0"/>
              </a:spcBef>
              <a:spcAft>
                <a:spcPts val="1200"/>
              </a:spcAft>
              <a:buClr>
                <a:schemeClr val="accent1"/>
              </a:buClr>
              <a:buSzPct val="100000"/>
            </a:pPr>
            <a:r>
              <a:rPr lang="en-US" sz="1800" dirty="0">
                <a:solidFill>
                  <a:schemeClr val="bg1"/>
                </a:solidFill>
              </a:rPr>
              <a:t>The majority are </a:t>
            </a:r>
            <a:r>
              <a:rPr lang="en-US" sz="1800" b="1" dirty="0">
                <a:solidFill>
                  <a:schemeClr val="bg1"/>
                </a:solidFill>
              </a:rPr>
              <a:t>over-insuring themselves for health care and over-spending crucial dollars</a:t>
            </a:r>
            <a:r>
              <a:rPr lang="en-US" sz="1800" dirty="0">
                <a:solidFill>
                  <a:schemeClr val="bg1"/>
                </a:solidFill>
              </a:rPr>
              <a:t> that could be used on other things</a:t>
            </a:r>
          </a:p>
          <a:p>
            <a:pPr marL="285750" indent="-285750">
              <a:lnSpc>
                <a:spcPct val="100000"/>
              </a:lnSpc>
              <a:spcBef>
                <a:spcPts val="0"/>
              </a:spcBef>
              <a:spcAft>
                <a:spcPts val="600"/>
              </a:spcAft>
              <a:buClr>
                <a:schemeClr val="accent1"/>
              </a:buClr>
              <a:buFont typeface="Arial" panose="020B0604020202020204" pitchFamily="34" charset="0"/>
              <a:buChar char="•"/>
            </a:pPr>
            <a:endParaRPr lang="en-US" sz="1800" dirty="0">
              <a:solidFill>
                <a:schemeClr val="bg1"/>
              </a:solidFill>
            </a:endParaRPr>
          </a:p>
          <a:p>
            <a:pPr>
              <a:lnSpc>
                <a:spcPct val="100000"/>
              </a:lnSpc>
              <a:spcBef>
                <a:spcPts val="0"/>
              </a:spcBef>
              <a:spcAft>
                <a:spcPts val="600"/>
              </a:spcAft>
            </a:pPr>
            <a:endParaRPr lang="en-US" dirty="0">
              <a:solidFill>
                <a:schemeClr val="bg1"/>
              </a:solidFill>
            </a:endParaRPr>
          </a:p>
        </p:txBody>
      </p:sp>
      <p:sp>
        <p:nvSpPr>
          <p:cNvPr id="12" name="TextBox 11">
            <a:extLst>
              <a:ext uri="{FF2B5EF4-FFF2-40B4-BE49-F238E27FC236}">
                <a16:creationId xmlns:a16="http://schemas.microsoft.com/office/drawing/2014/main" id="{A5B222F4-E9BB-4C4E-B018-773590CB6A2A}"/>
              </a:ext>
            </a:extLst>
          </p:cNvPr>
          <p:cNvSpPr txBox="1"/>
          <p:nvPr/>
        </p:nvSpPr>
        <p:spPr>
          <a:xfrm>
            <a:off x="5965633" y="2393858"/>
            <a:ext cx="4631084" cy="553998"/>
          </a:xfrm>
          <a:prstGeom prst="rect">
            <a:avLst/>
          </a:prstGeom>
          <a:noFill/>
        </p:spPr>
        <p:txBody>
          <a:bodyPr wrap="square">
            <a:spAutoFit/>
          </a:bodyPr>
          <a:lstStyle/>
          <a:p>
            <a:pPr algn="ctr"/>
            <a:r>
              <a:rPr lang="en-US" b="1" i="0" dirty="0">
                <a:solidFill>
                  <a:srgbClr val="2E2E2E"/>
                </a:solidFill>
                <a:effectLst/>
                <a:latin typeface="+mj-lt"/>
                <a:cs typeface="Arial" panose="020B0604020202020204" pitchFamily="34" charset="0"/>
              </a:rPr>
              <a:t>Choosing the wrong plan can be costly</a:t>
            </a:r>
            <a:r>
              <a:rPr lang="en-US" b="1" i="0" baseline="30000" dirty="0">
                <a:solidFill>
                  <a:srgbClr val="2E2E2E"/>
                </a:solidFill>
                <a:effectLst/>
                <a:latin typeface="+mj-lt"/>
                <a:cs typeface="Arial" panose="020B0604020202020204" pitchFamily="34" charset="0"/>
              </a:rPr>
              <a:t>1</a:t>
            </a:r>
          </a:p>
          <a:p>
            <a:r>
              <a:rPr lang="en-US" sz="1200" i="0" dirty="0">
                <a:solidFill>
                  <a:srgbClr val="2E2E2E"/>
                </a:solidFill>
                <a:effectLst/>
                <a:latin typeface="+mj-lt"/>
                <a:cs typeface="Arial" panose="020B0604020202020204" pitchFamily="34" charset="0"/>
              </a:rPr>
              <a:t>  Example: 2,300 employee company</a:t>
            </a:r>
          </a:p>
        </p:txBody>
      </p:sp>
      <p:sp>
        <p:nvSpPr>
          <p:cNvPr id="13" name="TextBox 12">
            <a:extLst>
              <a:ext uri="{FF2B5EF4-FFF2-40B4-BE49-F238E27FC236}">
                <a16:creationId xmlns:a16="http://schemas.microsoft.com/office/drawing/2014/main" id="{6675A972-56B7-4E3B-8063-5DEF1E62E1FD}"/>
              </a:ext>
            </a:extLst>
          </p:cNvPr>
          <p:cNvSpPr txBox="1"/>
          <p:nvPr/>
        </p:nvSpPr>
        <p:spPr>
          <a:xfrm>
            <a:off x="6749775" y="5132341"/>
            <a:ext cx="1771682" cy="584775"/>
          </a:xfrm>
          <a:prstGeom prst="rect">
            <a:avLst/>
          </a:prstGeom>
          <a:noFill/>
        </p:spPr>
        <p:txBody>
          <a:bodyPr wrap="square">
            <a:spAutoFit/>
          </a:bodyPr>
          <a:lstStyle/>
          <a:p>
            <a:pPr algn="ctr"/>
            <a:r>
              <a:rPr lang="en-US" sz="3200" b="1" i="0" dirty="0">
                <a:solidFill>
                  <a:srgbClr val="FFCC01"/>
                </a:solidFill>
                <a:effectLst/>
                <a:latin typeface="+mj-lt"/>
                <a:cs typeface="Arial" panose="020B0604020202020204" pitchFamily="34" charset="0"/>
              </a:rPr>
              <a:t>$2,000+</a:t>
            </a:r>
          </a:p>
        </p:txBody>
      </p:sp>
      <p:sp>
        <p:nvSpPr>
          <p:cNvPr id="16" name="TextBox 15">
            <a:extLst>
              <a:ext uri="{FF2B5EF4-FFF2-40B4-BE49-F238E27FC236}">
                <a16:creationId xmlns:a16="http://schemas.microsoft.com/office/drawing/2014/main" id="{B2CFB50B-962C-4BE1-BCEE-0253E041BA96}"/>
              </a:ext>
            </a:extLst>
          </p:cNvPr>
          <p:cNvSpPr txBox="1"/>
          <p:nvPr/>
        </p:nvSpPr>
        <p:spPr>
          <a:xfrm>
            <a:off x="6069939" y="3155038"/>
            <a:ext cx="2378769" cy="1723549"/>
          </a:xfrm>
          <a:prstGeom prst="rect">
            <a:avLst/>
          </a:prstGeom>
          <a:noFill/>
        </p:spPr>
        <p:txBody>
          <a:bodyPr wrap="square">
            <a:spAutoFit/>
          </a:bodyPr>
          <a:lstStyle/>
          <a:p>
            <a:r>
              <a:rPr lang="en-US" sz="3600" i="0" dirty="0">
                <a:solidFill>
                  <a:srgbClr val="FFCC01"/>
                </a:solidFill>
                <a:effectLst/>
                <a:latin typeface="+mj-lt"/>
                <a:cs typeface="Arial" panose="020B0604020202020204" pitchFamily="34" charset="0"/>
              </a:rPr>
              <a:t>97% </a:t>
            </a:r>
          </a:p>
          <a:p>
            <a:r>
              <a:rPr lang="en-US" sz="1400" b="1" i="0" dirty="0">
                <a:solidFill>
                  <a:srgbClr val="2E2E2E"/>
                </a:solidFill>
                <a:effectLst/>
                <a:latin typeface="+mj-lt"/>
                <a:cs typeface="Arial" panose="020B0604020202020204" pitchFamily="34" charset="0"/>
              </a:rPr>
              <a:t>of employees </a:t>
            </a:r>
          </a:p>
          <a:p>
            <a:r>
              <a:rPr lang="en-US" sz="1400" b="0" i="0" dirty="0">
                <a:solidFill>
                  <a:srgbClr val="2E2E2E"/>
                </a:solidFill>
                <a:effectLst/>
                <a:latin typeface="+mj-lt"/>
                <a:cs typeface="Arial" panose="020B0604020202020204" pitchFamily="34" charset="0"/>
              </a:rPr>
              <a:t>would have been              better off with a lower premium plan but higher cost-sharing</a:t>
            </a:r>
            <a:endParaRPr lang="en-US" sz="1400" i="1" dirty="0">
              <a:latin typeface="+mj-lt"/>
              <a:cs typeface="Arial" panose="020B0604020202020204" pitchFamily="34" charset="0"/>
            </a:endParaRPr>
          </a:p>
        </p:txBody>
      </p:sp>
      <p:sp>
        <p:nvSpPr>
          <p:cNvPr id="17" name="TextBox 16">
            <a:extLst>
              <a:ext uri="{FF2B5EF4-FFF2-40B4-BE49-F238E27FC236}">
                <a16:creationId xmlns:a16="http://schemas.microsoft.com/office/drawing/2014/main" id="{5E479999-2158-4C48-855A-A4CD426A5CD7}"/>
              </a:ext>
            </a:extLst>
          </p:cNvPr>
          <p:cNvSpPr txBox="1"/>
          <p:nvPr/>
        </p:nvSpPr>
        <p:spPr>
          <a:xfrm>
            <a:off x="9339222" y="3061200"/>
            <a:ext cx="1754070" cy="1292662"/>
          </a:xfrm>
          <a:prstGeom prst="rect">
            <a:avLst/>
          </a:prstGeom>
          <a:noFill/>
        </p:spPr>
        <p:txBody>
          <a:bodyPr wrap="square">
            <a:spAutoFit/>
          </a:bodyPr>
          <a:lstStyle/>
          <a:p>
            <a:r>
              <a:rPr lang="en-US" sz="3600" i="0" dirty="0">
                <a:solidFill>
                  <a:srgbClr val="FFCC01"/>
                </a:solidFill>
                <a:effectLst/>
                <a:latin typeface="+mj-lt"/>
                <a:cs typeface="Arial" panose="020B0604020202020204" pitchFamily="34" charset="0"/>
              </a:rPr>
              <a:t>23% </a:t>
            </a:r>
          </a:p>
          <a:p>
            <a:r>
              <a:rPr lang="en-US" sz="1400" b="0" i="0" dirty="0">
                <a:solidFill>
                  <a:srgbClr val="2E2E2E"/>
                </a:solidFill>
                <a:effectLst/>
                <a:latin typeface="+mj-lt"/>
                <a:cs typeface="Arial" panose="020B0604020202020204" pitchFamily="34" charset="0"/>
              </a:rPr>
              <a:t>chose the </a:t>
            </a:r>
          </a:p>
          <a:p>
            <a:r>
              <a:rPr lang="en-US" sz="1400" b="1" i="0" dirty="0">
                <a:solidFill>
                  <a:srgbClr val="2E2E2E"/>
                </a:solidFill>
                <a:effectLst/>
                <a:latin typeface="+mj-lt"/>
                <a:cs typeface="Arial" panose="020B0604020202020204" pitchFamily="34" charset="0"/>
              </a:rPr>
              <a:t>higher-premium </a:t>
            </a:r>
          </a:p>
          <a:p>
            <a:r>
              <a:rPr lang="en-US" sz="1400" b="0" i="0" dirty="0">
                <a:solidFill>
                  <a:srgbClr val="2E2E2E"/>
                </a:solidFill>
                <a:effectLst/>
                <a:latin typeface="+mj-lt"/>
                <a:cs typeface="Arial" panose="020B0604020202020204" pitchFamily="34" charset="0"/>
              </a:rPr>
              <a:t>plan anyway </a:t>
            </a:r>
            <a:endParaRPr lang="en-US" sz="1400" i="1" dirty="0">
              <a:latin typeface="+mj-lt"/>
              <a:cs typeface="Arial" panose="020B0604020202020204" pitchFamily="34" charset="0"/>
            </a:endParaRPr>
          </a:p>
        </p:txBody>
      </p:sp>
      <p:sp>
        <p:nvSpPr>
          <p:cNvPr id="18" name="TextBox 17">
            <a:extLst>
              <a:ext uri="{FF2B5EF4-FFF2-40B4-BE49-F238E27FC236}">
                <a16:creationId xmlns:a16="http://schemas.microsoft.com/office/drawing/2014/main" id="{BC82AF2D-3ED7-4AE2-898B-D8B3D949AE9A}"/>
              </a:ext>
            </a:extLst>
          </p:cNvPr>
          <p:cNvSpPr txBox="1"/>
          <p:nvPr/>
        </p:nvSpPr>
        <p:spPr>
          <a:xfrm>
            <a:off x="5965633" y="6229748"/>
            <a:ext cx="6072277" cy="338554"/>
          </a:xfrm>
          <a:prstGeom prst="rect">
            <a:avLst/>
          </a:prstGeom>
          <a:noFill/>
        </p:spPr>
        <p:txBody>
          <a:bodyPr wrap="square">
            <a:spAutoFit/>
          </a:bodyPr>
          <a:lstStyle/>
          <a:p>
            <a:pPr fontAlgn="base"/>
            <a:r>
              <a:rPr lang="en-US" sz="800" baseline="30000" dirty="0">
                <a:solidFill>
                  <a:schemeClr val="bg1"/>
                </a:solidFill>
                <a:latin typeface="+mj-lt"/>
                <a:cs typeface="Arial" panose="020B0604020202020204" pitchFamily="34" charset="0"/>
              </a:rPr>
              <a:t>1 </a:t>
            </a:r>
            <a:r>
              <a:rPr lang="en-US" sz="800" dirty="0">
                <a:solidFill>
                  <a:schemeClr val="bg1"/>
                </a:solidFill>
                <a:latin typeface="+mj-lt"/>
                <a:cs typeface="Arial" panose="020B0604020202020204" pitchFamily="34" charset="0"/>
              </a:rPr>
              <a:t>Collier T, Williams M L. Picking the wrong health insurance is a $2,000 mistake. Marketwatch, </a:t>
            </a:r>
            <a:r>
              <a:rPr lang="en-US" sz="800" i="0" dirty="0">
                <a:solidFill>
                  <a:schemeClr val="bg1"/>
                </a:solidFill>
                <a:effectLst/>
                <a:latin typeface="+mj-lt"/>
                <a:cs typeface="Arial" panose="020B0604020202020204" pitchFamily="34" charset="0"/>
              </a:rPr>
              <a:t>The Conversation. Nov 10, 2020. </a:t>
            </a:r>
            <a:r>
              <a:rPr kumimoji="0" lang="en-US" altLang="en-US" sz="800" b="0" i="0" u="none" strike="noStrike" cap="none" normalizeH="0" baseline="0" dirty="0">
                <a:ln>
                  <a:noFill/>
                </a:ln>
                <a:solidFill>
                  <a:schemeClr val="bg1"/>
                </a:solidFill>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https://www.marketwatch.com/story/picking-the-wrong-health-insurance-is-a-2-000-mistake-11605021943</a:t>
            </a:r>
            <a:r>
              <a:rPr lang="en-US" altLang="en-US" sz="800" dirty="0">
                <a:solidFill>
                  <a:schemeClr val="bg1"/>
                </a:solidFill>
                <a:latin typeface="+mj-lt"/>
                <a:cs typeface="Arial" panose="020B0604020202020204" pitchFamily="34" charset="0"/>
              </a:rPr>
              <a:t>.</a:t>
            </a:r>
            <a:endParaRPr kumimoji="0" lang="en-US" altLang="en-US" sz="800" b="0" i="0" u="none" strike="noStrike" cap="none" normalizeH="0" baseline="0" dirty="0">
              <a:ln>
                <a:noFill/>
              </a:ln>
              <a:solidFill>
                <a:schemeClr val="bg1"/>
              </a:solidFill>
              <a:effectLst/>
              <a:latin typeface="+mj-lt"/>
              <a:cs typeface="Arial" panose="020B0604020202020204" pitchFamily="34" charset="0"/>
            </a:endParaRPr>
          </a:p>
        </p:txBody>
      </p:sp>
      <p:sp>
        <p:nvSpPr>
          <p:cNvPr id="24" name="Title 20">
            <a:extLst>
              <a:ext uri="{FF2B5EF4-FFF2-40B4-BE49-F238E27FC236}">
                <a16:creationId xmlns:a16="http://schemas.microsoft.com/office/drawing/2014/main" id="{0142C3AB-0072-A844-8625-743215C30FD2}"/>
              </a:ext>
            </a:extLst>
          </p:cNvPr>
          <p:cNvSpPr>
            <a:spLocks noGrp="1"/>
          </p:cNvSpPr>
          <p:nvPr>
            <p:ph type="title"/>
          </p:nvPr>
        </p:nvSpPr>
        <p:spPr>
          <a:xfrm>
            <a:off x="19356" y="1255766"/>
            <a:ext cx="12192000" cy="560738"/>
          </a:xfrm>
        </p:spPr>
        <p:txBody>
          <a:bodyPr/>
          <a:lstStyle/>
          <a:p>
            <a:pPr algn="ctr"/>
            <a:r>
              <a:rPr lang="en-US" sz="2000" b="0" dirty="0"/>
              <a:t>Your health care is the right size - for you</a:t>
            </a:r>
          </a:p>
        </p:txBody>
      </p:sp>
      <p:sp>
        <p:nvSpPr>
          <p:cNvPr id="25" name="Title 1">
            <a:extLst>
              <a:ext uri="{FF2B5EF4-FFF2-40B4-BE49-F238E27FC236}">
                <a16:creationId xmlns:a16="http://schemas.microsoft.com/office/drawing/2014/main" id="{45786AFC-AA6C-754B-AA8F-95BD61D82CDB}"/>
              </a:ext>
            </a:extLst>
          </p:cNvPr>
          <p:cNvSpPr txBox="1">
            <a:spLocks/>
          </p:cNvSpPr>
          <p:nvPr/>
        </p:nvSpPr>
        <p:spPr>
          <a:xfrm>
            <a:off x="38712" y="804066"/>
            <a:ext cx="12153288" cy="5972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b="1" kern="1200">
                <a:solidFill>
                  <a:srgbClr val="323332"/>
                </a:solidFill>
                <a:latin typeface="Calibri" panose="020F0502020204030204" pitchFamily="34" charset="0"/>
                <a:ea typeface="+mj-ea"/>
                <a:cs typeface="+mj-cs"/>
              </a:defRPr>
            </a:lvl1pPr>
          </a:lstStyle>
          <a:p>
            <a:pPr algn="ctr"/>
            <a:r>
              <a:rPr lang="en-US" sz="3600" dirty="0">
                <a:solidFill>
                  <a:srgbClr val="FFCC01"/>
                </a:solidFill>
                <a:latin typeface="+mj-lt"/>
              </a:rPr>
              <a:t>The advantage of an HSA</a:t>
            </a:r>
          </a:p>
        </p:txBody>
      </p:sp>
      <p:pic>
        <p:nvPicPr>
          <p:cNvPr id="26" name="Picture 25" descr="Icon&#10;&#10;Description automatically generated">
            <a:extLst>
              <a:ext uri="{FF2B5EF4-FFF2-40B4-BE49-F238E27FC236}">
                <a16:creationId xmlns:a16="http://schemas.microsoft.com/office/drawing/2014/main" id="{BD3E29CA-CA21-1E4A-978B-F052283C91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790" y="2426221"/>
            <a:ext cx="527902" cy="527902"/>
          </a:xfrm>
          <a:prstGeom prst="rect">
            <a:avLst/>
          </a:prstGeom>
        </p:spPr>
      </p:pic>
      <p:pic>
        <p:nvPicPr>
          <p:cNvPr id="28" name="Picture 27" descr="Icon&#10;&#10;Description automatically generated">
            <a:extLst>
              <a:ext uri="{FF2B5EF4-FFF2-40B4-BE49-F238E27FC236}">
                <a16:creationId xmlns:a16="http://schemas.microsoft.com/office/drawing/2014/main" id="{3D37CF8B-45E5-E246-A08D-B2F2399DFF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790" y="3680312"/>
            <a:ext cx="527902" cy="527902"/>
          </a:xfrm>
          <a:prstGeom prst="rect">
            <a:avLst/>
          </a:prstGeom>
        </p:spPr>
      </p:pic>
      <p:pic>
        <p:nvPicPr>
          <p:cNvPr id="33" name="Picture 32" descr="Icon&#10;&#10;Description automatically generated">
            <a:extLst>
              <a:ext uri="{FF2B5EF4-FFF2-40B4-BE49-F238E27FC236}">
                <a16:creationId xmlns:a16="http://schemas.microsoft.com/office/drawing/2014/main" id="{57A290FB-64C6-8441-BB1C-66891A3EB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7776" y="3133724"/>
            <a:ext cx="1270000" cy="1270000"/>
          </a:xfrm>
          <a:prstGeom prst="rect">
            <a:avLst/>
          </a:prstGeom>
        </p:spPr>
      </p:pic>
      <p:pic>
        <p:nvPicPr>
          <p:cNvPr id="34" name="Picture 33">
            <a:extLst>
              <a:ext uri="{FF2B5EF4-FFF2-40B4-BE49-F238E27FC236}">
                <a16:creationId xmlns:a16="http://schemas.microsoft.com/office/drawing/2014/main" id="{9866362D-5B81-4043-B3AF-7EB9AD7F0A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48711" y="3121168"/>
            <a:ext cx="154090" cy="1561612"/>
          </a:xfrm>
          <a:prstGeom prst="rect">
            <a:avLst/>
          </a:prstGeom>
        </p:spPr>
      </p:pic>
      <p:pic>
        <p:nvPicPr>
          <p:cNvPr id="38" name="Picture 37" descr="Icon&#10;&#10;Description automatically generated">
            <a:extLst>
              <a:ext uri="{FF2B5EF4-FFF2-40B4-BE49-F238E27FC236}">
                <a16:creationId xmlns:a16="http://schemas.microsoft.com/office/drawing/2014/main" id="{39CA5E1C-5D47-3B42-8A0E-43BBD93C30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8764" y="4644383"/>
            <a:ext cx="1270000" cy="1270000"/>
          </a:xfrm>
          <a:prstGeom prst="rect">
            <a:avLst/>
          </a:prstGeom>
        </p:spPr>
      </p:pic>
      <p:sp>
        <p:nvSpPr>
          <p:cNvPr id="39" name="TextBox 38">
            <a:extLst>
              <a:ext uri="{FF2B5EF4-FFF2-40B4-BE49-F238E27FC236}">
                <a16:creationId xmlns:a16="http://schemas.microsoft.com/office/drawing/2014/main" id="{96174FA1-8FDF-F740-B358-DFBE393F3070}"/>
              </a:ext>
            </a:extLst>
          </p:cNvPr>
          <p:cNvSpPr txBox="1"/>
          <p:nvPr/>
        </p:nvSpPr>
        <p:spPr>
          <a:xfrm>
            <a:off x="8457093" y="5170738"/>
            <a:ext cx="2636199" cy="830997"/>
          </a:xfrm>
          <a:prstGeom prst="rect">
            <a:avLst/>
          </a:prstGeom>
          <a:noFill/>
        </p:spPr>
        <p:txBody>
          <a:bodyPr wrap="square" rtlCol="0">
            <a:spAutoFit/>
          </a:bodyPr>
          <a:lstStyle/>
          <a:p>
            <a:r>
              <a:rPr lang="en-US" sz="1400" b="1" dirty="0">
                <a:solidFill>
                  <a:srgbClr val="2E2E2E"/>
                </a:solidFill>
                <a:latin typeface="+mj-lt"/>
                <a:cs typeface="Arial" panose="020B0604020202020204" pitchFamily="34" charset="0"/>
              </a:rPr>
              <a:t>Average cost per year </a:t>
            </a:r>
          </a:p>
          <a:p>
            <a:r>
              <a:rPr lang="en-US" sz="1400" dirty="0">
                <a:solidFill>
                  <a:srgbClr val="2E2E2E"/>
                </a:solidFill>
                <a:latin typeface="+mj-lt"/>
                <a:cs typeface="Arial" panose="020B0604020202020204" pitchFamily="34" charset="0"/>
              </a:rPr>
              <a:t>of choosing the wrong plan</a:t>
            </a:r>
            <a:endParaRPr lang="en-US" sz="1400" i="1" dirty="0">
              <a:latin typeface="+mj-lt"/>
              <a:cs typeface="Arial" panose="020B0604020202020204" pitchFamily="34" charset="0"/>
            </a:endParaRPr>
          </a:p>
          <a:p>
            <a:pPr algn="just"/>
            <a:endParaRPr lang="en-US" sz="2000" dirty="0"/>
          </a:p>
        </p:txBody>
      </p:sp>
      <p:cxnSp>
        <p:nvCxnSpPr>
          <p:cNvPr id="20" name="Straight Connector 19">
            <a:extLst>
              <a:ext uri="{FF2B5EF4-FFF2-40B4-BE49-F238E27FC236}">
                <a16:creationId xmlns:a16="http://schemas.microsoft.com/office/drawing/2014/main" id="{8B4A40E5-F6CF-7249-9316-BC1BD75AEE8D}"/>
              </a:ext>
            </a:extLst>
          </p:cNvPr>
          <p:cNvCxnSpPr>
            <a:cxnSpLocks/>
          </p:cNvCxnSpPr>
          <p:nvPr/>
        </p:nvCxnSpPr>
        <p:spPr>
          <a:xfrm flipV="1">
            <a:off x="5547033" y="2288685"/>
            <a:ext cx="0" cy="346715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021984-791F-C646-8A8D-6CAA0419789E}"/>
              </a:ext>
            </a:extLst>
          </p:cNvPr>
          <p:cNvCxnSpPr>
            <a:cxnSpLocks/>
          </p:cNvCxnSpPr>
          <p:nvPr/>
        </p:nvCxnSpPr>
        <p:spPr>
          <a:xfrm>
            <a:off x="7543550" y="4931547"/>
            <a:ext cx="3015926"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14C8B2-35AE-9B4B-999F-157683ED0FBA}"/>
              </a:ext>
            </a:extLst>
          </p:cNvPr>
          <p:cNvCxnSpPr>
            <a:cxnSpLocks/>
          </p:cNvCxnSpPr>
          <p:nvPr/>
        </p:nvCxnSpPr>
        <p:spPr>
          <a:xfrm>
            <a:off x="6607984" y="4934424"/>
            <a:ext cx="559941"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525CD7-AA52-CF41-BC37-DBF7C9EAACAF}"/>
              </a:ext>
            </a:extLst>
          </p:cNvPr>
          <p:cNvCxnSpPr>
            <a:cxnSpLocks/>
          </p:cNvCxnSpPr>
          <p:nvPr/>
        </p:nvCxnSpPr>
        <p:spPr>
          <a:xfrm>
            <a:off x="7167925" y="4934424"/>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D06020-58A6-0741-9794-17AD34C22541}"/>
              </a:ext>
            </a:extLst>
          </p:cNvPr>
          <p:cNvCxnSpPr>
            <a:cxnSpLocks/>
          </p:cNvCxnSpPr>
          <p:nvPr/>
        </p:nvCxnSpPr>
        <p:spPr>
          <a:xfrm flipH="1">
            <a:off x="7314389" y="4933333"/>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38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268ABE1D-ED0F-6A4A-8DEA-C61520A4DA20}"/>
              </a:ext>
            </a:extLst>
          </p:cNvPr>
          <p:cNvCxnSpPr>
            <a:cxnSpLocks/>
          </p:cNvCxnSpPr>
          <p:nvPr/>
        </p:nvCxnSpPr>
        <p:spPr>
          <a:xfrm flipV="1">
            <a:off x="43362" y="1987167"/>
            <a:ext cx="12148640" cy="1"/>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D5794BD-2266-4F41-A718-30DC42AB197F}"/>
              </a:ext>
            </a:extLst>
          </p:cNvPr>
          <p:cNvGrpSpPr/>
          <p:nvPr/>
        </p:nvGrpSpPr>
        <p:grpSpPr>
          <a:xfrm>
            <a:off x="-1" y="-11723"/>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10" y="687471"/>
            <a:ext cx="4797082" cy="769194"/>
          </a:xfrm>
        </p:spPr>
        <p:txBody>
          <a:bodyPr/>
          <a:lstStyle/>
          <a:p>
            <a:r>
              <a:rPr lang="en-US" sz="3400" dirty="0">
                <a:solidFill>
                  <a:srgbClr val="FFCC01"/>
                </a:solidFill>
              </a:rPr>
              <a:t>How your HSA works</a:t>
            </a:r>
          </a:p>
        </p:txBody>
      </p:sp>
      <p:sp>
        <p:nvSpPr>
          <p:cNvPr id="4" name="Text Placeholder 3"/>
          <p:cNvSpPr>
            <a:spLocks noGrp="1"/>
          </p:cNvSpPr>
          <p:nvPr>
            <p:ph type="body" sz="quarter" idx="10"/>
          </p:nvPr>
        </p:nvSpPr>
        <p:spPr>
          <a:xfrm>
            <a:off x="546100" y="2473607"/>
            <a:ext cx="1681051" cy="486440"/>
          </a:xfrm>
        </p:spPr>
        <p:txBody>
          <a:bodyPr>
            <a:noAutofit/>
          </a:bodyPr>
          <a:lstStyle/>
          <a:p>
            <a:pPr algn="ctr" fontAlgn="base">
              <a:lnSpc>
                <a:spcPct val="100000"/>
              </a:lnSpc>
              <a:spcBef>
                <a:spcPts val="600"/>
              </a:spcBef>
              <a:buClr>
                <a:schemeClr val="accent1"/>
              </a:buClr>
            </a:pPr>
            <a:r>
              <a:rPr lang="en-US" sz="1800" b="1" dirty="0"/>
              <a:t>Enroll </a:t>
            </a:r>
            <a:br>
              <a:rPr lang="en-US" sz="1800" b="1" dirty="0"/>
            </a:br>
            <a:r>
              <a:rPr lang="en-US" sz="1400" dirty="0"/>
              <a:t>in your company’s HSA-qualified health plan </a:t>
            </a:r>
          </a:p>
        </p:txBody>
      </p:sp>
      <p:sp>
        <p:nvSpPr>
          <p:cNvPr id="12" name="TextBox 11">
            <a:extLst>
              <a:ext uri="{FF2B5EF4-FFF2-40B4-BE49-F238E27FC236}">
                <a16:creationId xmlns:a16="http://schemas.microsoft.com/office/drawing/2014/main" id="{E8750324-A982-41A3-B52F-55476875708B}"/>
              </a:ext>
            </a:extLst>
          </p:cNvPr>
          <p:cNvSpPr txBox="1"/>
          <p:nvPr/>
        </p:nvSpPr>
        <p:spPr>
          <a:xfrm>
            <a:off x="2769750" y="3012601"/>
            <a:ext cx="2372940" cy="2200602"/>
          </a:xfrm>
          <a:prstGeom prst="rect">
            <a:avLst/>
          </a:prstGeom>
          <a:noFill/>
        </p:spPr>
        <p:txBody>
          <a:bodyPr wrap="square">
            <a:spAutoFit/>
          </a:bodyPr>
          <a:lstStyle/>
          <a:p>
            <a:r>
              <a:rPr lang="en-US" sz="1400" b="1" dirty="0"/>
              <a:t>Are not claimed as a dependent </a:t>
            </a:r>
            <a:r>
              <a:rPr lang="en-US" sz="1300" dirty="0"/>
              <a:t>on someone else’s tax return</a:t>
            </a:r>
          </a:p>
          <a:p>
            <a:endParaRPr lang="en-US" sz="1300" dirty="0"/>
          </a:p>
          <a:p>
            <a:r>
              <a:rPr lang="en-US" sz="1400" b="1" dirty="0"/>
              <a:t>Have no other health plan coverage </a:t>
            </a:r>
            <a:r>
              <a:rPr lang="en-US" sz="1300" dirty="0"/>
              <a:t>(including spouse’s medical FSA</a:t>
            </a:r>
            <a:r>
              <a:rPr lang="en-US" sz="1300" baseline="30000" dirty="0"/>
              <a:t>1</a:t>
            </a:r>
            <a:r>
              <a:rPr lang="en-US" sz="1300" dirty="0"/>
              <a:t>)</a:t>
            </a:r>
          </a:p>
          <a:p>
            <a:endParaRPr lang="en-US" sz="1400" dirty="0"/>
          </a:p>
          <a:p>
            <a:r>
              <a:rPr lang="en-US" sz="1400" b="1" dirty="0"/>
              <a:t>Are not enrolled </a:t>
            </a:r>
            <a:br>
              <a:rPr lang="en-US" sz="1400" b="1" dirty="0"/>
            </a:br>
            <a:r>
              <a:rPr lang="en-US" sz="1400" b="1" dirty="0"/>
              <a:t>in Medicare</a:t>
            </a:r>
          </a:p>
        </p:txBody>
      </p:sp>
      <p:sp>
        <p:nvSpPr>
          <p:cNvPr id="13" name="Text Placeholder 3">
            <a:extLst>
              <a:ext uri="{FF2B5EF4-FFF2-40B4-BE49-F238E27FC236}">
                <a16:creationId xmlns:a16="http://schemas.microsoft.com/office/drawing/2014/main" id="{6D9F5E96-9136-4CFE-A3D3-B1195F711C6B}"/>
              </a:ext>
            </a:extLst>
          </p:cNvPr>
          <p:cNvSpPr txBox="1">
            <a:spLocks/>
          </p:cNvSpPr>
          <p:nvPr/>
        </p:nvSpPr>
        <p:spPr>
          <a:xfrm>
            <a:off x="5089962" y="2473607"/>
            <a:ext cx="2045975" cy="241193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buClr>
                <a:schemeClr val="accent1"/>
              </a:buClr>
            </a:pPr>
            <a:r>
              <a:rPr lang="en-US" sz="1800" b="1" dirty="0"/>
              <a:t>Set aside </a:t>
            </a:r>
          </a:p>
          <a:p>
            <a:pPr algn="ctr" fontAlgn="base">
              <a:lnSpc>
                <a:spcPct val="100000"/>
              </a:lnSpc>
              <a:spcBef>
                <a:spcPts val="0"/>
              </a:spcBef>
              <a:buClr>
                <a:schemeClr val="accent1"/>
              </a:buClr>
            </a:pPr>
            <a:r>
              <a:rPr lang="en-US" sz="1400" dirty="0"/>
              <a:t>portion of payroll pretax, not more than:</a:t>
            </a:r>
          </a:p>
          <a:p>
            <a:pPr algn="ctr" fontAlgn="base">
              <a:lnSpc>
                <a:spcPct val="100000"/>
              </a:lnSpc>
              <a:spcBef>
                <a:spcPts val="0"/>
              </a:spcBef>
              <a:buClr>
                <a:schemeClr val="accent1"/>
              </a:buClr>
            </a:pPr>
            <a:endParaRPr lang="en-US" sz="1300" dirty="0">
              <a:solidFill>
                <a:srgbClr val="323332"/>
              </a:solidFill>
            </a:endParaRPr>
          </a:p>
          <a:p>
            <a:pPr algn="ctr" fontAlgn="base">
              <a:lnSpc>
                <a:spcPct val="100000"/>
              </a:lnSpc>
              <a:spcBef>
                <a:spcPts val="0"/>
              </a:spcBef>
              <a:buClr>
                <a:schemeClr val="accent1"/>
              </a:buClr>
            </a:pPr>
            <a:r>
              <a:rPr lang="en-US" sz="1400" b="1" dirty="0">
                <a:solidFill>
                  <a:srgbClr val="323332"/>
                </a:solidFill>
              </a:rPr>
              <a:t>2021: </a:t>
            </a:r>
          </a:p>
          <a:p>
            <a:pPr algn="ctr" fontAlgn="base">
              <a:lnSpc>
                <a:spcPct val="100000"/>
              </a:lnSpc>
              <a:spcBef>
                <a:spcPts val="0"/>
              </a:spcBef>
              <a:buClr>
                <a:schemeClr val="accent1"/>
              </a:buClr>
            </a:pPr>
            <a:r>
              <a:rPr lang="en-US" sz="1400" dirty="0">
                <a:solidFill>
                  <a:srgbClr val="323332"/>
                </a:solidFill>
              </a:rPr>
              <a:t>$3,600 for single</a:t>
            </a:r>
          </a:p>
          <a:p>
            <a:pPr algn="ctr" fontAlgn="base">
              <a:lnSpc>
                <a:spcPct val="100000"/>
              </a:lnSpc>
              <a:spcBef>
                <a:spcPts val="0"/>
              </a:spcBef>
              <a:buClr>
                <a:schemeClr val="accent1"/>
              </a:buClr>
            </a:pPr>
            <a:r>
              <a:rPr lang="en-US" sz="1400" dirty="0">
                <a:solidFill>
                  <a:srgbClr val="323332"/>
                </a:solidFill>
              </a:rPr>
              <a:t>$7,200 for family</a:t>
            </a:r>
          </a:p>
          <a:p>
            <a:pPr algn="ctr" fontAlgn="base">
              <a:lnSpc>
                <a:spcPct val="100000"/>
              </a:lnSpc>
              <a:spcBef>
                <a:spcPts val="0"/>
              </a:spcBef>
              <a:buClr>
                <a:schemeClr val="accent1"/>
              </a:buClr>
            </a:pPr>
            <a:endParaRPr lang="en-US" sz="1400" dirty="0">
              <a:solidFill>
                <a:srgbClr val="323332"/>
              </a:solidFill>
            </a:endParaRPr>
          </a:p>
          <a:p>
            <a:pPr algn="ctr" fontAlgn="base">
              <a:lnSpc>
                <a:spcPct val="100000"/>
              </a:lnSpc>
              <a:spcBef>
                <a:spcPts val="0"/>
              </a:spcBef>
              <a:buClr>
                <a:schemeClr val="accent1"/>
              </a:buClr>
            </a:pPr>
            <a:r>
              <a:rPr lang="en-US" sz="1400" b="1" dirty="0">
                <a:solidFill>
                  <a:srgbClr val="323332"/>
                </a:solidFill>
              </a:rPr>
              <a:t>2022:</a:t>
            </a:r>
          </a:p>
          <a:p>
            <a:pPr algn="ctr" fontAlgn="base">
              <a:lnSpc>
                <a:spcPct val="100000"/>
              </a:lnSpc>
              <a:spcBef>
                <a:spcPts val="0"/>
              </a:spcBef>
              <a:buClr>
                <a:schemeClr val="accent1"/>
              </a:buClr>
            </a:pPr>
            <a:r>
              <a:rPr lang="en-US" sz="1400" dirty="0">
                <a:solidFill>
                  <a:srgbClr val="323332"/>
                </a:solidFill>
              </a:rPr>
              <a:t>$3,650 for single </a:t>
            </a:r>
          </a:p>
          <a:p>
            <a:pPr algn="ctr" fontAlgn="base">
              <a:lnSpc>
                <a:spcPct val="100000"/>
              </a:lnSpc>
              <a:spcBef>
                <a:spcPts val="0"/>
              </a:spcBef>
              <a:buClr>
                <a:schemeClr val="accent1"/>
              </a:buClr>
            </a:pPr>
            <a:r>
              <a:rPr lang="en-US" sz="1400" dirty="0">
                <a:solidFill>
                  <a:srgbClr val="323332"/>
                </a:solidFill>
              </a:rPr>
              <a:t>$7,300 for family</a:t>
            </a:r>
          </a:p>
        </p:txBody>
      </p:sp>
      <p:pic>
        <p:nvPicPr>
          <p:cNvPr id="14" name="Picture 13" descr="Logo, icon&#10;&#10;Description automatically generated">
            <a:extLst>
              <a:ext uri="{FF2B5EF4-FFF2-40B4-BE49-F238E27FC236}">
                <a16:creationId xmlns:a16="http://schemas.microsoft.com/office/drawing/2014/main" id="{D1ED2291-3072-4447-B604-B8743729B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899" y="1569750"/>
            <a:ext cx="701760" cy="737531"/>
          </a:xfrm>
          <a:prstGeom prst="rect">
            <a:avLst/>
          </a:prstGeom>
        </p:spPr>
      </p:pic>
      <p:pic>
        <p:nvPicPr>
          <p:cNvPr id="18" name="Picture 17" descr="Logo&#10;&#10;Description automatically generated">
            <a:extLst>
              <a:ext uri="{FF2B5EF4-FFF2-40B4-BE49-F238E27FC236}">
                <a16:creationId xmlns:a16="http://schemas.microsoft.com/office/drawing/2014/main" id="{77898E1C-1D2D-8F4B-9C04-B4CD367CEF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3849" y="1569750"/>
            <a:ext cx="730110" cy="720864"/>
          </a:xfrm>
          <a:prstGeom prst="rect">
            <a:avLst/>
          </a:prstGeom>
        </p:spPr>
      </p:pic>
      <p:pic>
        <p:nvPicPr>
          <p:cNvPr id="20" name="Picture 19" descr="Logo&#10;&#10;Description automatically generated">
            <a:extLst>
              <a:ext uri="{FF2B5EF4-FFF2-40B4-BE49-F238E27FC236}">
                <a16:creationId xmlns:a16="http://schemas.microsoft.com/office/drawing/2014/main" id="{FB73D94E-9750-0B40-86D7-2343554F47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8149" y="1557202"/>
            <a:ext cx="712340" cy="720864"/>
          </a:xfrm>
          <a:prstGeom prst="rect">
            <a:avLst/>
          </a:prstGeom>
        </p:spPr>
      </p:pic>
      <p:pic>
        <p:nvPicPr>
          <p:cNvPr id="22" name="Picture 21" descr="Logo, icon&#10;&#10;Description automatically generated">
            <a:extLst>
              <a:ext uri="{FF2B5EF4-FFF2-40B4-BE49-F238E27FC236}">
                <a16:creationId xmlns:a16="http://schemas.microsoft.com/office/drawing/2014/main" id="{B4029BEC-3E81-7249-84D4-4DB03726CE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44679" y="1569750"/>
            <a:ext cx="713047" cy="715270"/>
          </a:xfrm>
          <a:prstGeom prst="rect">
            <a:avLst/>
          </a:prstGeom>
        </p:spPr>
      </p:pic>
      <p:pic>
        <p:nvPicPr>
          <p:cNvPr id="24" name="Picture 23" descr="Logo&#10;&#10;Description automatically generated">
            <a:extLst>
              <a:ext uri="{FF2B5EF4-FFF2-40B4-BE49-F238E27FC236}">
                <a16:creationId xmlns:a16="http://schemas.microsoft.com/office/drawing/2014/main" id="{5A859188-0789-4E47-A3C5-A26FDBF043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71914" y="1511970"/>
            <a:ext cx="713045" cy="766096"/>
          </a:xfrm>
          <a:prstGeom prst="rect">
            <a:avLst/>
          </a:prstGeom>
        </p:spPr>
      </p:pic>
      <p:sp>
        <p:nvSpPr>
          <p:cNvPr id="35" name="Text Placeholder 3">
            <a:extLst>
              <a:ext uri="{FF2B5EF4-FFF2-40B4-BE49-F238E27FC236}">
                <a16:creationId xmlns:a16="http://schemas.microsoft.com/office/drawing/2014/main" id="{B56C8192-712E-9B47-91CE-CF35608A4C74}"/>
              </a:ext>
            </a:extLst>
          </p:cNvPr>
          <p:cNvSpPr txBox="1">
            <a:spLocks/>
          </p:cNvSpPr>
          <p:nvPr/>
        </p:nvSpPr>
        <p:spPr>
          <a:xfrm>
            <a:off x="2419788"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Ensure </a:t>
            </a:r>
          </a:p>
          <a:p>
            <a:pPr algn="ctr" fontAlgn="base">
              <a:lnSpc>
                <a:spcPct val="100000"/>
              </a:lnSpc>
              <a:spcBef>
                <a:spcPts val="0"/>
              </a:spcBef>
              <a:buClr>
                <a:schemeClr val="accent1"/>
              </a:buClr>
            </a:pPr>
            <a:r>
              <a:rPr lang="en-US" sz="1400" dirty="0"/>
              <a:t>that you:</a:t>
            </a:r>
          </a:p>
        </p:txBody>
      </p:sp>
      <p:pic>
        <p:nvPicPr>
          <p:cNvPr id="36" name="Picture 35" descr="Icon&#10;&#10;Description automatically generated">
            <a:extLst>
              <a:ext uri="{FF2B5EF4-FFF2-40B4-BE49-F238E27FC236}">
                <a16:creationId xmlns:a16="http://schemas.microsoft.com/office/drawing/2014/main" id="{6FE638E0-BC56-F04C-B7DC-6110D60509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0841" y="2905167"/>
            <a:ext cx="527902" cy="527902"/>
          </a:xfrm>
          <a:prstGeom prst="rect">
            <a:avLst/>
          </a:prstGeom>
        </p:spPr>
      </p:pic>
      <p:pic>
        <p:nvPicPr>
          <p:cNvPr id="37" name="Picture 36" descr="Icon&#10;&#10;Description automatically generated">
            <a:extLst>
              <a:ext uri="{FF2B5EF4-FFF2-40B4-BE49-F238E27FC236}">
                <a16:creationId xmlns:a16="http://schemas.microsoft.com/office/drawing/2014/main" id="{9B83D029-CAF3-514E-BF7E-DFF57C2A9B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5307" y="3740051"/>
            <a:ext cx="527902" cy="527902"/>
          </a:xfrm>
          <a:prstGeom prst="rect">
            <a:avLst/>
          </a:prstGeom>
        </p:spPr>
      </p:pic>
      <p:pic>
        <p:nvPicPr>
          <p:cNvPr id="38" name="Picture 37" descr="Icon&#10;&#10;Description automatically generated">
            <a:extLst>
              <a:ext uri="{FF2B5EF4-FFF2-40B4-BE49-F238E27FC236}">
                <a16:creationId xmlns:a16="http://schemas.microsoft.com/office/drawing/2014/main" id="{EC53A36C-E512-164E-AFE0-9C76F4A622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12100" y="4574935"/>
            <a:ext cx="527902" cy="527902"/>
          </a:xfrm>
          <a:prstGeom prst="rect">
            <a:avLst/>
          </a:prstGeom>
        </p:spPr>
      </p:pic>
      <p:sp>
        <p:nvSpPr>
          <p:cNvPr id="39" name="Text Placeholder 3">
            <a:extLst>
              <a:ext uri="{FF2B5EF4-FFF2-40B4-BE49-F238E27FC236}">
                <a16:creationId xmlns:a16="http://schemas.microsoft.com/office/drawing/2014/main" id="{9DCFF95E-1F76-904E-B379-2E20F7730A01}"/>
              </a:ext>
            </a:extLst>
          </p:cNvPr>
          <p:cNvSpPr txBox="1">
            <a:spLocks/>
          </p:cNvSpPr>
          <p:nvPr/>
        </p:nvSpPr>
        <p:spPr>
          <a:xfrm>
            <a:off x="7083063"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Use </a:t>
            </a:r>
          </a:p>
          <a:p>
            <a:pPr algn="ctr" fontAlgn="base">
              <a:lnSpc>
                <a:spcPct val="100000"/>
              </a:lnSpc>
              <a:spcBef>
                <a:spcPts val="0"/>
              </a:spcBef>
              <a:buClr>
                <a:schemeClr val="accent1"/>
              </a:buClr>
            </a:pPr>
            <a:r>
              <a:rPr lang="en-US" sz="1400" dirty="0"/>
              <a:t>a convenient </a:t>
            </a:r>
          </a:p>
          <a:p>
            <a:pPr algn="ctr" fontAlgn="base">
              <a:lnSpc>
                <a:spcPct val="100000"/>
              </a:lnSpc>
              <a:spcBef>
                <a:spcPts val="0"/>
              </a:spcBef>
              <a:buClr>
                <a:schemeClr val="accent1"/>
              </a:buClr>
            </a:pPr>
            <a:r>
              <a:rPr lang="en-US" sz="1400" dirty="0"/>
              <a:t>Further debit card to </a:t>
            </a:r>
          </a:p>
          <a:p>
            <a:pPr algn="ctr" fontAlgn="base">
              <a:lnSpc>
                <a:spcPct val="100000"/>
              </a:lnSpc>
              <a:spcBef>
                <a:spcPts val="0"/>
              </a:spcBef>
              <a:buClr>
                <a:schemeClr val="accent1"/>
              </a:buClr>
            </a:pPr>
            <a:r>
              <a:rPr lang="en-US" sz="1400" dirty="0"/>
              <a:t>pay providers</a:t>
            </a:r>
          </a:p>
        </p:txBody>
      </p:sp>
      <p:sp>
        <p:nvSpPr>
          <p:cNvPr id="40" name="Text Placeholder 3">
            <a:extLst>
              <a:ext uri="{FF2B5EF4-FFF2-40B4-BE49-F238E27FC236}">
                <a16:creationId xmlns:a16="http://schemas.microsoft.com/office/drawing/2014/main" id="{C3393132-A17D-6D4A-BCC1-A045BFB09120}"/>
              </a:ext>
            </a:extLst>
          </p:cNvPr>
          <p:cNvSpPr txBox="1">
            <a:spLocks/>
          </p:cNvSpPr>
          <p:nvPr/>
        </p:nvSpPr>
        <p:spPr>
          <a:xfrm>
            <a:off x="9362172" y="2473607"/>
            <a:ext cx="2781705"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Submit bills </a:t>
            </a:r>
          </a:p>
          <a:p>
            <a:pPr algn="ctr" fontAlgn="base">
              <a:lnSpc>
                <a:spcPct val="100000"/>
              </a:lnSpc>
              <a:spcBef>
                <a:spcPts val="0"/>
              </a:spcBef>
              <a:buClr>
                <a:schemeClr val="accent1"/>
              </a:buClr>
            </a:pPr>
            <a:r>
              <a:rPr lang="en-US" sz="1400" dirty="0"/>
              <a:t>for reimbursement of </a:t>
            </a:r>
          </a:p>
          <a:p>
            <a:pPr algn="ctr" fontAlgn="base">
              <a:lnSpc>
                <a:spcPct val="100000"/>
              </a:lnSpc>
              <a:spcBef>
                <a:spcPts val="0"/>
              </a:spcBef>
              <a:buClr>
                <a:schemeClr val="accent1"/>
              </a:buClr>
            </a:pPr>
            <a:r>
              <a:rPr lang="en-US" sz="1400" dirty="0"/>
              <a:t>out-of-pocket expenses</a:t>
            </a:r>
          </a:p>
        </p:txBody>
      </p:sp>
      <p:cxnSp>
        <p:nvCxnSpPr>
          <p:cNvPr id="27" name="Straight Connector 26">
            <a:extLst>
              <a:ext uri="{FF2B5EF4-FFF2-40B4-BE49-F238E27FC236}">
                <a16:creationId xmlns:a16="http://schemas.microsoft.com/office/drawing/2014/main" id="{EFA64C61-1CB6-4190-AFBA-E553417E941B}"/>
              </a:ext>
            </a:extLst>
          </p:cNvPr>
          <p:cNvCxnSpPr>
            <a:cxnSpLocks/>
          </p:cNvCxnSpPr>
          <p:nvPr/>
        </p:nvCxnSpPr>
        <p:spPr>
          <a:xfrm>
            <a:off x="5388408" y="4186771"/>
            <a:ext cx="1469502" cy="0"/>
          </a:xfrm>
          <a:prstGeom prst="line">
            <a:avLst/>
          </a:prstGeom>
          <a:ln w="12700">
            <a:solidFill>
              <a:schemeClr val="accent4"/>
            </a:solidFill>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51CDDF4D-60A1-4E34-B98C-EADA8B4FE221}"/>
              </a:ext>
            </a:extLst>
          </p:cNvPr>
          <p:cNvSpPr txBox="1"/>
          <p:nvPr/>
        </p:nvSpPr>
        <p:spPr>
          <a:xfrm>
            <a:off x="7538484" y="6427520"/>
            <a:ext cx="4284921" cy="215444"/>
          </a:xfrm>
          <a:prstGeom prst="rect">
            <a:avLst/>
          </a:prstGeom>
          <a:noFill/>
        </p:spPr>
        <p:txBody>
          <a:bodyPr wrap="square" rtlCol="0">
            <a:spAutoFit/>
          </a:bodyPr>
          <a:lstStyle/>
          <a:p>
            <a:pPr marL="119063" indent="-119063">
              <a:tabLst>
                <a:tab pos="119063" algn="l"/>
              </a:tabLst>
            </a:pPr>
            <a:r>
              <a:rPr lang="en-US" sz="800" baseline="30000" dirty="0">
                <a:cs typeface="Arial" panose="020B0604020202020204" pitchFamily="34" charset="0"/>
              </a:rPr>
              <a:t>1 </a:t>
            </a:r>
            <a:r>
              <a:rPr lang="en-US" sz="800" dirty="0">
                <a:cs typeface="Arial" panose="020B0604020202020204" pitchFamily="34" charset="0"/>
              </a:rPr>
              <a:t>HSA can be combined with FSA only if FSA is limited to dental and/or vision coverage.</a:t>
            </a:r>
          </a:p>
        </p:txBody>
      </p:sp>
    </p:spTree>
    <p:extLst>
      <p:ext uri="{BB962C8B-B14F-4D97-AF65-F5344CB8AC3E}">
        <p14:creationId xmlns:p14="http://schemas.microsoft.com/office/powerpoint/2010/main" val="352024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4228EE9-C1C2-42CE-A7D9-AC90C86EDF21}"/>
              </a:ext>
            </a:extLst>
          </p:cNvPr>
          <p:cNvSpPr txBox="1"/>
          <p:nvPr/>
        </p:nvSpPr>
        <p:spPr>
          <a:xfrm>
            <a:off x="2358188" y="3206411"/>
            <a:ext cx="4504624" cy="1323439"/>
          </a:xfrm>
          <a:prstGeom prst="rect">
            <a:avLst/>
          </a:prstGeom>
          <a:noFill/>
        </p:spPr>
        <p:txBody>
          <a:bodyPr wrap="square" numCol="2">
            <a:spAutoFit/>
          </a:bodyPr>
          <a:lstStyle/>
          <a:p>
            <a:pPr marL="228600" indent="-228600">
              <a:buClr>
                <a:schemeClr val="accent1"/>
              </a:buClr>
              <a:buFont typeface="Arial" charset="0"/>
              <a:buChar char="•"/>
            </a:pPr>
            <a:r>
              <a:rPr lang="en-US" sz="1200" dirty="0">
                <a:cs typeface="Arial" panose="020B0604020202020204" pitchFamily="34" charset="0"/>
              </a:rPr>
              <a:t>Out-of-pocket expenses</a:t>
            </a:r>
          </a:p>
          <a:p>
            <a:pPr marL="228600" indent="-228600">
              <a:spcBef>
                <a:spcPts val="600"/>
              </a:spcBef>
              <a:buClr>
                <a:schemeClr val="accent1"/>
              </a:buClr>
              <a:buFont typeface="Arial" charset="0"/>
              <a:buChar char="•"/>
            </a:pPr>
            <a:r>
              <a:rPr lang="en-US" sz="1200" dirty="0">
                <a:cs typeface="Arial" panose="020B0604020202020204" pitchFamily="34" charset="0"/>
              </a:rPr>
              <a:t>Co-pays</a:t>
            </a:r>
          </a:p>
          <a:p>
            <a:pPr marL="228600" indent="-228600">
              <a:spcBef>
                <a:spcPts val="600"/>
              </a:spcBef>
              <a:buClr>
                <a:schemeClr val="accent1"/>
              </a:buClr>
              <a:buFont typeface="Arial" charset="0"/>
              <a:buChar char="•"/>
            </a:pPr>
            <a:r>
              <a:rPr lang="en-US" sz="1200" dirty="0">
                <a:cs typeface="Arial" panose="020B0604020202020204" pitchFamily="34" charset="0"/>
              </a:rPr>
              <a:t>Co-insurance</a:t>
            </a:r>
          </a:p>
          <a:p>
            <a:pPr marL="228600" indent="-228600">
              <a:spcBef>
                <a:spcPts val="600"/>
              </a:spcBef>
              <a:buClr>
                <a:schemeClr val="accent1"/>
              </a:buClr>
              <a:buFont typeface="Arial" charset="0"/>
              <a:buChar char="•"/>
            </a:pPr>
            <a:endParaRPr lang="en-US" sz="1200" dirty="0">
              <a:cs typeface="Arial" panose="020B0604020202020204" pitchFamily="34" charset="0"/>
            </a:endParaRPr>
          </a:p>
          <a:p>
            <a:pPr marL="228600" indent="-228600">
              <a:spcBef>
                <a:spcPts val="600"/>
              </a:spcBef>
              <a:buClr>
                <a:schemeClr val="accent1"/>
              </a:buClr>
              <a:buFont typeface="Arial" charset="0"/>
              <a:buChar char="•"/>
            </a:pPr>
            <a:endParaRPr lang="en-US" sz="1200" dirty="0">
              <a:cs typeface="Arial" panose="020B0604020202020204" pitchFamily="34" charset="0"/>
            </a:endParaRPr>
          </a:p>
          <a:p>
            <a:pPr marL="228600" indent="-228600">
              <a:spcBef>
                <a:spcPts val="600"/>
              </a:spcBef>
              <a:buClr>
                <a:schemeClr val="accent1"/>
              </a:buClr>
              <a:buFont typeface="Arial" charset="0"/>
              <a:buChar char="•"/>
            </a:pPr>
            <a:r>
              <a:rPr lang="en-US" sz="1200" dirty="0">
                <a:cs typeface="Arial" panose="020B0604020202020204" pitchFamily="34" charset="0"/>
              </a:rPr>
              <a:t>Prescription drugs</a:t>
            </a:r>
          </a:p>
          <a:p>
            <a:pPr marL="228600" indent="-228600">
              <a:spcBef>
                <a:spcPts val="600"/>
              </a:spcBef>
              <a:buClr>
                <a:schemeClr val="accent1"/>
              </a:buClr>
              <a:buFont typeface="Arial" charset="0"/>
              <a:buChar char="•"/>
            </a:pPr>
            <a:r>
              <a:rPr lang="en-US" sz="1200" dirty="0">
                <a:cs typeface="Arial" panose="020B0604020202020204" pitchFamily="34" charset="0"/>
              </a:rPr>
              <a:t>Dental care expenses</a:t>
            </a:r>
          </a:p>
          <a:p>
            <a:pPr marL="228600" indent="-228600">
              <a:spcBef>
                <a:spcPts val="600"/>
              </a:spcBef>
              <a:buClr>
                <a:schemeClr val="accent1"/>
              </a:buClr>
              <a:buFont typeface="Arial" charset="0"/>
              <a:buChar char="•"/>
            </a:pPr>
            <a:r>
              <a:rPr lang="en-US" sz="1200" dirty="0">
                <a:cs typeface="Arial" panose="020B0604020202020204" pitchFamily="34" charset="0"/>
              </a:rPr>
              <a:t>Vision care expenses</a:t>
            </a:r>
          </a:p>
        </p:txBody>
      </p:sp>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591397" y="-449179"/>
            <a:ext cx="3219094" cy="3219094"/>
          </a:xfrm>
          <a:prstGeom prst="rect">
            <a:avLst/>
          </a:prstGeom>
        </p:spPr>
      </p:pic>
      <p:sp>
        <p:nvSpPr>
          <p:cNvPr id="11" name="Title 1"/>
          <p:cNvSpPr>
            <a:spLocks noGrp="1"/>
          </p:cNvSpPr>
          <p:nvPr>
            <p:ph type="title"/>
          </p:nvPr>
        </p:nvSpPr>
        <p:spPr>
          <a:xfrm>
            <a:off x="1953167" y="861461"/>
            <a:ext cx="4909645" cy="1025090"/>
          </a:xfrm>
        </p:spPr>
        <p:txBody>
          <a:bodyPr/>
          <a:lstStyle/>
          <a:p>
            <a:pPr>
              <a:lnSpc>
                <a:spcPts val="3200"/>
              </a:lnSpc>
            </a:pPr>
            <a:r>
              <a:rPr lang="en-US" sz="3200" b="1" dirty="0">
                <a:solidFill>
                  <a:schemeClr val="tx1"/>
                </a:solidFill>
              </a:rPr>
              <a:t>You can use your HSA to pay for:</a:t>
            </a:r>
          </a:p>
        </p:txBody>
      </p:sp>
      <p:sp>
        <p:nvSpPr>
          <p:cNvPr id="12" name="Text Placeholder 2"/>
          <p:cNvSpPr>
            <a:spLocks noGrp="1"/>
          </p:cNvSpPr>
          <p:nvPr>
            <p:ph type="body" sz="quarter" idx="13"/>
          </p:nvPr>
        </p:nvSpPr>
        <p:spPr>
          <a:xfrm>
            <a:off x="2358189" y="2050180"/>
            <a:ext cx="3850106" cy="3647975"/>
          </a:xfrm>
        </p:spPr>
        <p:txBody>
          <a:bodyPr>
            <a:noAutofit/>
          </a:bodyPr>
          <a:lstStyle/>
          <a:p>
            <a:pPr>
              <a:spcBef>
                <a:spcPts val="600"/>
              </a:spcBef>
              <a:buClr>
                <a:schemeClr val="accent1"/>
              </a:buClr>
            </a:pPr>
            <a:r>
              <a:rPr lang="en-US" sz="1400" b="1" spc="-5" dirty="0">
                <a:solidFill>
                  <a:schemeClr val="tx1"/>
                </a:solidFill>
                <a:cs typeface="Arial" panose="020B0604020202020204" pitchFamily="34" charset="0"/>
              </a:rPr>
              <a:t>NEW! </a:t>
            </a:r>
            <a:r>
              <a:rPr lang="en-US" sz="1400" spc="-5" dirty="0">
                <a:solidFill>
                  <a:schemeClr val="tx1"/>
                </a:solidFill>
                <a:cs typeface="Arial" panose="020B0604020202020204" pitchFamily="34" charset="0"/>
              </a:rPr>
              <a:t>Over-the-counter supplies, medications, and some feminine hygiene products</a:t>
            </a:r>
            <a:endParaRPr lang="en-US" sz="1400" dirty="0">
              <a:solidFill>
                <a:schemeClr val="tx1"/>
              </a:solidFill>
              <a:cs typeface="Arial" panose="020B0604020202020204" pitchFamily="34" charset="0"/>
            </a:endParaRPr>
          </a:p>
          <a:p>
            <a:pPr>
              <a:spcBef>
                <a:spcPts val="600"/>
              </a:spcBef>
              <a:buClr>
                <a:schemeClr val="accent1"/>
              </a:buClr>
            </a:pPr>
            <a:r>
              <a:rPr lang="en-US" sz="1400" dirty="0">
                <a:solidFill>
                  <a:schemeClr val="tx1"/>
                </a:solidFill>
              </a:rPr>
              <a:t>Medical expenses </a:t>
            </a:r>
            <a:r>
              <a:rPr lang="en-US" sz="1400" i="1" dirty="0">
                <a:solidFill>
                  <a:schemeClr val="tx1"/>
                </a:solidFill>
              </a:rPr>
              <a:t>not </a:t>
            </a:r>
            <a:r>
              <a:rPr lang="en-US" sz="1400" dirty="0">
                <a:solidFill>
                  <a:schemeClr val="tx1"/>
                </a:solidFill>
              </a:rPr>
              <a:t>covered by your health plan, including:</a:t>
            </a:r>
          </a:p>
          <a:p>
            <a:pPr>
              <a:spcBef>
                <a:spcPts val="600"/>
              </a:spcBef>
              <a:buClr>
                <a:schemeClr val="accent1"/>
              </a:buClr>
            </a:pPr>
            <a:endParaRPr lang="en-US" sz="1400" dirty="0">
              <a:solidFill>
                <a:schemeClr val="tx1"/>
              </a:solidFill>
            </a:endParaRPr>
          </a:p>
          <a:p>
            <a:pPr>
              <a:spcBef>
                <a:spcPts val="600"/>
              </a:spcBef>
              <a:buClr>
                <a:schemeClr val="accent1"/>
              </a:buClr>
            </a:pPr>
            <a:br>
              <a:rPr lang="en-US" sz="1400" dirty="0">
                <a:solidFill>
                  <a:schemeClr val="tx1"/>
                </a:solidFill>
              </a:rPr>
            </a:br>
            <a:br>
              <a:rPr lang="en-US" sz="1400" dirty="0">
                <a:solidFill>
                  <a:schemeClr val="tx1"/>
                </a:solidFill>
              </a:rPr>
            </a:br>
            <a:r>
              <a:rPr lang="en-US" sz="1400" dirty="0">
                <a:solidFill>
                  <a:schemeClr val="tx1"/>
                </a:solidFill>
              </a:rPr>
              <a:t>Health insurance premiums</a:t>
            </a:r>
          </a:p>
          <a:p>
            <a:pPr marL="251460" indent="-251460">
              <a:lnSpc>
                <a:spcPct val="100000"/>
              </a:lnSpc>
              <a:spcBef>
                <a:spcPts val="600"/>
              </a:spcBef>
              <a:buClr>
                <a:schemeClr val="accent1"/>
              </a:buClr>
              <a:buFont typeface="Arial" charset="0"/>
              <a:buChar char="•"/>
            </a:pPr>
            <a:r>
              <a:rPr lang="en-US" sz="1200" dirty="0">
                <a:solidFill>
                  <a:schemeClr val="tx1"/>
                </a:solidFill>
              </a:rPr>
              <a:t>COBRA during a job transition or post-employment</a:t>
            </a:r>
          </a:p>
          <a:p>
            <a:pPr marL="251460" indent="-251460">
              <a:lnSpc>
                <a:spcPct val="100000"/>
              </a:lnSpc>
              <a:spcBef>
                <a:spcPts val="600"/>
              </a:spcBef>
              <a:buClr>
                <a:schemeClr val="accent1"/>
              </a:buClr>
              <a:buFont typeface="Arial" charset="0"/>
              <a:buChar char="•"/>
            </a:pPr>
            <a:r>
              <a:rPr lang="en-US" sz="1200" dirty="0">
                <a:solidFill>
                  <a:schemeClr val="tx1"/>
                </a:solidFill>
              </a:rPr>
              <a:t>Medicare upon reaching the age of 65</a:t>
            </a:r>
          </a:p>
          <a:p>
            <a:pPr marL="251460" indent="-251460">
              <a:lnSpc>
                <a:spcPct val="100000"/>
              </a:lnSpc>
              <a:spcBef>
                <a:spcPts val="600"/>
              </a:spcBef>
              <a:buClr>
                <a:schemeClr val="accent1"/>
              </a:buClr>
              <a:buFont typeface="Arial" charset="0"/>
              <a:buChar char="•"/>
            </a:pPr>
            <a:r>
              <a:rPr lang="en-US" sz="1200" dirty="0">
                <a:solidFill>
                  <a:schemeClr val="tx1"/>
                </a:solidFill>
              </a:rPr>
              <a:t>Some long-term care insurance premiums</a:t>
            </a:r>
          </a:p>
          <a:p>
            <a:pPr marL="251460" indent="-251460">
              <a:spcBef>
                <a:spcPts val="600"/>
              </a:spcBef>
              <a:buClr>
                <a:schemeClr val="accent1"/>
              </a:buClr>
              <a:buFont typeface="Arial" charset="0"/>
              <a:buChar char="•"/>
            </a:pPr>
            <a:endParaRPr lang="en-US" sz="1400" dirty="0">
              <a:solidFill>
                <a:schemeClr val="tx1"/>
              </a:solidFill>
            </a:endParaRPr>
          </a:p>
        </p:txBody>
      </p:sp>
      <p:sp>
        <p:nvSpPr>
          <p:cNvPr id="14" name="Text Placeholder 4"/>
          <p:cNvSpPr>
            <a:spLocks noGrp="1"/>
          </p:cNvSpPr>
          <p:nvPr>
            <p:ph sz="quarter" idx="14"/>
          </p:nvPr>
        </p:nvSpPr>
        <p:spPr>
          <a:xfrm>
            <a:off x="8542287" y="1424054"/>
            <a:ext cx="2396691" cy="2825767"/>
          </a:xfrm>
        </p:spPr>
        <p:txBody>
          <a:bodyPr/>
          <a:lstStyle/>
          <a:p>
            <a:r>
              <a:rPr lang="en-US" sz="2400" b="1" dirty="0">
                <a:solidFill>
                  <a:schemeClr val="bg1"/>
                </a:solidFill>
              </a:rPr>
              <a:t>These you can’t pay for:</a:t>
            </a:r>
          </a:p>
        </p:txBody>
      </p:sp>
      <p:sp>
        <p:nvSpPr>
          <p:cNvPr id="13" name="Text Placeholder 3"/>
          <p:cNvSpPr>
            <a:spLocks noGrp="1"/>
          </p:cNvSpPr>
          <p:nvPr>
            <p:ph type="body" sz="quarter" idx="4294967295"/>
          </p:nvPr>
        </p:nvSpPr>
        <p:spPr>
          <a:xfrm>
            <a:off x="8534268" y="2407855"/>
            <a:ext cx="3781124" cy="3480575"/>
          </a:xfrm>
        </p:spPr>
        <p:txBody>
          <a:bodyPr>
            <a:noAutofit/>
          </a:bodyPr>
          <a:lstStyle/>
          <a:p>
            <a:pPr marL="0" indent="0">
              <a:lnSpc>
                <a:spcPct val="100000"/>
              </a:lnSpc>
              <a:buClr>
                <a:schemeClr val="accent1"/>
              </a:buClr>
              <a:buNone/>
            </a:pPr>
            <a:r>
              <a:rPr lang="en-US" sz="1400" dirty="0">
                <a:solidFill>
                  <a:schemeClr val="bg1"/>
                </a:solidFill>
              </a:rPr>
              <a:t>Expenses that aren’t related to medical treatment or care as defined by the IRS</a:t>
            </a:r>
            <a:endParaRPr lang="en-US" sz="1400" strike="sngStrike" dirty="0">
              <a:highlight>
                <a:srgbClr val="FFFF00"/>
              </a:highlight>
            </a:endParaRPr>
          </a:p>
          <a:p>
            <a:pPr marL="0" indent="0">
              <a:lnSpc>
                <a:spcPct val="100000"/>
              </a:lnSpc>
              <a:buClr>
                <a:schemeClr val="accent1"/>
              </a:buClr>
              <a:buNone/>
            </a:pPr>
            <a:r>
              <a:rPr lang="en-US" sz="1400" dirty="0">
                <a:solidFill>
                  <a:schemeClr val="bg1"/>
                </a:solidFill>
              </a:rPr>
              <a:t>Personal use items </a:t>
            </a:r>
          </a:p>
          <a:p>
            <a:pPr marL="285750" indent="-285750">
              <a:lnSpc>
                <a:spcPct val="100000"/>
              </a:lnSpc>
              <a:buClr>
                <a:schemeClr val="accent1"/>
              </a:buClr>
              <a:buFont typeface="Arial" charset="0"/>
              <a:buChar char="•"/>
            </a:pPr>
            <a:r>
              <a:rPr lang="en-US" sz="1400" dirty="0">
                <a:solidFill>
                  <a:schemeClr val="bg1"/>
                </a:solidFill>
              </a:rPr>
              <a:t>Toothpaste</a:t>
            </a:r>
          </a:p>
          <a:p>
            <a:pPr marL="285750" indent="-285750">
              <a:lnSpc>
                <a:spcPct val="100000"/>
              </a:lnSpc>
              <a:buClr>
                <a:schemeClr val="accent1"/>
              </a:buClr>
              <a:buFont typeface="Arial" charset="0"/>
              <a:buChar char="•"/>
            </a:pPr>
            <a:r>
              <a:rPr lang="en-US" sz="1400" dirty="0">
                <a:solidFill>
                  <a:schemeClr val="bg1"/>
                </a:solidFill>
              </a:rPr>
              <a:t> Lotions</a:t>
            </a:r>
          </a:p>
          <a:p>
            <a:pPr marL="285750" indent="-285750">
              <a:lnSpc>
                <a:spcPct val="100000"/>
              </a:lnSpc>
              <a:buClr>
                <a:schemeClr val="accent1"/>
              </a:buClr>
              <a:buFont typeface="Arial" charset="0"/>
              <a:buChar char="•"/>
            </a:pPr>
            <a:r>
              <a:rPr lang="en-US" sz="1400" dirty="0">
                <a:solidFill>
                  <a:schemeClr val="bg1"/>
                </a:solidFill>
              </a:rPr>
              <a:t>Makeup</a:t>
            </a:r>
          </a:p>
          <a:p>
            <a:pPr marL="285750" indent="-285750">
              <a:lnSpc>
                <a:spcPct val="100000"/>
              </a:lnSpc>
              <a:buClr>
                <a:schemeClr val="accent1"/>
              </a:buClr>
              <a:buFont typeface="Arial" charset="0"/>
              <a:buChar char="•"/>
            </a:pPr>
            <a:r>
              <a:rPr lang="en-US" sz="1400" dirty="0">
                <a:solidFill>
                  <a:schemeClr val="bg1"/>
                </a:solidFill>
              </a:rPr>
              <a:t>Soaps</a:t>
            </a:r>
          </a:p>
          <a:p>
            <a:pPr marL="285750" indent="-285750">
              <a:lnSpc>
                <a:spcPct val="100000"/>
              </a:lnSpc>
              <a:buClr>
                <a:schemeClr val="accent1"/>
              </a:buClr>
              <a:buFont typeface="Arial" charset="0"/>
              <a:buChar char="•"/>
            </a:pPr>
            <a:r>
              <a:rPr lang="en-US" sz="1400" dirty="0">
                <a:solidFill>
                  <a:schemeClr val="bg1"/>
                </a:solidFill>
              </a:rPr>
              <a:t>Shaving supplies</a:t>
            </a:r>
          </a:p>
          <a:p>
            <a:pPr marL="0" indent="0">
              <a:lnSpc>
                <a:spcPct val="100000"/>
              </a:lnSpc>
              <a:buClr>
                <a:schemeClr val="accent1"/>
              </a:buClr>
              <a:buNone/>
            </a:pPr>
            <a:r>
              <a:rPr lang="en-US" sz="1400" dirty="0">
                <a:solidFill>
                  <a:schemeClr val="bg1"/>
                </a:solidFill>
              </a:rPr>
              <a:t>Health insurance premiums</a:t>
            </a: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0020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565316"/>
            <a:ext cx="462983" cy="462983"/>
          </a:xfrm>
          <a:prstGeom prst="rect">
            <a:avLst/>
          </a:prstGeom>
        </p:spPr>
      </p:pic>
      <p:pic>
        <p:nvPicPr>
          <p:cNvPr id="25" name="Picture 24" descr="Icon&#10;&#10;Description automatically generated">
            <a:extLst>
              <a:ext uri="{FF2B5EF4-FFF2-40B4-BE49-F238E27FC236}">
                <a16:creationId xmlns:a16="http://schemas.microsoft.com/office/drawing/2014/main" id="{890B7F73-A10F-487A-836C-BA2ACEC33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3974882"/>
            <a:ext cx="462983" cy="462983"/>
          </a:xfrm>
          <a:prstGeom prst="rect">
            <a:avLst/>
          </a:prstGeom>
        </p:spPr>
      </p:pic>
      <p:grpSp>
        <p:nvGrpSpPr>
          <p:cNvPr id="3" name="Group 2">
            <a:extLst>
              <a:ext uri="{FF2B5EF4-FFF2-40B4-BE49-F238E27FC236}">
                <a16:creationId xmlns:a16="http://schemas.microsoft.com/office/drawing/2014/main" id="{A5886864-19F4-473A-928B-50E8CD2F4CDF}"/>
              </a:ext>
            </a:extLst>
          </p:cNvPr>
          <p:cNvGrpSpPr/>
          <p:nvPr/>
        </p:nvGrpSpPr>
        <p:grpSpPr>
          <a:xfrm>
            <a:off x="210482" y="3379274"/>
            <a:ext cx="1597053" cy="1785584"/>
            <a:chOff x="210482" y="3379274"/>
            <a:chExt cx="1597053" cy="1785584"/>
          </a:xfrm>
        </p:grpSpPr>
        <p:sp>
          <p:nvSpPr>
            <p:cNvPr id="18" name="Rectangle 17">
              <a:extLst>
                <a:ext uri="{FF2B5EF4-FFF2-40B4-BE49-F238E27FC236}">
                  <a16:creationId xmlns:a16="http://schemas.microsoft.com/office/drawing/2014/main" id="{96A40E74-A045-4FE9-97F4-D56705821CA6}"/>
                </a:ext>
              </a:extLst>
            </p:cNvPr>
            <p:cNvSpPr/>
            <p:nvPr/>
          </p:nvSpPr>
          <p:spPr>
            <a:xfrm>
              <a:off x="380754" y="4167765"/>
              <a:ext cx="1426781"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It’s important to save all your receipts </a:t>
              </a:r>
              <a:r>
                <a:rPr kumimoji="0" lang="en-US" sz="1000" i="0" u="none" strike="noStrike" kern="1200" cap="none" spc="0" normalizeH="0" baseline="0" noProof="0" dirty="0">
                  <a:ln>
                    <a:noFill/>
                  </a:ln>
                  <a:solidFill>
                    <a:srgbClr val="000000"/>
                  </a:solidFill>
                  <a:effectLst/>
                  <a:uLnTx/>
                  <a:uFillTx/>
                  <a:ea typeface="+mn-ea"/>
                  <a:cs typeface="+mn-cs"/>
                </a:rPr>
                <a:t>to validate </a:t>
              </a:r>
              <a:r>
                <a:rPr kumimoji="0" lang="en-US" sz="1000" b="0" i="0" u="none" strike="noStrike" kern="1200" cap="none" spc="0" normalizeH="0" baseline="0" noProof="0" dirty="0">
                  <a:ln>
                    <a:noFill/>
                  </a:ln>
                  <a:solidFill>
                    <a:srgbClr val="000000"/>
                  </a:solidFill>
                  <a:effectLst/>
                  <a:uLnTx/>
                  <a:uFillTx/>
                  <a:ea typeface="+mn-ea"/>
                  <a:cs typeface="+mn-cs"/>
                </a:rPr>
                <a:t>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82" y="3379274"/>
              <a:ext cx="952500" cy="104151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4867"/>
              <a:ext cx="1188164" cy="49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9767" y="1124118"/>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322821"/>
            <a:ext cx="466344" cy="466344"/>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5837" y="4915416"/>
            <a:ext cx="466344" cy="466344"/>
          </a:xfrm>
          <a:prstGeom prst="rect">
            <a:avLst/>
          </a:prstGeom>
        </p:spPr>
      </p:pic>
      <p:pic>
        <p:nvPicPr>
          <p:cNvPr id="19" name="Picture 18" descr="Icon&#10;&#10;Description automatically generated">
            <a:extLst>
              <a:ext uri="{FF2B5EF4-FFF2-40B4-BE49-F238E27FC236}">
                <a16:creationId xmlns:a16="http://schemas.microsoft.com/office/drawing/2014/main" id="{77A0024F-6990-4833-A101-42F914EA48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879444"/>
            <a:ext cx="466344" cy="466344"/>
          </a:xfrm>
          <a:prstGeom prst="rect">
            <a:avLst/>
          </a:prstGeom>
        </p:spPr>
      </p:pic>
    </p:spTree>
    <p:extLst>
      <p:ext uri="{BB962C8B-B14F-4D97-AF65-F5344CB8AC3E}">
        <p14:creationId xmlns:p14="http://schemas.microsoft.com/office/powerpoint/2010/main" val="143106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C1079F81-0730-7346-817A-0F3AD426F05D}"/>
              </a:ext>
            </a:extLst>
          </p:cNvPr>
          <p:cNvCxnSpPr>
            <a:cxnSpLocks/>
          </p:cNvCxnSpPr>
          <p:nvPr/>
        </p:nvCxnSpPr>
        <p:spPr>
          <a:xfrm>
            <a:off x="11070019" y="2396186"/>
            <a:ext cx="0" cy="1488483"/>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19D30C22-BF1E-45AC-BF28-99D94E4B0A68}"/>
              </a:ext>
            </a:extLst>
          </p:cNvPr>
          <p:cNvGrpSpPr/>
          <p:nvPr/>
        </p:nvGrpSpPr>
        <p:grpSpPr>
          <a:xfrm>
            <a:off x="10516318" y="1638219"/>
            <a:ext cx="1120614" cy="693722"/>
            <a:chOff x="10876642" y="1861314"/>
            <a:chExt cx="807947" cy="400110"/>
          </a:xfrm>
        </p:grpSpPr>
        <p:sp>
          <p:nvSpPr>
            <p:cNvPr id="69" name="TextBox 68">
              <a:extLst>
                <a:ext uri="{FF2B5EF4-FFF2-40B4-BE49-F238E27FC236}">
                  <a16:creationId xmlns:a16="http://schemas.microsoft.com/office/drawing/2014/main" id="{FBDED740-BCE8-45C2-86A6-2D6E37826CD6}"/>
                </a:ext>
              </a:extLst>
            </p:cNvPr>
            <p:cNvSpPr txBox="1"/>
            <p:nvPr/>
          </p:nvSpPr>
          <p:spPr>
            <a:xfrm>
              <a:off x="10876643" y="1893103"/>
              <a:ext cx="807946" cy="337274"/>
            </a:xfrm>
            <a:prstGeom prst="rect">
              <a:avLst/>
            </a:prstGeom>
            <a:noFill/>
          </p:spPr>
          <p:txBody>
            <a:bodyPr wrap="square" rtlCol="0">
              <a:spAutoFit/>
            </a:bodyPr>
            <a:lstStyle/>
            <a:p>
              <a:pPr algn="ctr"/>
              <a:r>
                <a:rPr lang="en-US" sz="1600" b="1" dirty="0">
                  <a:solidFill>
                    <a:schemeClr val="accent1"/>
                  </a:solidFill>
                </a:rPr>
                <a:t>$900 Tax Savings</a:t>
              </a:r>
            </a:p>
          </p:txBody>
        </p:sp>
        <p:sp>
          <p:nvSpPr>
            <p:cNvPr id="68" name="Rectangle: Rounded Corners 67">
              <a:extLst>
                <a:ext uri="{FF2B5EF4-FFF2-40B4-BE49-F238E27FC236}">
                  <a16:creationId xmlns:a16="http://schemas.microsoft.com/office/drawing/2014/main" id="{F0616F37-F808-4A22-ACF3-A908B4670629}"/>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36" name="Picture Placeholder 35" descr="A person working on her computer&#10;&#10;Description automatically generated with low confidence">
            <a:extLst>
              <a:ext uri="{FF2B5EF4-FFF2-40B4-BE49-F238E27FC236}">
                <a16:creationId xmlns:a16="http://schemas.microsoft.com/office/drawing/2014/main" id="{25AEBB1D-BBD7-4813-A4F2-5B897CF4188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pic>
        <p:nvPicPr>
          <p:cNvPr id="49" name="Picture 48" descr="A white circle with a black background&#10;&#10;Description automatically generated with low confidence">
            <a:extLst>
              <a:ext uri="{FF2B5EF4-FFF2-40B4-BE49-F238E27FC236}">
                <a16:creationId xmlns:a16="http://schemas.microsoft.com/office/drawing/2014/main" id="{F2130391-4BA5-4B36-82EC-3B2E698A2B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19400" y="-1"/>
            <a:ext cx="3270504" cy="3121179"/>
          </a:xfrm>
          <a:prstGeom prst="rect">
            <a:avLst/>
          </a:prstGeom>
        </p:spPr>
      </p:pic>
      <p:sp>
        <p:nvSpPr>
          <p:cNvPr id="6" name="Title 1"/>
          <p:cNvSpPr txBox="1">
            <a:spLocks/>
          </p:cNvSpPr>
          <p:nvPr/>
        </p:nvSpPr>
        <p:spPr>
          <a:xfrm>
            <a:off x="3275225" y="774700"/>
            <a:ext cx="3004019" cy="9186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Molly</a:t>
            </a:r>
            <a:br>
              <a:rPr lang="en-US" sz="2800" dirty="0">
                <a:solidFill>
                  <a:schemeClr val="tx2"/>
                </a:solidFill>
                <a:latin typeface="+mn-lt"/>
              </a:rPr>
            </a:br>
            <a:r>
              <a:rPr lang="en-US" sz="1400" b="0" dirty="0">
                <a:solidFill>
                  <a:schemeClr val="tx2"/>
                </a:solidFill>
                <a:latin typeface="+mn-lt"/>
              </a:rPr>
              <a:t>Single professional, </a:t>
            </a:r>
            <a:br>
              <a:rPr lang="en-US" sz="1400" b="0" dirty="0">
                <a:solidFill>
                  <a:schemeClr val="tx2"/>
                </a:solidFill>
                <a:latin typeface="+mn-lt"/>
              </a:rPr>
            </a:br>
            <a:r>
              <a:rPr lang="en-US" sz="1400" b="0" dirty="0">
                <a:solidFill>
                  <a:schemeClr val="tx2"/>
                </a:solidFill>
                <a:latin typeface="+mn-lt"/>
              </a:rPr>
              <a:t>no children</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6173130"/>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ea typeface="Calibri" panose="020F0502020204030204" pitchFamily="34" charset="0"/>
                <a:cs typeface="Times New Roman" panose="02020603050405020304" pitchFamily="18" charset="0"/>
              </a:rPr>
              <a:t>1</a:t>
            </a:r>
            <a:r>
              <a:rPr lang="en-US" sz="800" dirty="0">
                <a:solidFill>
                  <a:schemeClr val="bg1"/>
                </a:solidFill>
                <a:ea typeface="Calibri" panose="020F0502020204030204" pitchFamily="34" charset="0"/>
                <a:cs typeface="Times New Roman" panose="02020603050405020304" pitchFamily="18" charset="0"/>
              </a:rPr>
              <a:t>Assumes Molly is subject to a 30% income tax rate. Actual tax savings will depend on your HSA contributions, applicable state tax rates and your personal tax situation. Please consult your tax adviser for details.</a:t>
            </a:r>
          </a:p>
          <a:p>
            <a:pPr>
              <a:lnSpc>
                <a:spcPct val="107000"/>
              </a:lnSpc>
            </a:pPr>
            <a:r>
              <a:rPr lang="en-US" sz="800" i="1" dirty="0">
                <a:solidFill>
                  <a:schemeClr val="bg1"/>
                </a:solidFill>
                <a:ea typeface="Calibri" panose="020F0502020204030204" pitchFamily="34" charset="0"/>
                <a:cs typeface="Times New Roman" panose="02020603050405020304" pitchFamily="18" charset="0"/>
              </a:rPr>
              <a:t>Molly’s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90384"/>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2671"/>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HSA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$14,400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$13,500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$600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$600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HSA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$3000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HSA balance to rollover</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$2,400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7073900" y="4080749"/>
            <a:ext cx="3543299" cy="1761251"/>
          </a:xfrm>
          <a:prstGeom prst="rect">
            <a:avLst/>
          </a:prstGeom>
          <a:noFill/>
        </p:spPr>
        <p:txBody>
          <a:bodyPr wrap="square" rtlCol="0">
            <a:spAutoFit/>
          </a:bodyPr>
          <a:lstStyle/>
          <a:p>
            <a:pPr algn="r">
              <a:lnSpc>
                <a:spcPts val="2200"/>
              </a:lnSpc>
            </a:pPr>
            <a:r>
              <a:rPr lang="en-US" sz="1600" dirty="0">
                <a:solidFill>
                  <a:schemeClr val="bg1"/>
                </a:solidFill>
              </a:rPr>
              <a:t>At year’s end, Molly has not </a:t>
            </a:r>
            <a:br>
              <a:rPr lang="en-US" sz="1600" dirty="0">
                <a:solidFill>
                  <a:schemeClr val="bg1"/>
                </a:solidFill>
              </a:rPr>
            </a:br>
            <a:r>
              <a:rPr lang="en-US" sz="1600" dirty="0">
                <a:solidFill>
                  <a:schemeClr val="bg1"/>
                </a:solidFill>
              </a:rPr>
              <a:t>only saved $900 in taxes, but </a:t>
            </a:r>
            <a:br>
              <a:rPr lang="en-US" sz="1600" dirty="0">
                <a:solidFill>
                  <a:schemeClr val="bg1"/>
                </a:solidFill>
              </a:rPr>
            </a:br>
            <a:r>
              <a:rPr lang="en-US" sz="1600" dirty="0">
                <a:solidFill>
                  <a:schemeClr val="bg1"/>
                </a:solidFill>
              </a:rPr>
              <a:t>has used those savings to cover </a:t>
            </a:r>
            <a:br>
              <a:rPr lang="en-US" sz="1600" dirty="0">
                <a:solidFill>
                  <a:schemeClr val="bg1"/>
                </a:solidFill>
              </a:rPr>
            </a:br>
            <a:r>
              <a:rPr lang="en-US" sz="1600" dirty="0">
                <a:solidFill>
                  <a:schemeClr val="bg1"/>
                </a:solidFill>
              </a:rPr>
              <a:t>all her health care expenses </a:t>
            </a:r>
            <a:br>
              <a:rPr lang="en-US" sz="1600" dirty="0">
                <a:solidFill>
                  <a:schemeClr val="bg1"/>
                </a:solidFill>
              </a:rPr>
            </a:br>
            <a:r>
              <a:rPr lang="en-US" sz="1600" dirty="0">
                <a:solidFill>
                  <a:schemeClr val="bg1"/>
                </a:solidFill>
              </a:rPr>
              <a:t>AND established an HSA account that is available for future expenses.</a:t>
            </a:r>
          </a:p>
        </p:txBody>
      </p:sp>
      <p:sp>
        <p:nvSpPr>
          <p:cNvPr id="50" name="Rectangle 49">
            <a:extLst>
              <a:ext uri="{FF2B5EF4-FFF2-40B4-BE49-F238E27FC236}">
                <a16:creationId xmlns:a16="http://schemas.microsoft.com/office/drawing/2014/main" id="{D95F1FF0-A05D-45AD-8FFD-1D7551BDF2EC}"/>
              </a:ext>
            </a:extLst>
          </p:cNvPr>
          <p:cNvSpPr/>
          <p:nvPr/>
        </p:nvSpPr>
        <p:spPr>
          <a:xfrm>
            <a:off x="3333281" y="2858539"/>
            <a:ext cx="2343619"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14220" y="4053123"/>
            <a:ext cx="2110458" cy="1554480"/>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9</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29" name="Group 28">
            <a:extLst>
              <a:ext uri="{FF2B5EF4-FFF2-40B4-BE49-F238E27FC236}">
                <a16:creationId xmlns:a16="http://schemas.microsoft.com/office/drawing/2014/main" id="{AFA68997-674B-4A5C-8BAA-EE8C9A5B3396}"/>
              </a:ext>
            </a:extLst>
          </p:cNvPr>
          <p:cNvGrpSpPr/>
          <p:nvPr/>
        </p:nvGrpSpPr>
        <p:grpSpPr>
          <a:xfrm flipH="1">
            <a:off x="6349973" y="3938373"/>
            <a:ext cx="5412589" cy="142103"/>
            <a:chOff x="6384911" y="3938646"/>
            <a:chExt cx="4536510" cy="142103"/>
          </a:xfrm>
        </p:grpSpPr>
        <p:cxnSp>
          <p:nvCxnSpPr>
            <p:cNvPr id="30" name="Straight Connector 29">
              <a:extLst>
                <a:ext uri="{FF2B5EF4-FFF2-40B4-BE49-F238E27FC236}">
                  <a16:creationId xmlns:a16="http://schemas.microsoft.com/office/drawing/2014/main" id="{7DC86BE6-CC3D-4E5E-8585-A7D4EA3F07A8}"/>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67A9F4-E662-4366-B109-DD92B3721F23}"/>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331136-1485-41DE-A285-0A0EF31166A3}"/>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531585-2D86-4425-93FD-C4C23F60B143}"/>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aphicFrame>
        <p:nvGraphicFramePr>
          <p:cNvPr id="40" name="Content Placeholder 4">
            <a:extLst>
              <a:ext uri="{FF2B5EF4-FFF2-40B4-BE49-F238E27FC236}">
                <a16:creationId xmlns:a16="http://schemas.microsoft.com/office/drawing/2014/main" id="{AC5A6C09-5B4D-493E-9A4F-9E6557B68B9B}"/>
              </a:ext>
            </a:extLst>
          </p:cNvPr>
          <p:cNvGraphicFramePr>
            <a:graphicFrameLocks/>
          </p:cNvGraphicFramePr>
          <p:nvPr/>
        </p:nvGraphicFramePr>
        <p:xfrm>
          <a:off x="3275225" y="1935761"/>
          <a:ext cx="2492829" cy="91440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$48,000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ea typeface="Arial Narrow" charset="0"/>
                          <a:cs typeface="Times New Roman" panose="02020603050405020304" pitchFamily="18" charset="0"/>
                        </a:rPr>
                        <a:t>HSA contribution: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$3,000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$45,000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3515420"/>
      </p:ext>
    </p:extLst>
  </p:cSld>
  <p:clrMapOvr>
    <a:masterClrMapping/>
  </p:clrMapOvr>
</p:sld>
</file>

<file path=ppt/theme/theme1.xml><?xml version="1.0" encoding="utf-8"?>
<a:theme xmlns:a="http://schemas.openxmlformats.org/drawingml/2006/main" name="Further Slide Master">
  <a:themeElements>
    <a:clrScheme name="Further-Color-Theme">
      <a:dk1>
        <a:srgbClr val="000000"/>
      </a:dk1>
      <a:lt1>
        <a:srgbClr val="FEFFFE"/>
      </a:lt1>
      <a:dk2>
        <a:srgbClr val="323332"/>
      </a:dk2>
      <a:lt2>
        <a:srgbClr val="F4F5F4"/>
      </a:lt2>
      <a:accent1>
        <a:srgbClr val="FFCE07"/>
      </a:accent1>
      <a:accent2>
        <a:srgbClr val="656765"/>
      </a:accent2>
      <a:accent3>
        <a:srgbClr val="000000"/>
      </a:accent3>
      <a:accent4>
        <a:srgbClr val="FFCE07"/>
      </a:accent4>
      <a:accent5>
        <a:srgbClr val="656765"/>
      </a:accent5>
      <a:accent6>
        <a:srgbClr val="000000"/>
      </a:accent6>
      <a:hlink>
        <a:srgbClr val="0563C1"/>
      </a:hlink>
      <a:folHlink>
        <a:srgbClr val="85A4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4F5BC6F0222E40962095F55BAD6827" ma:contentTypeVersion="13" ma:contentTypeDescription="Create a new document." ma:contentTypeScope="" ma:versionID="dc26424447c9db8c8dc8b0e34434d3b1">
  <xsd:schema xmlns:xsd="http://www.w3.org/2001/XMLSchema" xmlns:xs="http://www.w3.org/2001/XMLSchema" xmlns:p="http://schemas.microsoft.com/office/2006/metadata/properties" xmlns:ns2="b4ef3119-35a3-42a0-a6fb-c13e2a0dafcd" xmlns:ns3="f1e281e2-57c3-43c1-96a4-095405229f68" targetNamespace="http://schemas.microsoft.com/office/2006/metadata/properties" ma:root="true" ma:fieldsID="85d32eb16eccc12c3e73a037f5b022b2" ns2:_="" ns3:_="">
    <xsd:import namespace="b4ef3119-35a3-42a0-a6fb-c13e2a0dafcd"/>
    <xsd:import namespace="f1e281e2-57c3-43c1-96a4-095405229f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3119-35a3-42a0-a6fb-c13e2a0da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e281e2-57c3-43c1-96a4-095405229f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C605B-4AA4-4B14-A9FE-4002B2D20045}">
  <ds:schemaRefs>
    <ds:schemaRef ds:uri="http://www.w3.org/XML/1998/namespace"/>
    <ds:schemaRef ds:uri="f1e281e2-57c3-43c1-96a4-095405229f68"/>
    <ds:schemaRef ds:uri="http://purl.org/dc/terms/"/>
    <ds:schemaRef ds:uri="http://schemas.microsoft.com/office/2006/metadata/properties"/>
    <ds:schemaRef ds:uri="http://schemas.microsoft.com/office/2006/documentManagement/types"/>
    <ds:schemaRef ds:uri="b4ef3119-35a3-42a0-a6fb-c13e2a0dafcd"/>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1B6CC31-9073-40DB-9015-696760D96FB2}">
  <ds:schemaRefs>
    <ds:schemaRef ds:uri="http://schemas.microsoft.com/sharepoint/v3/contenttype/forms"/>
  </ds:schemaRefs>
</ds:datastoreItem>
</file>

<file path=customXml/itemProps3.xml><?xml version="1.0" encoding="utf-8"?>
<ds:datastoreItem xmlns:ds="http://schemas.openxmlformats.org/officeDocument/2006/customXml" ds:itemID="{A344A7EB-3792-4179-B9F7-030A6F8E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3119-35a3-42a0-a6fb-c13e2a0dafcd"/>
    <ds:schemaRef ds:uri="f1e281e2-57c3-43c1-96a4-095405229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22007</TotalTime>
  <Words>3032</Words>
  <Application>Microsoft Office PowerPoint</Application>
  <PresentationFormat>Widescreen</PresentationFormat>
  <Paragraphs>377</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 Light</vt:lpstr>
      <vt:lpstr>Nunito Sans</vt:lpstr>
      <vt:lpstr>Wingdings</vt:lpstr>
      <vt:lpstr>Further Slide Master</vt:lpstr>
      <vt:lpstr>Further</vt:lpstr>
      <vt:lpstr>Health Savings  Account</vt:lpstr>
      <vt:lpstr>Your Health Savings Account (HSA)</vt:lpstr>
      <vt:lpstr>PowerPoint Presentation</vt:lpstr>
      <vt:lpstr>More of your money stays with you – now and for the future</vt:lpstr>
      <vt:lpstr>Your health care is the right size - for you</vt:lpstr>
      <vt:lpstr>How your HSA works</vt:lpstr>
      <vt:lpstr>You can use your HSA to pay for:</vt:lpstr>
      <vt:lpstr>PowerPoint Presentation</vt:lpstr>
      <vt:lpstr>PowerPoint Presentation</vt:lpstr>
      <vt:lpstr>PowerPoint Presentation</vt:lpstr>
      <vt:lpstr>PowerPoint Presentation</vt:lpstr>
      <vt:lpstr>Combine HSA</vt:lpstr>
      <vt:lpstr>PowerPoint Presentation</vt:lpstr>
      <vt:lpstr>Delay reimbursements and save receipts</vt:lpstr>
      <vt:lpstr>5 ways  an HSA can  help you save  for your future</vt:lpstr>
      <vt:lpstr>Investment options</vt:lpstr>
      <vt:lpstr>More than 30 mutual funds offered</vt:lpstr>
      <vt:lpstr>PowerPoint Presentation</vt:lpstr>
      <vt:lpstr>After you’re enrolled</vt:lpstr>
      <vt:lpstr>Mobile App</vt:lpstr>
      <vt:lpstr>Further debit card</vt:lpstr>
      <vt:lpstr>Learning Center</vt:lpstr>
      <vt:lpstr>Let’s get started Our expert service team is ready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Bemmels, Lindsey</dc:creator>
  <cp:lastModifiedBy>Lien, Sandy</cp:lastModifiedBy>
  <cp:revision>536</cp:revision>
  <dcterms:created xsi:type="dcterms:W3CDTF">2021-03-17T18:39:15Z</dcterms:created>
  <dcterms:modified xsi:type="dcterms:W3CDTF">2021-07-26T19:15:36Z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0x010100394F5BC6F0222E40962095F55BAD6827</vt:lpwstr>
  </property>
</Properties>
</file>